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65" r:id="rId2"/>
    <p:sldId id="275" r:id="rId3"/>
    <p:sldId id="314" r:id="rId4"/>
    <p:sldId id="315" r:id="rId5"/>
    <p:sldId id="276" r:id="rId6"/>
    <p:sldId id="277" r:id="rId7"/>
    <p:sldId id="329" r:id="rId8"/>
    <p:sldId id="325" r:id="rId9"/>
    <p:sldId id="359" r:id="rId10"/>
    <p:sldId id="365" r:id="rId11"/>
    <p:sldId id="362" r:id="rId12"/>
    <p:sldId id="311" r:id="rId13"/>
    <p:sldId id="268" r:id="rId14"/>
    <p:sldId id="269" r:id="rId15"/>
    <p:sldId id="270" r:id="rId16"/>
    <p:sldId id="271" r:id="rId17"/>
    <p:sldId id="358" r:id="rId18"/>
    <p:sldId id="273" r:id="rId19"/>
    <p:sldId id="274" r:id="rId20"/>
    <p:sldId id="330" r:id="rId21"/>
    <p:sldId id="361" r:id="rId22"/>
    <p:sldId id="332" r:id="rId23"/>
    <p:sldId id="312" r:id="rId24"/>
    <p:sldId id="284" r:id="rId25"/>
    <p:sldId id="283" r:id="rId26"/>
    <p:sldId id="285" r:id="rId27"/>
    <p:sldId id="286" r:id="rId28"/>
    <p:sldId id="360" r:id="rId29"/>
    <p:sldId id="287" r:id="rId30"/>
    <p:sldId id="363" r:id="rId31"/>
    <p:sldId id="364" r:id="rId32"/>
    <p:sldId id="289" r:id="rId33"/>
    <p:sldId id="290" r:id="rId34"/>
    <p:sldId id="291" r:id="rId35"/>
    <p:sldId id="295" r:id="rId36"/>
    <p:sldId id="296" r:id="rId37"/>
    <p:sldId id="297" r:id="rId38"/>
    <p:sldId id="352" r:id="rId39"/>
    <p:sldId id="355" r:id="rId40"/>
    <p:sldId id="301" r:id="rId41"/>
    <p:sldId id="353" r:id="rId42"/>
    <p:sldId id="305" r:id="rId43"/>
    <p:sldId id="308" r:id="rId44"/>
    <p:sldId id="366" r:id="rId45"/>
    <p:sldId id="310" r:id="rId4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>
      <p:cViewPr varScale="1">
        <p:scale>
          <a:sx n="65" d="100"/>
          <a:sy n="65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412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es3233480\Desktop\Caroline%20Venturi\CPAF\INDG\Indicadores\2013\16.abril_13\ARQUIVOS\PAINEL_DISPENSA&#199;&#195;O_ABRIL_13%20(ajustado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[PAINEL_DISPENSAÇÃO_ABRIL_13 (ajustado).xlsx]1.7_DISPENSAÇÃO_GERAL!Tabela dinâmica5</c:name>
    <c:fmtId val="-1"/>
  </c:pivotSource>
  <c:chart>
    <c:title>
      <c:tx>
        <c:rich>
          <a:bodyPr/>
          <a:lstStyle/>
          <a:p>
            <a:pPr>
              <a:defRPr/>
            </a:pPr>
            <a:r>
              <a:rPr lang="en-US"/>
              <a:t>Dispensações Administrativas</a:t>
            </a:r>
          </a:p>
        </c:rich>
      </c:tx>
      <c:layout/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spPr>
          <a:solidFill>
            <a:srgbClr val="FF0000">
              <a:alpha val="50000"/>
            </a:srgbClr>
          </a:solidFill>
          <a:ln w="19050"/>
        </c:spPr>
        <c:marker>
          <c:symbol val="none"/>
        </c:marker>
        <c:dLbl>
          <c:idx val="0"/>
          <c:numFmt formatCode="General" sourceLinked="0"/>
          <c:spPr/>
          <c:txPr>
            <a:bodyPr/>
            <a:lstStyle/>
            <a:p>
              <a:pPr>
                <a:defRPr/>
              </a:pPr>
              <a:endParaRPr lang="pt-BR"/>
            </a:p>
          </c:txPr>
          <c:showLegendKey val="0"/>
          <c:showVal val="1"/>
          <c:showCatName val="0"/>
          <c:showSerName val="0"/>
          <c:showPercent val="1"/>
          <c:showBubbleSize val="0"/>
        </c:dLbl>
      </c:pivotFmt>
      <c:pivotFmt>
        <c:idx val="5"/>
        <c:marker>
          <c:symbol val="none"/>
        </c:marker>
      </c:pivotFmt>
      <c:pivotFmt>
        <c:idx val="6"/>
        <c:spPr>
          <a:solidFill>
            <a:schemeClr val="accent1">
              <a:lumMod val="60000"/>
              <a:lumOff val="40000"/>
            </a:schemeClr>
          </a:solidFill>
          <a:ln w="19050"/>
        </c:spPr>
        <c:dLbl>
          <c:idx val="0"/>
          <c:dLblPos val="ctr"/>
          <c:showLegendKey val="0"/>
          <c:showVal val="1"/>
          <c:showCatName val="0"/>
          <c:showSerName val="0"/>
          <c:showPercent val="1"/>
          <c:showBubbleSize val="0"/>
        </c:dLbl>
      </c:pivotFmt>
      <c:pivotFmt>
        <c:idx val="7"/>
        <c:spPr>
          <a:solidFill>
            <a:srgbClr val="C00000"/>
          </a:solidFill>
          <a:ln w="19050"/>
        </c:spPr>
        <c:dLbl>
          <c:idx val="0"/>
          <c:dLblPos val="ctr"/>
          <c:showLegendKey val="0"/>
          <c:showVal val="1"/>
          <c:showCatName val="0"/>
          <c:showSerName val="0"/>
          <c:showPercent val="1"/>
          <c:showBubbleSize val="0"/>
        </c:dLbl>
      </c:pivotFmt>
      <c:pivotFmt>
        <c:idx val="8"/>
        <c:spPr>
          <a:solidFill>
            <a:schemeClr val="accent1">
              <a:lumMod val="60000"/>
              <a:lumOff val="40000"/>
            </a:schemeClr>
          </a:solidFill>
          <a:ln w="19050"/>
        </c:spPr>
        <c:dLbl>
          <c:idx val="0"/>
          <c:dLblPos val="ctr"/>
          <c:showLegendKey val="0"/>
          <c:showVal val="1"/>
          <c:showCatName val="0"/>
          <c:showSerName val="0"/>
          <c:showPercent val="1"/>
          <c:showBubbleSize val="0"/>
        </c:dLbl>
      </c:pivotFmt>
      <c:pivotFmt>
        <c:idx val="9"/>
        <c:spPr>
          <a:solidFill>
            <a:srgbClr val="C00000"/>
          </a:solidFill>
          <a:ln w="19050"/>
        </c:spPr>
        <c:dLbl>
          <c:idx val="0"/>
          <c:dLblPos val="ctr"/>
          <c:showLegendKey val="0"/>
          <c:showVal val="1"/>
          <c:showCatName val="0"/>
          <c:showSerName val="0"/>
          <c:showPercent val="1"/>
          <c:showBubbleSize val="0"/>
        </c:dLbl>
      </c:pivotFmt>
      <c:pivotFmt>
        <c:idx val="10"/>
        <c:spPr>
          <a:solidFill>
            <a:schemeClr val="tx2">
              <a:lumMod val="60000"/>
              <a:lumOff val="40000"/>
              <a:alpha val="50000"/>
            </a:schemeClr>
          </a:solidFill>
          <a:ln w="19050"/>
        </c:spPr>
        <c:dLbl>
          <c:idx val="0"/>
          <c:dLblPos val="ctr"/>
          <c:showLegendKey val="0"/>
          <c:showVal val="1"/>
          <c:showCatName val="0"/>
          <c:showSerName val="0"/>
          <c:showPercent val="1"/>
          <c:showBubbleSize val="0"/>
        </c:dLbl>
      </c:pivotFmt>
      <c:pivotFmt>
        <c:idx val="11"/>
        <c:spPr>
          <a:solidFill>
            <a:srgbClr val="C00000"/>
          </a:solidFill>
          <a:ln w="19050"/>
        </c:spPr>
        <c:dLbl>
          <c:idx val="0"/>
          <c:dLblPos val="ctr"/>
          <c:showLegendKey val="0"/>
          <c:showVal val="1"/>
          <c:showCatName val="0"/>
          <c:showSerName val="0"/>
          <c:showPercent val="1"/>
          <c:showBubbleSize val="0"/>
        </c:dLbl>
      </c:pivotFmt>
      <c:pivotFmt>
        <c:idx val="12"/>
      </c:pivotFmt>
      <c:pivotFmt>
        <c:idx val="13"/>
        <c:spPr>
          <a:solidFill>
            <a:srgbClr val="FFFF00">
              <a:alpha val="50000"/>
            </a:srgbClr>
          </a:solidFill>
          <a:ln w="19050"/>
        </c:spPr>
      </c:pivotFmt>
      <c:pivotFmt>
        <c:idx val="14"/>
        <c:spPr>
          <a:solidFill>
            <a:srgbClr val="FF0000">
              <a:alpha val="50000"/>
            </a:srgbClr>
          </a:solidFill>
          <a:ln w="19050"/>
        </c:spPr>
        <c:marker>
          <c:symbol val="none"/>
        </c:marker>
        <c:dLbl>
          <c:idx val="0"/>
          <c:numFmt formatCode="General" sourceLinked="0"/>
          <c:spPr/>
          <c:txPr>
            <a:bodyPr/>
            <a:lstStyle/>
            <a:p>
              <a:pPr>
                <a:defRPr/>
              </a:pPr>
              <a:endParaRPr lang="pt-BR"/>
            </a:p>
          </c:txPr>
          <c:showLegendKey val="0"/>
          <c:showVal val="1"/>
          <c:showCatName val="0"/>
          <c:showSerName val="0"/>
          <c:showPercent val="1"/>
          <c:showBubbleSize val="0"/>
        </c:dLbl>
      </c:pivotFmt>
      <c:pivotFmt>
        <c:idx val="15"/>
        <c:spPr>
          <a:solidFill>
            <a:schemeClr val="tx2">
              <a:lumMod val="60000"/>
              <a:lumOff val="40000"/>
              <a:alpha val="50000"/>
            </a:schemeClr>
          </a:solidFill>
          <a:ln w="19050"/>
        </c:spPr>
        <c:dLbl>
          <c:idx val="0"/>
          <c:dLblPos val="ctr"/>
          <c:showLegendKey val="0"/>
          <c:showVal val="1"/>
          <c:showCatName val="0"/>
          <c:showSerName val="0"/>
          <c:showPercent val="1"/>
          <c:showBubbleSize val="0"/>
        </c:dLbl>
      </c:pivotFmt>
      <c:pivotFmt>
        <c:idx val="16"/>
        <c:spPr>
          <a:solidFill>
            <a:srgbClr val="FFFF00">
              <a:alpha val="50000"/>
            </a:srgbClr>
          </a:solidFill>
          <a:ln w="19050"/>
        </c:spPr>
      </c:pivotFmt>
      <c:pivotFmt>
        <c:idx val="17"/>
        <c:marker>
          <c:symbol val="none"/>
        </c:marker>
      </c:pivotFmt>
    </c:pivotFmts>
    <c:view3D>
      <c:rotX val="4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8708133971291867E-2"/>
          <c:y val="0.17674638150337307"/>
          <c:w val="0.92982456140351211"/>
          <c:h val="0.72746966310909122"/>
        </c:manualLayout>
      </c:layout>
      <c:pie3DChart>
        <c:varyColors val="1"/>
        <c:ser>
          <c:idx val="0"/>
          <c:order val="0"/>
          <c:tx>
            <c:strRef>
              <c:f>'1.7_DISPENSAÇÃO_GERAL'!$G$9:$G$10</c:f>
              <c:strCache>
                <c:ptCount val="1"/>
                <c:pt idx="0">
                  <c:v>Contagem de TRATAMENTO</c:v>
                </c:pt>
              </c:strCache>
            </c:strRef>
          </c:tx>
          <c:spPr>
            <a:solidFill>
              <a:srgbClr val="FF0000">
                <a:alpha val="50000"/>
              </a:srgbClr>
            </a:solidFill>
            <a:ln w="19050"/>
          </c:spPr>
          <c:explosion val="21"/>
          <c:dPt>
            <c:idx val="0"/>
            <c:bubble3D val="0"/>
            <c:spPr>
              <a:solidFill>
                <a:schemeClr val="tx2">
                  <a:lumMod val="60000"/>
                  <a:lumOff val="40000"/>
                  <a:alpha val="50000"/>
                </a:schemeClr>
              </a:solidFill>
              <a:ln w="19050"/>
            </c:spPr>
          </c:dPt>
          <c:dPt>
            <c:idx val="2"/>
            <c:bubble3D val="0"/>
            <c:spPr>
              <a:solidFill>
                <a:srgbClr val="FFFF00">
                  <a:alpha val="50000"/>
                </a:srgbClr>
              </a:solidFill>
              <a:ln w="19050"/>
            </c:spPr>
          </c:dPt>
          <c:dLbls>
            <c:dLbl>
              <c:idx val="0"/>
              <c:layout/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</c:dLbl>
            <c:numFmt formatCode="General" sourceLinked="0"/>
            <c:txPr>
              <a:bodyPr/>
              <a:lstStyle/>
              <a:p>
                <a:pPr>
                  <a:defRPr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0"/>
          </c:dLbls>
          <c:cat>
            <c:strRef>
              <c:f>'1.7_DISPENSAÇÃO_GERAL'!$F$11:$F$14</c:f>
              <c:strCache>
                <c:ptCount val="3"/>
                <c:pt idx="0">
                  <c:v>ADMINISTRATIVO</c:v>
                </c:pt>
                <c:pt idx="1">
                  <c:v>NÃO DISPENSADO C/ FALTA</c:v>
                </c:pt>
                <c:pt idx="2">
                  <c:v>NÃO DISPENSADO S/ FALTA</c:v>
                </c:pt>
              </c:strCache>
            </c:strRef>
          </c:cat>
          <c:val>
            <c:numRef>
              <c:f>'1.7_DISPENSAÇÃO_GERAL'!$G$11:$G$14</c:f>
              <c:numCache>
                <c:formatCode>General</c:formatCode>
                <c:ptCount val="3"/>
                <c:pt idx="0">
                  <c:v>64170</c:v>
                </c:pt>
                <c:pt idx="1">
                  <c:v>19615</c:v>
                </c:pt>
                <c:pt idx="2">
                  <c:v>11089</c:v>
                </c:pt>
              </c:numCache>
            </c:numRef>
          </c:val>
        </c:ser>
        <c:ser>
          <c:idx val="1"/>
          <c:order val="1"/>
          <c:tx>
            <c:strRef>
              <c:f>'1.7_DISPENSAÇÃO_GERAL'!$H$9:$H$10</c:f>
              <c:strCache>
                <c:ptCount val="1"/>
                <c:pt idx="0">
                  <c:v>Contagem de TRATAMENTO2</c:v>
                </c:pt>
              </c:strCache>
            </c:strRef>
          </c:tx>
          <c:explosion val="25"/>
          <c:cat>
            <c:strRef>
              <c:f>'1.7_DISPENSAÇÃO_GERAL'!$F$11:$F$14</c:f>
              <c:strCache>
                <c:ptCount val="3"/>
                <c:pt idx="0">
                  <c:v>ADMINISTRATIVO</c:v>
                </c:pt>
                <c:pt idx="1">
                  <c:v>NÃO DISPENSADO C/ FALTA</c:v>
                </c:pt>
                <c:pt idx="2">
                  <c:v>NÃO DISPENSADO S/ FALTA</c:v>
                </c:pt>
              </c:strCache>
            </c:strRef>
          </c:cat>
          <c:val>
            <c:numRef>
              <c:f>'1.7_DISPENSAÇÃO_GERAL'!$H$11:$H$14</c:f>
              <c:numCache>
                <c:formatCode>0.0%</c:formatCode>
                <c:ptCount val="3"/>
                <c:pt idx="0">
                  <c:v>0.67637076543626273</c:v>
                </c:pt>
                <c:pt idx="1">
                  <c:v>0.20674789721103781</c:v>
                </c:pt>
                <c:pt idx="2">
                  <c:v>0.11688133735269937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/>
      <c:overlay val="0"/>
    </c:legend>
    <c:plotVisOnly val="1"/>
    <c:dispBlanksAs val="zero"/>
    <c:showDLblsOverMax val="0"/>
  </c:chart>
  <c:spPr>
    <a:effectLst>
      <a:outerShdw blurRad="63500" sx="102000" sy="102000" algn="ctr" rotWithShape="0">
        <a:prstClr val="black">
          <a:alpha val="40000"/>
        </a:prstClr>
      </a:outerShdw>
    </a:effectLst>
  </c:sp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pt-BR" sz="2400" dirty="0"/>
              <a:t>Número de processos judiciais</a:t>
            </a:r>
            <a:r>
              <a:rPr lang="pt-BR" sz="2400" baseline="0" dirty="0"/>
              <a:t> de medicamentos no Estado do Rio Grande do Sul abertos de janeiro a agosto 2012) de acordo com o elenco ao qual pertence</a:t>
            </a:r>
          </a:p>
          <a:p>
            <a:pPr>
              <a:defRPr sz="1400"/>
            </a:pPr>
            <a:endParaRPr lang="pt-BR" sz="1400" dirty="0"/>
          </a:p>
        </c:rich>
      </c:tx>
      <c:layout>
        <c:manualLayout>
          <c:xMode val="edge"/>
          <c:yMode val="edge"/>
          <c:x val="0.11486499951394963"/>
          <c:y val="2.7538477523344009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'Elenco Jud'!$A$4</c:f>
              <c:strCache>
                <c:ptCount val="1"/>
                <c:pt idx="0">
                  <c:v>FOR A DE LISTA</c:v>
                </c:pt>
              </c:strCache>
            </c:strRef>
          </c:tx>
          <c:invertIfNegative val="0"/>
          <c:cat>
            <c:strRef>
              <c:f>'Elenco Jud'!$B$3:$J$3</c:f>
              <c:strCache>
                <c:ptCount val="9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  <c:pt idx="6">
                  <c:v>JULHO</c:v>
                </c:pt>
                <c:pt idx="7">
                  <c:v>AGOSTO</c:v>
                </c:pt>
                <c:pt idx="8">
                  <c:v>TOTAL </c:v>
                </c:pt>
              </c:strCache>
            </c:strRef>
          </c:cat>
          <c:val>
            <c:numRef>
              <c:f>'Elenco Jud'!$B$4:$J$4</c:f>
              <c:numCache>
                <c:formatCode>General</c:formatCode>
                <c:ptCount val="9"/>
                <c:pt idx="0">
                  <c:v>1771</c:v>
                </c:pt>
                <c:pt idx="1">
                  <c:v>1113</c:v>
                </c:pt>
                <c:pt idx="2">
                  <c:v>1743</c:v>
                </c:pt>
                <c:pt idx="3">
                  <c:v>1597</c:v>
                </c:pt>
                <c:pt idx="4">
                  <c:v>2115</c:v>
                </c:pt>
                <c:pt idx="5">
                  <c:v>1594</c:v>
                </c:pt>
                <c:pt idx="6">
                  <c:v>1783</c:v>
                </c:pt>
                <c:pt idx="7">
                  <c:v>1535</c:v>
                </c:pt>
                <c:pt idx="8">
                  <c:v>13251</c:v>
                </c:pt>
              </c:numCache>
            </c:numRef>
          </c:val>
        </c:ser>
        <c:ser>
          <c:idx val="1"/>
          <c:order val="1"/>
          <c:tx>
            <c:strRef>
              <c:f>'Elenco Jud'!$A$5</c:f>
              <c:strCache>
                <c:ptCount val="1"/>
                <c:pt idx="0">
                  <c:v>C. ESPECIALIZADO</c:v>
                </c:pt>
              </c:strCache>
            </c:strRef>
          </c:tx>
          <c:invertIfNegative val="0"/>
          <c:val>
            <c:numRef>
              <c:f>'Elenco Jud'!$B$5:$J$5</c:f>
              <c:numCache>
                <c:formatCode>General</c:formatCode>
                <c:ptCount val="9"/>
                <c:pt idx="0">
                  <c:v>365</c:v>
                </c:pt>
                <c:pt idx="1">
                  <c:v>214</c:v>
                </c:pt>
                <c:pt idx="2">
                  <c:v>330</c:v>
                </c:pt>
                <c:pt idx="3">
                  <c:v>309</c:v>
                </c:pt>
                <c:pt idx="4">
                  <c:v>371</c:v>
                </c:pt>
                <c:pt idx="5">
                  <c:v>257</c:v>
                </c:pt>
                <c:pt idx="6">
                  <c:v>311</c:v>
                </c:pt>
                <c:pt idx="7">
                  <c:v>239</c:v>
                </c:pt>
                <c:pt idx="8">
                  <c:v>2396</c:v>
                </c:pt>
              </c:numCache>
            </c:numRef>
          </c:val>
        </c:ser>
        <c:ser>
          <c:idx val="2"/>
          <c:order val="2"/>
          <c:tx>
            <c:strRef>
              <c:f>'Elenco Jud'!$A$6</c:f>
              <c:strCache>
                <c:ptCount val="1"/>
                <c:pt idx="0">
                  <c:v>C. ESPECIAL</c:v>
                </c:pt>
              </c:strCache>
            </c:strRef>
          </c:tx>
          <c:invertIfNegative val="0"/>
          <c:val>
            <c:numRef>
              <c:f>'Elenco Jud'!$B$6:$J$6</c:f>
              <c:numCache>
                <c:formatCode>General</c:formatCode>
                <c:ptCount val="9"/>
                <c:pt idx="0">
                  <c:v>228</c:v>
                </c:pt>
                <c:pt idx="1">
                  <c:v>146</c:v>
                </c:pt>
                <c:pt idx="2">
                  <c:v>182</c:v>
                </c:pt>
                <c:pt idx="3">
                  <c:v>773</c:v>
                </c:pt>
                <c:pt idx="4">
                  <c:v>199</c:v>
                </c:pt>
                <c:pt idx="5">
                  <c:v>158</c:v>
                </c:pt>
                <c:pt idx="6">
                  <c:v>162</c:v>
                </c:pt>
                <c:pt idx="7">
                  <c:v>166</c:v>
                </c:pt>
                <c:pt idx="8">
                  <c:v>2014</c:v>
                </c:pt>
              </c:numCache>
            </c:numRef>
          </c:val>
        </c:ser>
        <c:ser>
          <c:idx val="3"/>
          <c:order val="3"/>
          <c:tx>
            <c:strRef>
              <c:f>'Elenco Jud'!$A$7</c:f>
              <c:strCache>
                <c:ptCount val="1"/>
                <c:pt idx="0">
                  <c:v>C. BÁSICO</c:v>
                </c:pt>
              </c:strCache>
            </c:strRef>
          </c:tx>
          <c:invertIfNegative val="0"/>
          <c:val>
            <c:numRef>
              <c:f>'Elenco Jud'!$B$7:$J$7</c:f>
              <c:numCache>
                <c:formatCode>General</c:formatCode>
                <c:ptCount val="9"/>
                <c:pt idx="0">
                  <c:v>285</c:v>
                </c:pt>
                <c:pt idx="1">
                  <c:v>187</c:v>
                </c:pt>
                <c:pt idx="2">
                  <c:v>231</c:v>
                </c:pt>
                <c:pt idx="3">
                  <c:v>240</c:v>
                </c:pt>
                <c:pt idx="4">
                  <c:v>292</c:v>
                </c:pt>
                <c:pt idx="5">
                  <c:v>178</c:v>
                </c:pt>
                <c:pt idx="6">
                  <c:v>276</c:v>
                </c:pt>
                <c:pt idx="7">
                  <c:v>204</c:v>
                </c:pt>
                <c:pt idx="8">
                  <c:v>1893</c:v>
                </c:pt>
              </c:numCache>
            </c:numRef>
          </c:val>
        </c:ser>
        <c:ser>
          <c:idx val="4"/>
          <c:order val="4"/>
          <c:tx>
            <c:strRef>
              <c:f>'Elenco Jud'!$A$8</c:f>
              <c:strCache>
                <c:ptCount val="1"/>
                <c:pt idx="0">
                  <c:v>C. ESTRATÉGICO</c:v>
                </c:pt>
              </c:strCache>
            </c:strRef>
          </c:tx>
          <c:invertIfNegative val="0"/>
          <c:val>
            <c:numRef>
              <c:f>'Elenco Jud'!$B$8:$J$8</c:f>
              <c:numCache>
                <c:formatCode>General</c:formatCode>
                <c:ptCount val="9"/>
                <c:pt idx="0">
                  <c:v>5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8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1817216"/>
        <c:axId val="145627328"/>
      </c:barChart>
      <c:catAx>
        <c:axId val="151817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5627328"/>
        <c:crosses val="autoZero"/>
        <c:auto val="1"/>
        <c:lblAlgn val="ctr"/>
        <c:lblOffset val="100"/>
        <c:noMultiLvlLbl val="0"/>
      </c:catAx>
      <c:valAx>
        <c:axId val="1456273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18172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5C20CD-FBDA-4C92-9CEE-161CE7DCEAD7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/>
      <dgm:spPr/>
    </dgm:pt>
    <dgm:pt modelId="{196CF86A-C8B8-489B-8B7F-339F2331094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s-ES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  <a:cs typeface="Arial" charset="0"/>
          </a:endParaRPr>
        </a:p>
      </dgm:t>
    </dgm:pt>
    <dgm:pt modelId="{D4AA7E62-E1FC-4E43-946A-2EBE844D85B8}" type="parTrans" cxnId="{7520EB0C-37E0-4EDE-9793-84F7E607EA34}">
      <dgm:prSet/>
      <dgm:spPr/>
      <dgm:t>
        <a:bodyPr/>
        <a:lstStyle/>
        <a:p>
          <a:endParaRPr lang="pt-BR"/>
        </a:p>
      </dgm:t>
    </dgm:pt>
    <dgm:pt modelId="{F0C816AA-4E2F-499C-B89A-F387C8296052}" type="sibTrans" cxnId="{7520EB0C-37E0-4EDE-9793-84F7E607EA34}">
      <dgm:prSet/>
      <dgm:spPr/>
      <dgm:t>
        <a:bodyPr/>
        <a:lstStyle/>
        <a:p>
          <a:endParaRPr lang="pt-BR"/>
        </a:p>
      </dgm:t>
    </dgm:pt>
    <dgm:pt modelId="{87F08950-CD05-4BF1-ACBA-B6D94A86945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charset="0"/>
            </a:rPr>
            <a:t>1</a:t>
          </a:r>
        </a:p>
      </dgm:t>
    </dgm:pt>
    <dgm:pt modelId="{7510ACE3-DB8F-4CF8-94E9-19A3C422A399}" type="parTrans" cxnId="{08DC15E1-1917-46A1-B79A-3314D72D91FE}">
      <dgm:prSet/>
      <dgm:spPr/>
      <dgm:t>
        <a:bodyPr/>
        <a:lstStyle/>
        <a:p>
          <a:endParaRPr lang="pt-BR" dirty="0"/>
        </a:p>
      </dgm:t>
    </dgm:pt>
    <dgm:pt modelId="{2ED275E0-C4BC-41A0-AEA1-00EBB272C622}" type="sibTrans" cxnId="{08DC15E1-1917-46A1-B79A-3314D72D91FE}">
      <dgm:prSet/>
      <dgm:spPr/>
      <dgm:t>
        <a:bodyPr/>
        <a:lstStyle/>
        <a:p>
          <a:endParaRPr lang="pt-BR"/>
        </a:p>
      </dgm:t>
    </dgm:pt>
    <dgm:pt modelId="{3CE349FE-2551-466E-8E23-5EDDB7C6393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charset="0"/>
            </a:rPr>
            <a:t>2</a:t>
          </a:r>
        </a:p>
      </dgm:t>
    </dgm:pt>
    <dgm:pt modelId="{B6F93B85-AE79-47FB-AABE-16EAE1629ACF}" type="parTrans" cxnId="{A5E3C954-11C6-4308-BC7E-1BE85B45D9E3}">
      <dgm:prSet/>
      <dgm:spPr/>
      <dgm:t>
        <a:bodyPr/>
        <a:lstStyle/>
        <a:p>
          <a:endParaRPr lang="pt-BR" dirty="0"/>
        </a:p>
      </dgm:t>
    </dgm:pt>
    <dgm:pt modelId="{DC11BE96-EBD6-49AF-A590-6ED354496476}" type="sibTrans" cxnId="{A5E3C954-11C6-4308-BC7E-1BE85B45D9E3}">
      <dgm:prSet/>
      <dgm:spPr/>
      <dgm:t>
        <a:bodyPr/>
        <a:lstStyle/>
        <a:p>
          <a:endParaRPr lang="pt-BR"/>
        </a:p>
      </dgm:t>
    </dgm:pt>
    <dgm:pt modelId="{B91D5F95-087D-4504-AFD8-67D774423E8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charset="0"/>
            </a:rPr>
            <a:t>3</a:t>
          </a:r>
        </a:p>
      </dgm:t>
    </dgm:pt>
    <dgm:pt modelId="{A0FE929B-9445-47CC-9A20-26F4F253DD53}" type="parTrans" cxnId="{7286425D-9E01-4182-A655-414480DDE3BA}">
      <dgm:prSet/>
      <dgm:spPr/>
      <dgm:t>
        <a:bodyPr/>
        <a:lstStyle/>
        <a:p>
          <a:endParaRPr lang="pt-BR" dirty="0"/>
        </a:p>
      </dgm:t>
    </dgm:pt>
    <dgm:pt modelId="{E882BF53-54C5-4292-A173-D9CDFA6B4FAC}" type="sibTrans" cxnId="{7286425D-9E01-4182-A655-414480DDE3BA}">
      <dgm:prSet/>
      <dgm:spPr/>
      <dgm:t>
        <a:bodyPr/>
        <a:lstStyle/>
        <a:p>
          <a:endParaRPr lang="pt-BR"/>
        </a:p>
      </dgm:t>
    </dgm:pt>
    <dgm:pt modelId="{FAFAA64F-00E8-4A55-A28F-4C1DB769288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charset="0"/>
            </a:rPr>
            <a:t>4</a:t>
          </a:r>
        </a:p>
      </dgm:t>
    </dgm:pt>
    <dgm:pt modelId="{2E049048-840C-47FC-A9DF-1ADAADB2C40F}" type="parTrans" cxnId="{667B011F-C1EB-4F64-838A-A0084C53A417}">
      <dgm:prSet/>
      <dgm:spPr/>
      <dgm:t>
        <a:bodyPr/>
        <a:lstStyle/>
        <a:p>
          <a:endParaRPr lang="pt-BR" dirty="0"/>
        </a:p>
      </dgm:t>
    </dgm:pt>
    <dgm:pt modelId="{ADE2B7C0-B417-4DDC-BFFF-21D612C96A5C}" type="sibTrans" cxnId="{667B011F-C1EB-4F64-838A-A0084C53A417}">
      <dgm:prSet/>
      <dgm:spPr/>
      <dgm:t>
        <a:bodyPr/>
        <a:lstStyle/>
        <a:p>
          <a:endParaRPr lang="pt-BR"/>
        </a:p>
      </dgm:t>
    </dgm:pt>
    <dgm:pt modelId="{E785F9CC-9A30-4043-9558-D3CAB77BCC3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charset="0"/>
            </a:rPr>
            <a:t>5</a:t>
          </a:r>
        </a:p>
      </dgm:t>
    </dgm:pt>
    <dgm:pt modelId="{581BE357-8A3B-4574-BBD1-35C8117EB66E}" type="parTrans" cxnId="{B729F2FA-F296-4BCD-8C32-232385B33DE8}">
      <dgm:prSet/>
      <dgm:spPr/>
      <dgm:t>
        <a:bodyPr/>
        <a:lstStyle/>
        <a:p>
          <a:endParaRPr lang="pt-BR" dirty="0"/>
        </a:p>
      </dgm:t>
    </dgm:pt>
    <dgm:pt modelId="{BCA4DC71-C3E5-4C91-A44C-DE84D438AA9D}" type="sibTrans" cxnId="{B729F2FA-F296-4BCD-8C32-232385B33DE8}">
      <dgm:prSet/>
      <dgm:spPr/>
      <dgm:t>
        <a:bodyPr/>
        <a:lstStyle/>
        <a:p>
          <a:endParaRPr lang="pt-BR"/>
        </a:p>
      </dgm:t>
    </dgm:pt>
    <dgm:pt modelId="{D378EE10-443B-4181-BD5E-738CEBC9479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charset="0"/>
            </a:rPr>
            <a:t>6</a:t>
          </a:r>
        </a:p>
      </dgm:t>
    </dgm:pt>
    <dgm:pt modelId="{E00BDA1F-C664-4A33-B6D9-070925C54685}" type="parTrans" cxnId="{F96C4C7D-2125-4585-BB03-F509BF5627AD}">
      <dgm:prSet/>
      <dgm:spPr/>
      <dgm:t>
        <a:bodyPr/>
        <a:lstStyle/>
        <a:p>
          <a:endParaRPr lang="pt-BR" dirty="0"/>
        </a:p>
      </dgm:t>
    </dgm:pt>
    <dgm:pt modelId="{7C83343B-7C3E-4298-9A0B-F0815F7F552D}" type="sibTrans" cxnId="{F96C4C7D-2125-4585-BB03-F509BF5627AD}">
      <dgm:prSet/>
      <dgm:spPr/>
      <dgm:t>
        <a:bodyPr/>
        <a:lstStyle/>
        <a:p>
          <a:endParaRPr lang="pt-BR"/>
        </a:p>
      </dgm:t>
    </dgm:pt>
    <dgm:pt modelId="{064A7BB3-F42E-4BC7-93E9-EF6F0F63679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charset="0"/>
            </a:rPr>
            <a:t>7</a:t>
          </a:r>
        </a:p>
      </dgm:t>
    </dgm:pt>
    <dgm:pt modelId="{2860CB76-77C7-4B89-8A25-71B7239F8C04}" type="parTrans" cxnId="{0A4740EA-2F31-4175-BBFF-B56BA2F272B9}">
      <dgm:prSet/>
      <dgm:spPr/>
      <dgm:t>
        <a:bodyPr/>
        <a:lstStyle/>
        <a:p>
          <a:endParaRPr lang="pt-BR" dirty="0"/>
        </a:p>
      </dgm:t>
    </dgm:pt>
    <dgm:pt modelId="{D52AC0C3-5225-4C53-A20F-A55AB8093CD1}" type="sibTrans" cxnId="{0A4740EA-2F31-4175-BBFF-B56BA2F272B9}">
      <dgm:prSet/>
      <dgm:spPr/>
      <dgm:t>
        <a:bodyPr/>
        <a:lstStyle/>
        <a:p>
          <a:endParaRPr lang="pt-BR"/>
        </a:p>
      </dgm:t>
    </dgm:pt>
    <dgm:pt modelId="{5830890A-DDA7-4D5A-9A26-58732402A91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charset="0"/>
            </a:rPr>
            <a:t>8</a:t>
          </a:r>
        </a:p>
      </dgm:t>
    </dgm:pt>
    <dgm:pt modelId="{D2C3FCB3-BF4D-4920-8E5E-07FF846CD61C}" type="parTrans" cxnId="{B110D118-E7A5-4F47-8571-5C6F73C33B19}">
      <dgm:prSet/>
      <dgm:spPr/>
      <dgm:t>
        <a:bodyPr/>
        <a:lstStyle/>
        <a:p>
          <a:endParaRPr lang="pt-BR" dirty="0"/>
        </a:p>
      </dgm:t>
    </dgm:pt>
    <dgm:pt modelId="{C23CF508-A074-4F12-AC50-B416E314D3E1}" type="sibTrans" cxnId="{B110D118-E7A5-4F47-8571-5C6F73C33B19}">
      <dgm:prSet/>
      <dgm:spPr/>
      <dgm:t>
        <a:bodyPr/>
        <a:lstStyle/>
        <a:p>
          <a:endParaRPr lang="pt-BR"/>
        </a:p>
      </dgm:t>
    </dgm:pt>
    <dgm:pt modelId="{F1A31B98-C112-486F-8744-7490CC0AC91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charset="0"/>
            </a:rPr>
            <a:t>9</a:t>
          </a:r>
        </a:p>
      </dgm:t>
    </dgm:pt>
    <dgm:pt modelId="{06C5F729-6C5E-45C2-B39C-0CAA69E03327}" type="parTrans" cxnId="{1641D4FB-1688-435C-83B2-9097EBFFCF5C}">
      <dgm:prSet/>
      <dgm:spPr/>
      <dgm:t>
        <a:bodyPr/>
        <a:lstStyle/>
        <a:p>
          <a:endParaRPr lang="pt-BR" dirty="0"/>
        </a:p>
      </dgm:t>
    </dgm:pt>
    <dgm:pt modelId="{B3F85BBF-B717-438F-B9DD-DBB90A087A97}" type="sibTrans" cxnId="{1641D4FB-1688-435C-83B2-9097EBFFCF5C}">
      <dgm:prSet/>
      <dgm:spPr/>
      <dgm:t>
        <a:bodyPr/>
        <a:lstStyle/>
        <a:p>
          <a:endParaRPr lang="pt-BR"/>
        </a:p>
      </dgm:t>
    </dgm:pt>
    <dgm:pt modelId="{B65F258F-060F-450B-B743-AFFDFB0BF08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charset="0"/>
            </a:rPr>
            <a:t>10</a:t>
          </a:r>
        </a:p>
      </dgm:t>
    </dgm:pt>
    <dgm:pt modelId="{DA5EF138-DCCC-4BBB-B438-5CA49D858136}" type="parTrans" cxnId="{64236FDA-1AD1-4DCB-8D8B-AB4493F97B43}">
      <dgm:prSet/>
      <dgm:spPr/>
      <dgm:t>
        <a:bodyPr/>
        <a:lstStyle/>
        <a:p>
          <a:endParaRPr lang="pt-BR" dirty="0"/>
        </a:p>
      </dgm:t>
    </dgm:pt>
    <dgm:pt modelId="{A085B841-8286-432D-B1E4-893331006FDD}" type="sibTrans" cxnId="{64236FDA-1AD1-4DCB-8D8B-AB4493F97B43}">
      <dgm:prSet/>
      <dgm:spPr/>
      <dgm:t>
        <a:bodyPr/>
        <a:lstStyle/>
        <a:p>
          <a:endParaRPr lang="pt-BR"/>
        </a:p>
      </dgm:t>
    </dgm:pt>
    <dgm:pt modelId="{EC9BD156-DFC1-4159-9D5C-441EE8DF8CC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charset="0"/>
            </a:rPr>
            <a:t>11</a:t>
          </a:r>
        </a:p>
      </dgm:t>
    </dgm:pt>
    <dgm:pt modelId="{BEF54FD7-9370-4646-85E6-632E0C012BEB}" type="parTrans" cxnId="{D19EAD6E-EA11-4BBE-B633-E6AF694CF078}">
      <dgm:prSet/>
      <dgm:spPr/>
      <dgm:t>
        <a:bodyPr/>
        <a:lstStyle/>
        <a:p>
          <a:endParaRPr lang="pt-BR" dirty="0"/>
        </a:p>
      </dgm:t>
    </dgm:pt>
    <dgm:pt modelId="{40D0BC29-55D0-46C5-AD50-8AA10CF0C3B5}" type="sibTrans" cxnId="{D19EAD6E-EA11-4BBE-B633-E6AF694CF078}">
      <dgm:prSet/>
      <dgm:spPr/>
      <dgm:t>
        <a:bodyPr/>
        <a:lstStyle/>
        <a:p>
          <a:endParaRPr lang="pt-BR"/>
        </a:p>
      </dgm:t>
    </dgm:pt>
    <dgm:pt modelId="{BCB653C2-389C-47FD-A02A-E600147302D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charset="0"/>
            </a:rPr>
            <a:t>12</a:t>
          </a:r>
        </a:p>
      </dgm:t>
    </dgm:pt>
    <dgm:pt modelId="{EC41A7FD-F0B8-4CCF-9069-FB75D4C547F8}" type="parTrans" cxnId="{9475802D-5083-4EFB-9215-36405CD9531B}">
      <dgm:prSet/>
      <dgm:spPr/>
      <dgm:t>
        <a:bodyPr/>
        <a:lstStyle/>
        <a:p>
          <a:endParaRPr lang="pt-BR" dirty="0"/>
        </a:p>
      </dgm:t>
    </dgm:pt>
    <dgm:pt modelId="{B3C1F001-7C04-4315-9A69-208EF826E0CD}" type="sibTrans" cxnId="{9475802D-5083-4EFB-9215-36405CD9531B}">
      <dgm:prSet/>
      <dgm:spPr/>
      <dgm:t>
        <a:bodyPr/>
        <a:lstStyle/>
        <a:p>
          <a:endParaRPr lang="pt-BR"/>
        </a:p>
      </dgm:t>
    </dgm:pt>
    <dgm:pt modelId="{0C13BC0A-D68D-4A0B-8ECB-8883A3D13C9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charset="0"/>
            </a:rPr>
            <a:t>13</a:t>
          </a:r>
        </a:p>
      </dgm:t>
    </dgm:pt>
    <dgm:pt modelId="{D4BE79B6-FCC4-4121-98B2-E0C03A1C0FB7}" type="parTrans" cxnId="{5ED11189-7D4D-4A0A-9875-0442B2A24FFF}">
      <dgm:prSet/>
      <dgm:spPr/>
      <dgm:t>
        <a:bodyPr/>
        <a:lstStyle/>
        <a:p>
          <a:endParaRPr lang="pt-BR" dirty="0"/>
        </a:p>
      </dgm:t>
    </dgm:pt>
    <dgm:pt modelId="{E34DC4DC-75F4-4C95-9DBF-E4DB4990BF25}" type="sibTrans" cxnId="{5ED11189-7D4D-4A0A-9875-0442B2A24FFF}">
      <dgm:prSet/>
      <dgm:spPr/>
      <dgm:t>
        <a:bodyPr/>
        <a:lstStyle/>
        <a:p>
          <a:endParaRPr lang="pt-BR"/>
        </a:p>
      </dgm:t>
    </dgm:pt>
    <dgm:pt modelId="{E925B16D-A9FC-41FD-B865-7CC6C25B534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charset="0"/>
            </a:rPr>
            <a:t>14</a:t>
          </a:r>
        </a:p>
      </dgm:t>
    </dgm:pt>
    <dgm:pt modelId="{4D880774-1FAB-4688-BFC2-E537183FE4A2}" type="parTrans" cxnId="{485A80B8-DEC0-43A9-A6AA-731FDED355BC}">
      <dgm:prSet/>
      <dgm:spPr/>
      <dgm:t>
        <a:bodyPr/>
        <a:lstStyle/>
        <a:p>
          <a:endParaRPr lang="pt-BR" dirty="0"/>
        </a:p>
      </dgm:t>
    </dgm:pt>
    <dgm:pt modelId="{52474A40-B753-4C53-A900-B685CF44CB9D}" type="sibTrans" cxnId="{485A80B8-DEC0-43A9-A6AA-731FDED355BC}">
      <dgm:prSet/>
      <dgm:spPr/>
      <dgm:t>
        <a:bodyPr/>
        <a:lstStyle/>
        <a:p>
          <a:endParaRPr lang="pt-BR"/>
        </a:p>
      </dgm:t>
    </dgm:pt>
    <dgm:pt modelId="{4A0D07C6-A21A-4A90-AF4F-2A47A1EB597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charset="0"/>
            </a:rPr>
            <a:t>15</a:t>
          </a:r>
        </a:p>
      </dgm:t>
    </dgm:pt>
    <dgm:pt modelId="{2E3F6A6F-89FC-4BA5-8DC7-5E99ED3116E4}" type="parTrans" cxnId="{693ADB38-230B-470B-98FC-528B828717BF}">
      <dgm:prSet/>
      <dgm:spPr/>
      <dgm:t>
        <a:bodyPr/>
        <a:lstStyle/>
        <a:p>
          <a:endParaRPr lang="pt-BR" dirty="0"/>
        </a:p>
      </dgm:t>
    </dgm:pt>
    <dgm:pt modelId="{C7136FA6-2C91-4EB0-A52D-5B7C8AABF602}" type="sibTrans" cxnId="{693ADB38-230B-470B-98FC-528B828717BF}">
      <dgm:prSet/>
      <dgm:spPr/>
      <dgm:t>
        <a:bodyPr/>
        <a:lstStyle/>
        <a:p>
          <a:endParaRPr lang="pt-BR"/>
        </a:p>
      </dgm:t>
    </dgm:pt>
    <dgm:pt modelId="{C5F1931B-FDC7-4DBD-B200-A751C1F1C76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charset="0"/>
            </a:rPr>
            <a:t>16</a:t>
          </a:r>
        </a:p>
      </dgm:t>
    </dgm:pt>
    <dgm:pt modelId="{94E9E5A8-7527-4DB9-B5FE-1E173697434E}" type="parTrans" cxnId="{BADC7A1C-C45D-40E8-8F8A-074DEDC381CE}">
      <dgm:prSet/>
      <dgm:spPr/>
      <dgm:t>
        <a:bodyPr/>
        <a:lstStyle/>
        <a:p>
          <a:endParaRPr lang="pt-BR" dirty="0"/>
        </a:p>
      </dgm:t>
    </dgm:pt>
    <dgm:pt modelId="{B53E1778-95EB-4B07-BEF8-6F7CD9B50A40}" type="sibTrans" cxnId="{BADC7A1C-C45D-40E8-8F8A-074DEDC381CE}">
      <dgm:prSet/>
      <dgm:spPr/>
      <dgm:t>
        <a:bodyPr/>
        <a:lstStyle/>
        <a:p>
          <a:endParaRPr lang="pt-BR"/>
        </a:p>
      </dgm:t>
    </dgm:pt>
    <dgm:pt modelId="{EA774AFD-480F-4975-8288-E4DCC061E5D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charset="0"/>
            </a:rPr>
            <a:t>17</a:t>
          </a:r>
        </a:p>
      </dgm:t>
    </dgm:pt>
    <dgm:pt modelId="{DC6203C8-12FF-4C5B-9950-81BDB0A1D040}" type="parTrans" cxnId="{AEAC8DFA-9B7D-4845-BD9A-537A9753184C}">
      <dgm:prSet/>
      <dgm:spPr/>
      <dgm:t>
        <a:bodyPr/>
        <a:lstStyle/>
        <a:p>
          <a:endParaRPr lang="pt-BR" dirty="0"/>
        </a:p>
      </dgm:t>
    </dgm:pt>
    <dgm:pt modelId="{3D185820-2250-40F7-8BE3-A7A90AC3E504}" type="sibTrans" cxnId="{AEAC8DFA-9B7D-4845-BD9A-537A9753184C}">
      <dgm:prSet/>
      <dgm:spPr/>
      <dgm:t>
        <a:bodyPr/>
        <a:lstStyle/>
        <a:p>
          <a:endParaRPr lang="pt-BR"/>
        </a:p>
      </dgm:t>
    </dgm:pt>
    <dgm:pt modelId="{FB2996AD-C0B3-45CC-A9FF-46BD81AFC58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charset="0"/>
            </a:rPr>
            <a:t>18</a:t>
          </a:r>
        </a:p>
      </dgm:t>
    </dgm:pt>
    <dgm:pt modelId="{05F3547E-B22D-417A-88A6-7245BA8F21FB}" type="parTrans" cxnId="{EA6C9C68-6424-43A2-AE7F-2BCD587592D8}">
      <dgm:prSet/>
      <dgm:spPr/>
      <dgm:t>
        <a:bodyPr/>
        <a:lstStyle/>
        <a:p>
          <a:endParaRPr lang="pt-BR" dirty="0"/>
        </a:p>
      </dgm:t>
    </dgm:pt>
    <dgm:pt modelId="{B71EB5AF-9086-4E56-98BD-1950F5F8557D}" type="sibTrans" cxnId="{EA6C9C68-6424-43A2-AE7F-2BCD587592D8}">
      <dgm:prSet/>
      <dgm:spPr/>
      <dgm:t>
        <a:bodyPr/>
        <a:lstStyle/>
        <a:p>
          <a:endParaRPr lang="pt-BR"/>
        </a:p>
      </dgm:t>
    </dgm:pt>
    <dgm:pt modelId="{7ED4C1CE-9B1E-491A-8F4B-E41D9D42429E}" type="pres">
      <dgm:prSet presAssocID="{3F5C20CD-FBDA-4C92-9CEE-161CE7DCEAD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0E0DDB0-71E9-4D92-90F9-FED069A0F389}" type="pres">
      <dgm:prSet presAssocID="{196CF86A-C8B8-489B-8B7F-339F2331094C}" presName="centerShape" presStyleLbl="node0" presStyleIdx="0" presStyleCnt="1"/>
      <dgm:spPr/>
      <dgm:t>
        <a:bodyPr/>
        <a:lstStyle/>
        <a:p>
          <a:endParaRPr lang="pt-BR"/>
        </a:p>
      </dgm:t>
    </dgm:pt>
    <dgm:pt modelId="{095A5E63-F579-4B06-A83C-B0D317802137}" type="pres">
      <dgm:prSet presAssocID="{7510ACE3-DB8F-4CF8-94E9-19A3C422A399}" presName="Name9" presStyleLbl="parChTrans1D2" presStyleIdx="0" presStyleCnt="18"/>
      <dgm:spPr/>
      <dgm:t>
        <a:bodyPr/>
        <a:lstStyle/>
        <a:p>
          <a:endParaRPr lang="pt-BR"/>
        </a:p>
      </dgm:t>
    </dgm:pt>
    <dgm:pt modelId="{CA15CA54-5D03-41D0-9F6B-BE7BE7E181EE}" type="pres">
      <dgm:prSet presAssocID="{7510ACE3-DB8F-4CF8-94E9-19A3C422A399}" presName="connTx" presStyleLbl="parChTrans1D2" presStyleIdx="0" presStyleCnt="18"/>
      <dgm:spPr/>
      <dgm:t>
        <a:bodyPr/>
        <a:lstStyle/>
        <a:p>
          <a:endParaRPr lang="pt-BR"/>
        </a:p>
      </dgm:t>
    </dgm:pt>
    <dgm:pt modelId="{2CF57A3A-71D4-4445-BFBC-3F82E6078878}" type="pres">
      <dgm:prSet presAssocID="{87F08950-CD05-4BF1-ACBA-B6D94A869455}" presName="node" presStyleLbl="node1" presStyleIdx="0" presStyleCnt="1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3CF0E95-84CF-4423-A71C-97B9CC185CBD}" type="pres">
      <dgm:prSet presAssocID="{B6F93B85-AE79-47FB-AABE-16EAE1629ACF}" presName="Name9" presStyleLbl="parChTrans1D2" presStyleIdx="1" presStyleCnt="18"/>
      <dgm:spPr/>
      <dgm:t>
        <a:bodyPr/>
        <a:lstStyle/>
        <a:p>
          <a:endParaRPr lang="pt-BR"/>
        </a:p>
      </dgm:t>
    </dgm:pt>
    <dgm:pt modelId="{12F43612-39C0-464E-AE7F-DBE6616885F3}" type="pres">
      <dgm:prSet presAssocID="{B6F93B85-AE79-47FB-AABE-16EAE1629ACF}" presName="connTx" presStyleLbl="parChTrans1D2" presStyleIdx="1" presStyleCnt="18"/>
      <dgm:spPr/>
      <dgm:t>
        <a:bodyPr/>
        <a:lstStyle/>
        <a:p>
          <a:endParaRPr lang="pt-BR"/>
        </a:p>
      </dgm:t>
    </dgm:pt>
    <dgm:pt modelId="{27428408-4973-46BC-9E63-9DE7C6C91EFF}" type="pres">
      <dgm:prSet presAssocID="{3CE349FE-2551-466E-8E23-5EDDB7C63930}" presName="node" presStyleLbl="node1" presStyleIdx="1" presStyleCnt="1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13C7BF9-BD28-4981-9CF5-9444FE1DDB4F}" type="pres">
      <dgm:prSet presAssocID="{A0FE929B-9445-47CC-9A20-26F4F253DD53}" presName="Name9" presStyleLbl="parChTrans1D2" presStyleIdx="2" presStyleCnt="18"/>
      <dgm:spPr/>
      <dgm:t>
        <a:bodyPr/>
        <a:lstStyle/>
        <a:p>
          <a:endParaRPr lang="pt-BR"/>
        </a:p>
      </dgm:t>
    </dgm:pt>
    <dgm:pt modelId="{7FF3A097-9C56-49B8-A395-FF22D51B692E}" type="pres">
      <dgm:prSet presAssocID="{A0FE929B-9445-47CC-9A20-26F4F253DD53}" presName="connTx" presStyleLbl="parChTrans1D2" presStyleIdx="2" presStyleCnt="18"/>
      <dgm:spPr/>
      <dgm:t>
        <a:bodyPr/>
        <a:lstStyle/>
        <a:p>
          <a:endParaRPr lang="pt-BR"/>
        </a:p>
      </dgm:t>
    </dgm:pt>
    <dgm:pt modelId="{1692B51C-0110-405A-9092-68155AEB8585}" type="pres">
      <dgm:prSet presAssocID="{B91D5F95-087D-4504-AFD8-67D774423E8C}" presName="node" presStyleLbl="node1" presStyleIdx="2" presStyleCnt="1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E5BA298-F3F8-4E9E-99B3-B607106FB510}" type="pres">
      <dgm:prSet presAssocID="{2E049048-840C-47FC-A9DF-1ADAADB2C40F}" presName="Name9" presStyleLbl="parChTrans1D2" presStyleIdx="3" presStyleCnt="18"/>
      <dgm:spPr/>
      <dgm:t>
        <a:bodyPr/>
        <a:lstStyle/>
        <a:p>
          <a:endParaRPr lang="pt-BR"/>
        </a:p>
      </dgm:t>
    </dgm:pt>
    <dgm:pt modelId="{937E5962-A9E7-40CD-911B-965C7F79224E}" type="pres">
      <dgm:prSet presAssocID="{2E049048-840C-47FC-A9DF-1ADAADB2C40F}" presName="connTx" presStyleLbl="parChTrans1D2" presStyleIdx="3" presStyleCnt="18"/>
      <dgm:spPr/>
      <dgm:t>
        <a:bodyPr/>
        <a:lstStyle/>
        <a:p>
          <a:endParaRPr lang="pt-BR"/>
        </a:p>
      </dgm:t>
    </dgm:pt>
    <dgm:pt modelId="{EB855B56-5157-4D13-9768-490D50E4F63A}" type="pres">
      <dgm:prSet presAssocID="{FAFAA64F-00E8-4A55-A28F-4C1DB769288C}" presName="node" presStyleLbl="node1" presStyleIdx="3" presStyleCnt="1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9327B53-483C-4DC8-9F1B-C676F158A099}" type="pres">
      <dgm:prSet presAssocID="{581BE357-8A3B-4574-BBD1-35C8117EB66E}" presName="Name9" presStyleLbl="parChTrans1D2" presStyleIdx="4" presStyleCnt="18"/>
      <dgm:spPr/>
      <dgm:t>
        <a:bodyPr/>
        <a:lstStyle/>
        <a:p>
          <a:endParaRPr lang="pt-BR"/>
        </a:p>
      </dgm:t>
    </dgm:pt>
    <dgm:pt modelId="{4976404C-FE6C-4AF1-AB51-A2A3824A6215}" type="pres">
      <dgm:prSet presAssocID="{581BE357-8A3B-4574-BBD1-35C8117EB66E}" presName="connTx" presStyleLbl="parChTrans1D2" presStyleIdx="4" presStyleCnt="18"/>
      <dgm:spPr/>
      <dgm:t>
        <a:bodyPr/>
        <a:lstStyle/>
        <a:p>
          <a:endParaRPr lang="pt-BR"/>
        </a:p>
      </dgm:t>
    </dgm:pt>
    <dgm:pt modelId="{0C0ECB85-63AD-4A2C-B972-7C1FB250532E}" type="pres">
      <dgm:prSet presAssocID="{E785F9CC-9A30-4043-9558-D3CAB77BCC3C}" presName="node" presStyleLbl="node1" presStyleIdx="4" presStyleCnt="1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6B783E1-518B-44D6-AC60-9C0DA90D04E2}" type="pres">
      <dgm:prSet presAssocID="{E00BDA1F-C664-4A33-B6D9-070925C54685}" presName="Name9" presStyleLbl="parChTrans1D2" presStyleIdx="5" presStyleCnt="18"/>
      <dgm:spPr/>
      <dgm:t>
        <a:bodyPr/>
        <a:lstStyle/>
        <a:p>
          <a:endParaRPr lang="pt-BR"/>
        </a:p>
      </dgm:t>
    </dgm:pt>
    <dgm:pt modelId="{7E91AB63-58D4-4342-9585-2BA87868E151}" type="pres">
      <dgm:prSet presAssocID="{E00BDA1F-C664-4A33-B6D9-070925C54685}" presName="connTx" presStyleLbl="parChTrans1D2" presStyleIdx="5" presStyleCnt="18"/>
      <dgm:spPr/>
      <dgm:t>
        <a:bodyPr/>
        <a:lstStyle/>
        <a:p>
          <a:endParaRPr lang="pt-BR"/>
        </a:p>
      </dgm:t>
    </dgm:pt>
    <dgm:pt modelId="{2BBA8298-A95A-4830-B9A9-960257BDB79A}" type="pres">
      <dgm:prSet presAssocID="{D378EE10-443B-4181-BD5E-738CEBC9479B}" presName="node" presStyleLbl="node1" presStyleIdx="5" presStyleCnt="1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9A86E03-3D1B-4A07-8A59-70451D7C2C03}" type="pres">
      <dgm:prSet presAssocID="{2860CB76-77C7-4B89-8A25-71B7239F8C04}" presName="Name9" presStyleLbl="parChTrans1D2" presStyleIdx="6" presStyleCnt="18"/>
      <dgm:spPr/>
      <dgm:t>
        <a:bodyPr/>
        <a:lstStyle/>
        <a:p>
          <a:endParaRPr lang="pt-BR"/>
        </a:p>
      </dgm:t>
    </dgm:pt>
    <dgm:pt modelId="{AC0974C9-9938-4EB1-A7BF-50382818D87D}" type="pres">
      <dgm:prSet presAssocID="{2860CB76-77C7-4B89-8A25-71B7239F8C04}" presName="connTx" presStyleLbl="parChTrans1D2" presStyleIdx="6" presStyleCnt="18"/>
      <dgm:spPr/>
      <dgm:t>
        <a:bodyPr/>
        <a:lstStyle/>
        <a:p>
          <a:endParaRPr lang="pt-BR"/>
        </a:p>
      </dgm:t>
    </dgm:pt>
    <dgm:pt modelId="{C88EBC52-378B-4182-AB82-B8EA5C459743}" type="pres">
      <dgm:prSet presAssocID="{064A7BB3-F42E-4BC7-93E9-EF6F0F636792}" presName="node" presStyleLbl="node1" presStyleIdx="6" presStyleCnt="1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6BD1B25-EB38-458F-BFAE-BD1174EF094E}" type="pres">
      <dgm:prSet presAssocID="{D2C3FCB3-BF4D-4920-8E5E-07FF846CD61C}" presName="Name9" presStyleLbl="parChTrans1D2" presStyleIdx="7" presStyleCnt="18"/>
      <dgm:spPr/>
      <dgm:t>
        <a:bodyPr/>
        <a:lstStyle/>
        <a:p>
          <a:endParaRPr lang="pt-BR"/>
        </a:p>
      </dgm:t>
    </dgm:pt>
    <dgm:pt modelId="{66E64B34-3044-48FB-A063-9E109C9D5485}" type="pres">
      <dgm:prSet presAssocID="{D2C3FCB3-BF4D-4920-8E5E-07FF846CD61C}" presName="connTx" presStyleLbl="parChTrans1D2" presStyleIdx="7" presStyleCnt="18"/>
      <dgm:spPr/>
      <dgm:t>
        <a:bodyPr/>
        <a:lstStyle/>
        <a:p>
          <a:endParaRPr lang="pt-BR"/>
        </a:p>
      </dgm:t>
    </dgm:pt>
    <dgm:pt modelId="{4CE9C428-8DB0-4FDD-AC57-4CC0246207AE}" type="pres">
      <dgm:prSet presAssocID="{5830890A-DDA7-4D5A-9A26-58732402A912}" presName="node" presStyleLbl="node1" presStyleIdx="7" presStyleCnt="1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1DA87C8-C115-4251-878D-A2BCB44DD95B}" type="pres">
      <dgm:prSet presAssocID="{06C5F729-6C5E-45C2-B39C-0CAA69E03327}" presName="Name9" presStyleLbl="parChTrans1D2" presStyleIdx="8" presStyleCnt="18"/>
      <dgm:spPr/>
      <dgm:t>
        <a:bodyPr/>
        <a:lstStyle/>
        <a:p>
          <a:endParaRPr lang="pt-BR"/>
        </a:p>
      </dgm:t>
    </dgm:pt>
    <dgm:pt modelId="{54D705A3-892A-4B17-BEF7-550DCF0C72F3}" type="pres">
      <dgm:prSet presAssocID="{06C5F729-6C5E-45C2-B39C-0CAA69E03327}" presName="connTx" presStyleLbl="parChTrans1D2" presStyleIdx="8" presStyleCnt="18"/>
      <dgm:spPr/>
      <dgm:t>
        <a:bodyPr/>
        <a:lstStyle/>
        <a:p>
          <a:endParaRPr lang="pt-BR"/>
        </a:p>
      </dgm:t>
    </dgm:pt>
    <dgm:pt modelId="{5803743C-0AA9-489A-83CF-C107CACE8FC0}" type="pres">
      <dgm:prSet presAssocID="{F1A31B98-C112-486F-8744-7490CC0AC91C}" presName="node" presStyleLbl="node1" presStyleIdx="8" presStyleCnt="1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DAC8DBE-658E-4C2B-84D5-37F2EB9ACB18}" type="pres">
      <dgm:prSet presAssocID="{DA5EF138-DCCC-4BBB-B438-5CA49D858136}" presName="Name9" presStyleLbl="parChTrans1D2" presStyleIdx="9" presStyleCnt="18"/>
      <dgm:spPr/>
      <dgm:t>
        <a:bodyPr/>
        <a:lstStyle/>
        <a:p>
          <a:endParaRPr lang="pt-BR"/>
        </a:p>
      </dgm:t>
    </dgm:pt>
    <dgm:pt modelId="{2D644905-26AA-4B21-AF26-21DD17459B5E}" type="pres">
      <dgm:prSet presAssocID="{DA5EF138-DCCC-4BBB-B438-5CA49D858136}" presName="connTx" presStyleLbl="parChTrans1D2" presStyleIdx="9" presStyleCnt="18"/>
      <dgm:spPr/>
      <dgm:t>
        <a:bodyPr/>
        <a:lstStyle/>
        <a:p>
          <a:endParaRPr lang="pt-BR"/>
        </a:p>
      </dgm:t>
    </dgm:pt>
    <dgm:pt modelId="{24111128-09BF-492D-942B-808FF28DB089}" type="pres">
      <dgm:prSet presAssocID="{B65F258F-060F-450B-B743-AFFDFB0BF08D}" presName="node" presStyleLbl="node1" presStyleIdx="9" presStyleCnt="1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4DD002C-DF5E-4FDC-8904-48D3E8061F50}" type="pres">
      <dgm:prSet presAssocID="{BEF54FD7-9370-4646-85E6-632E0C012BEB}" presName="Name9" presStyleLbl="parChTrans1D2" presStyleIdx="10" presStyleCnt="18"/>
      <dgm:spPr/>
      <dgm:t>
        <a:bodyPr/>
        <a:lstStyle/>
        <a:p>
          <a:endParaRPr lang="pt-BR"/>
        </a:p>
      </dgm:t>
    </dgm:pt>
    <dgm:pt modelId="{F6571082-8D8F-4BD8-9418-29D329E0CB44}" type="pres">
      <dgm:prSet presAssocID="{BEF54FD7-9370-4646-85E6-632E0C012BEB}" presName="connTx" presStyleLbl="parChTrans1D2" presStyleIdx="10" presStyleCnt="18"/>
      <dgm:spPr/>
      <dgm:t>
        <a:bodyPr/>
        <a:lstStyle/>
        <a:p>
          <a:endParaRPr lang="pt-BR"/>
        </a:p>
      </dgm:t>
    </dgm:pt>
    <dgm:pt modelId="{7FA9178B-EE68-411C-AC47-E7B78DD10814}" type="pres">
      <dgm:prSet presAssocID="{EC9BD156-DFC1-4159-9D5C-441EE8DF8CC8}" presName="node" presStyleLbl="node1" presStyleIdx="10" presStyleCnt="1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652C7B3-876B-4BE3-8763-D2D5906D3F2F}" type="pres">
      <dgm:prSet presAssocID="{EC41A7FD-F0B8-4CCF-9069-FB75D4C547F8}" presName="Name9" presStyleLbl="parChTrans1D2" presStyleIdx="11" presStyleCnt="18"/>
      <dgm:spPr/>
      <dgm:t>
        <a:bodyPr/>
        <a:lstStyle/>
        <a:p>
          <a:endParaRPr lang="pt-BR"/>
        </a:p>
      </dgm:t>
    </dgm:pt>
    <dgm:pt modelId="{C6E8E066-635C-4DFB-A1A5-E2EFD10F208D}" type="pres">
      <dgm:prSet presAssocID="{EC41A7FD-F0B8-4CCF-9069-FB75D4C547F8}" presName="connTx" presStyleLbl="parChTrans1D2" presStyleIdx="11" presStyleCnt="18"/>
      <dgm:spPr/>
      <dgm:t>
        <a:bodyPr/>
        <a:lstStyle/>
        <a:p>
          <a:endParaRPr lang="pt-BR"/>
        </a:p>
      </dgm:t>
    </dgm:pt>
    <dgm:pt modelId="{47D8C59E-AAFE-48D1-B39F-34091BE36C04}" type="pres">
      <dgm:prSet presAssocID="{BCB653C2-389C-47FD-A02A-E600147302DD}" presName="node" presStyleLbl="node1" presStyleIdx="11" presStyleCnt="1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2D6360C-32A8-48FE-9632-3C738E3F75F0}" type="pres">
      <dgm:prSet presAssocID="{D4BE79B6-FCC4-4121-98B2-E0C03A1C0FB7}" presName="Name9" presStyleLbl="parChTrans1D2" presStyleIdx="12" presStyleCnt="18"/>
      <dgm:spPr/>
      <dgm:t>
        <a:bodyPr/>
        <a:lstStyle/>
        <a:p>
          <a:endParaRPr lang="pt-BR"/>
        </a:p>
      </dgm:t>
    </dgm:pt>
    <dgm:pt modelId="{F1865C48-11B5-417E-869E-AD7B2B086766}" type="pres">
      <dgm:prSet presAssocID="{D4BE79B6-FCC4-4121-98B2-E0C03A1C0FB7}" presName="connTx" presStyleLbl="parChTrans1D2" presStyleIdx="12" presStyleCnt="18"/>
      <dgm:spPr/>
      <dgm:t>
        <a:bodyPr/>
        <a:lstStyle/>
        <a:p>
          <a:endParaRPr lang="pt-BR"/>
        </a:p>
      </dgm:t>
    </dgm:pt>
    <dgm:pt modelId="{E6CE21DE-4F9F-4795-9E02-D4AC0D9DAF8A}" type="pres">
      <dgm:prSet presAssocID="{0C13BC0A-D68D-4A0B-8ECB-8883A3D13C92}" presName="node" presStyleLbl="node1" presStyleIdx="12" presStyleCnt="1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5C25E15-DF4A-4C99-822C-04AF8C0591D5}" type="pres">
      <dgm:prSet presAssocID="{4D880774-1FAB-4688-BFC2-E537183FE4A2}" presName="Name9" presStyleLbl="parChTrans1D2" presStyleIdx="13" presStyleCnt="18"/>
      <dgm:spPr/>
      <dgm:t>
        <a:bodyPr/>
        <a:lstStyle/>
        <a:p>
          <a:endParaRPr lang="pt-BR"/>
        </a:p>
      </dgm:t>
    </dgm:pt>
    <dgm:pt modelId="{60926097-4B9F-43FB-9896-719BF7A032D9}" type="pres">
      <dgm:prSet presAssocID="{4D880774-1FAB-4688-BFC2-E537183FE4A2}" presName="connTx" presStyleLbl="parChTrans1D2" presStyleIdx="13" presStyleCnt="18"/>
      <dgm:spPr/>
      <dgm:t>
        <a:bodyPr/>
        <a:lstStyle/>
        <a:p>
          <a:endParaRPr lang="pt-BR"/>
        </a:p>
      </dgm:t>
    </dgm:pt>
    <dgm:pt modelId="{AA05481C-96AD-4216-8C0A-ECA214BE9A04}" type="pres">
      <dgm:prSet presAssocID="{E925B16D-A9FC-41FD-B865-7CC6C25B5347}" presName="node" presStyleLbl="node1" presStyleIdx="13" presStyleCnt="1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D1F8DE5-61D7-4D38-9AFC-E51A71BE4ACB}" type="pres">
      <dgm:prSet presAssocID="{2E3F6A6F-89FC-4BA5-8DC7-5E99ED3116E4}" presName="Name9" presStyleLbl="parChTrans1D2" presStyleIdx="14" presStyleCnt="18"/>
      <dgm:spPr/>
      <dgm:t>
        <a:bodyPr/>
        <a:lstStyle/>
        <a:p>
          <a:endParaRPr lang="pt-BR"/>
        </a:p>
      </dgm:t>
    </dgm:pt>
    <dgm:pt modelId="{28EBC2EB-6F75-4ED1-A40C-5089E46547CC}" type="pres">
      <dgm:prSet presAssocID="{2E3F6A6F-89FC-4BA5-8DC7-5E99ED3116E4}" presName="connTx" presStyleLbl="parChTrans1D2" presStyleIdx="14" presStyleCnt="18"/>
      <dgm:spPr/>
      <dgm:t>
        <a:bodyPr/>
        <a:lstStyle/>
        <a:p>
          <a:endParaRPr lang="pt-BR"/>
        </a:p>
      </dgm:t>
    </dgm:pt>
    <dgm:pt modelId="{F4F2F751-5FB8-451B-8B34-22A94006FC2F}" type="pres">
      <dgm:prSet presAssocID="{4A0D07C6-A21A-4A90-AF4F-2A47A1EB597A}" presName="node" presStyleLbl="node1" presStyleIdx="14" presStyleCnt="1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6EDD39E-1C5E-4158-8A5B-BD091B981E2D}" type="pres">
      <dgm:prSet presAssocID="{94E9E5A8-7527-4DB9-B5FE-1E173697434E}" presName="Name9" presStyleLbl="parChTrans1D2" presStyleIdx="15" presStyleCnt="18"/>
      <dgm:spPr/>
      <dgm:t>
        <a:bodyPr/>
        <a:lstStyle/>
        <a:p>
          <a:endParaRPr lang="pt-BR"/>
        </a:p>
      </dgm:t>
    </dgm:pt>
    <dgm:pt modelId="{CA021E14-CC28-45BD-A6F8-7334ED9F5C77}" type="pres">
      <dgm:prSet presAssocID="{94E9E5A8-7527-4DB9-B5FE-1E173697434E}" presName="connTx" presStyleLbl="parChTrans1D2" presStyleIdx="15" presStyleCnt="18"/>
      <dgm:spPr/>
      <dgm:t>
        <a:bodyPr/>
        <a:lstStyle/>
        <a:p>
          <a:endParaRPr lang="pt-BR"/>
        </a:p>
      </dgm:t>
    </dgm:pt>
    <dgm:pt modelId="{DF80E401-E80C-489A-B0EE-55A32FAAE9EF}" type="pres">
      <dgm:prSet presAssocID="{C5F1931B-FDC7-4DBD-B200-A751C1F1C762}" presName="node" presStyleLbl="node1" presStyleIdx="15" presStyleCnt="1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9ABE391-BAB4-4E4D-BCF4-CD2BFF3F60AA}" type="pres">
      <dgm:prSet presAssocID="{DC6203C8-12FF-4C5B-9950-81BDB0A1D040}" presName="Name9" presStyleLbl="parChTrans1D2" presStyleIdx="16" presStyleCnt="18"/>
      <dgm:spPr/>
      <dgm:t>
        <a:bodyPr/>
        <a:lstStyle/>
        <a:p>
          <a:endParaRPr lang="pt-BR"/>
        </a:p>
      </dgm:t>
    </dgm:pt>
    <dgm:pt modelId="{D9AE5937-0B6F-4BD9-9EA7-6E46B02B2A58}" type="pres">
      <dgm:prSet presAssocID="{DC6203C8-12FF-4C5B-9950-81BDB0A1D040}" presName="connTx" presStyleLbl="parChTrans1D2" presStyleIdx="16" presStyleCnt="18"/>
      <dgm:spPr/>
      <dgm:t>
        <a:bodyPr/>
        <a:lstStyle/>
        <a:p>
          <a:endParaRPr lang="pt-BR"/>
        </a:p>
      </dgm:t>
    </dgm:pt>
    <dgm:pt modelId="{856AC0ED-9457-42DC-BD34-019DBC191692}" type="pres">
      <dgm:prSet presAssocID="{EA774AFD-480F-4975-8288-E4DCC061E5DA}" presName="node" presStyleLbl="node1" presStyleIdx="16" presStyleCnt="1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2577FD3-1BD4-43FE-967E-076679A40908}" type="pres">
      <dgm:prSet presAssocID="{05F3547E-B22D-417A-88A6-7245BA8F21FB}" presName="Name9" presStyleLbl="parChTrans1D2" presStyleIdx="17" presStyleCnt="18"/>
      <dgm:spPr/>
      <dgm:t>
        <a:bodyPr/>
        <a:lstStyle/>
        <a:p>
          <a:endParaRPr lang="pt-BR"/>
        </a:p>
      </dgm:t>
    </dgm:pt>
    <dgm:pt modelId="{41CC87BD-39CE-4894-AEE8-42D36B38BAC4}" type="pres">
      <dgm:prSet presAssocID="{05F3547E-B22D-417A-88A6-7245BA8F21FB}" presName="connTx" presStyleLbl="parChTrans1D2" presStyleIdx="17" presStyleCnt="18"/>
      <dgm:spPr/>
      <dgm:t>
        <a:bodyPr/>
        <a:lstStyle/>
        <a:p>
          <a:endParaRPr lang="pt-BR"/>
        </a:p>
      </dgm:t>
    </dgm:pt>
    <dgm:pt modelId="{115CB9F9-5F08-4310-8110-DD1A12BB6BF7}" type="pres">
      <dgm:prSet presAssocID="{FB2996AD-C0B3-45CC-A9FF-46BD81AFC585}" presName="node" presStyleLbl="node1" presStyleIdx="17" presStyleCnt="1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11943B1-3033-4D2A-9351-A3BE98A228C3}" type="presOf" srcId="{5830890A-DDA7-4D5A-9A26-58732402A912}" destId="{4CE9C428-8DB0-4FDD-AC57-4CC0246207AE}" srcOrd="0" destOrd="0" presId="urn:microsoft.com/office/officeart/2005/8/layout/radial1"/>
    <dgm:cxn modelId="{E59C83CE-9F99-4667-B41F-4A260A566642}" type="presOf" srcId="{EC9BD156-DFC1-4159-9D5C-441EE8DF8CC8}" destId="{7FA9178B-EE68-411C-AC47-E7B78DD10814}" srcOrd="0" destOrd="0" presId="urn:microsoft.com/office/officeart/2005/8/layout/radial1"/>
    <dgm:cxn modelId="{15012CB4-B5AF-4317-9E03-1B056E69ED60}" type="presOf" srcId="{D4BE79B6-FCC4-4121-98B2-E0C03A1C0FB7}" destId="{C2D6360C-32A8-48FE-9632-3C738E3F75F0}" srcOrd="0" destOrd="0" presId="urn:microsoft.com/office/officeart/2005/8/layout/radial1"/>
    <dgm:cxn modelId="{B01A2061-D793-4AD8-8AA7-A301E8F35EAC}" type="presOf" srcId="{DA5EF138-DCCC-4BBB-B438-5CA49D858136}" destId="{EDAC8DBE-658E-4C2B-84D5-37F2EB9ACB18}" srcOrd="0" destOrd="0" presId="urn:microsoft.com/office/officeart/2005/8/layout/radial1"/>
    <dgm:cxn modelId="{2D3767A3-5232-485E-815B-14E58E6FED3C}" type="presOf" srcId="{E00BDA1F-C664-4A33-B6D9-070925C54685}" destId="{16B783E1-518B-44D6-AC60-9C0DA90D04E2}" srcOrd="0" destOrd="0" presId="urn:microsoft.com/office/officeart/2005/8/layout/radial1"/>
    <dgm:cxn modelId="{7A715B58-8011-497D-9B24-B534E8B9CA10}" type="presOf" srcId="{DC6203C8-12FF-4C5B-9950-81BDB0A1D040}" destId="{89ABE391-BAB4-4E4D-BCF4-CD2BFF3F60AA}" srcOrd="0" destOrd="0" presId="urn:microsoft.com/office/officeart/2005/8/layout/radial1"/>
    <dgm:cxn modelId="{EA6C9C68-6424-43A2-AE7F-2BCD587592D8}" srcId="{196CF86A-C8B8-489B-8B7F-339F2331094C}" destId="{FB2996AD-C0B3-45CC-A9FF-46BD81AFC585}" srcOrd="17" destOrd="0" parTransId="{05F3547E-B22D-417A-88A6-7245BA8F21FB}" sibTransId="{B71EB5AF-9086-4E56-98BD-1950F5F8557D}"/>
    <dgm:cxn modelId="{18F1D5CF-03D1-4758-8043-8EA6F378D8F0}" type="presOf" srcId="{D2C3FCB3-BF4D-4920-8E5E-07FF846CD61C}" destId="{66E64B34-3044-48FB-A063-9E109C9D5485}" srcOrd="1" destOrd="0" presId="urn:microsoft.com/office/officeart/2005/8/layout/radial1"/>
    <dgm:cxn modelId="{48BB595A-9DB1-45EB-9E59-E7463EAAC1A2}" type="presOf" srcId="{E785F9CC-9A30-4043-9558-D3CAB77BCC3C}" destId="{0C0ECB85-63AD-4A2C-B972-7C1FB250532E}" srcOrd="0" destOrd="0" presId="urn:microsoft.com/office/officeart/2005/8/layout/radial1"/>
    <dgm:cxn modelId="{08DC15E1-1917-46A1-B79A-3314D72D91FE}" srcId="{196CF86A-C8B8-489B-8B7F-339F2331094C}" destId="{87F08950-CD05-4BF1-ACBA-B6D94A869455}" srcOrd="0" destOrd="0" parTransId="{7510ACE3-DB8F-4CF8-94E9-19A3C422A399}" sibTransId="{2ED275E0-C4BC-41A0-AEA1-00EBB272C622}"/>
    <dgm:cxn modelId="{1B529C9A-D50E-46CB-9214-CC2E839704F3}" type="presOf" srcId="{581BE357-8A3B-4574-BBD1-35C8117EB66E}" destId="{B9327B53-483C-4DC8-9F1B-C676F158A099}" srcOrd="0" destOrd="0" presId="urn:microsoft.com/office/officeart/2005/8/layout/radial1"/>
    <dgm:cxn modelId="{E60D714F-9E26-41B0-A1F7-D5677B7AA4C3}" type="presOf" srcId="{06C5F729-6C5E-45C2-B39C-0CAA69E03327}" destId="{C1DA87C8-C115-4251-878D-A2BCB44DD95B}" srcOrd="0" destOrd="0" presId="urn:microsoft.com/office/officeart/2005/8/layout/radial1"/>
    <dgm:cxn modelId="{64236FDA-1AD1-4DCB-8D8B-AB4493F97B43}" srcId="{196CF86A-C8B8-489B-8B7F-339F2331094C}" destId="{B65F258F-060F-450B-B743-AFFDFB0BF08D}" srcOrd="9" destOrd="0" parTransId="{DA5EF138-DCCC-4BBB-B438-5CA49D858136}" sibTransId="{A085B841-8286-432D-B1E4-893331006FDD}"/>
    <dgm:cxn modelId="{81BE8B5A-E353-48CE-9105-75D276CC53BB}" type="presOf" srcId="{D4BE79B6-FCC4-4121-98B2-E0C03A1C0FB7}" destId="{F1865C48-11B5-417E-869E-AD7B2B086766}" srcOrd="1" destOrd="0" presId="urn:microsoft.com/office/officeart/2005/8/layout/radial1"/>
    <dgm:cxn modelId="{804A001B-99EC-46A8-BA7E-CEA0F9A7B68B}" type="presOf" srcId="{0C13BC0A-D68D-4A0B-8ECB-8883A3D13C92}" destId="{E6CE21DE-4F9F-4795-9E02-D4AC0D9DAF8A}" srcOrd="0" destOrd="0" presId="urn:microsoft.com/office/officeart/2005/8/layout/radial1"/>
    <dgm:cxn modelId="{A067A976-E183-4E88-9B57-60FA63385ADF}" type="presOf" srcId="{4A0D07C6-A21A-4A90-AF4F-2A47A1EB597A}" destId="{F4F2F751-5FB8-451B-8B34-22A94006FC2F}" srcOrd="0" destOrd="0" presId="urn:microsoft.com/office/officeart/2005/8/layout/radial1"/>
    <dgm:cxn modelId="{350BB546-ADB9-47B5-9978-6373BA36FC55}" type="presOf" srcId="{3F5C20CD-FBDA-4C92-9CEE-161CE7DCEAD7}" destId="{7ED4C1CE-9B1E-491A-8F4B-E41D9D42429E}" srcOrd="0" destOrd="0" presId="urn:microsoft.com/office/officeart/2005/8/layout/radial1"/>
    <dgm:cxn modelId="{882F4707-A170-4F1B-A5AD-57DCEDEFB442}" type="presOf" srcId="{2860CB76-77C7-4B89-8A25-71B7239F8C04}" destId="{AC0974C9-9938-4EB1-A7BF-50382818D87D}" srcOrd="1" destOrd="0" presId="urn:microsoft.com/office/officeart/2005/8/layout/radial1"/>
    <dgm:cxn modelId="{5ED11189-7D4D-4A0A-9875-0442B2A24FFF}" srcId="{196CF86A-C8B8-489B-8B7F-339F2331094C}" destId="{0C13BC0A-D68D-4A0B-8ECB-8883A3D13C92}" srcOrd="12" destOrd="0" parTransId="{D4BE79B6-FCC4-4121-98B2-E0C03A1C0FB7}" sibTransId="{E34DC4DC-75F4-4C95-9DBF-E4DB4990BF25}"/>
    <dgm:cxn modelId="{C553A706-72FE-4DEE-A717-98F1C5322DAA}" type="presOf" srcId="{DC6203C8-12FF-4C5B-9950-81BDB0A1D040}" destId="{D9AE5937-0B6F-4BD9-9EA7-6E46B02B2A58}" srcOrd="1" destOrd="0" presId="urn:microsoft.com/office/officeart/2005/8/layout/radial1"/>
    <dgm:cxn modelId="{542B9104-9394-4F93-A18C-5328FAB46661}" type="presOf" srcId="{2E3F6A6F-89FC-4BA5-8DC7-5E99ED3116E4}" destId="{FD1F8DE5-61D7-4D38-9AFC-E51A71BE4ACB}" srcOrd="0" destOrd="0" presId="urn:microsoft.com/office/officeart/2005/8/layout/radial1"/>
    <dgm:cxn modelId="{8BA7DF65-D5B3-450B-92B7-6E083E1E0D2F}" type="presOf" srcId="{EC41A7FD-F0B8-4CCF-9069-FB75D4C547F8}" destId="{C6E8E066-635C-4DFB-A1A5-E2EFD10F208D}" srcOrd="1" destOrd="0" presId="urn:microsoft.com/office/officeart/2005/8/layout/radial1"/>
    <dgm:cxn modelId="{0AF5BF2D-2DE2-49A7-B4E6-248F20CB6250}" type="presOf" srcId="{B91D5F95-087D-4504-AFD8-67D774423E8C}" destId="{1692B51C-0110-405A-9092-68155AEB8585}" srcOrd="0" destOrd="0" presId="urn:microsoft.com/office/officeart/2005/8/layout/radial1"/>
    <dgm:cxn modelId="{1287D953-03F8-48CB-A9B2-DAE1C5095458}" type="presOf" srcId="{E00BDA1F-C664-4A33-B6D9-070925C54685}" destId="{7E91AB63-58D4-4342-9585-2BA87868E151}" srcOrd="1" destOrd="0" presId="urn:microsoft.com/office/officeart/2005/8/layout/radial1"/>
    <dgm:cxn modelId="{410467B6-8D83-4347-9E9A-9628CE25F8E3}" type="presOf" srcId="{FAFAA64F-00E8-4A55-A28F-4C1DB769288C}" destId="{EB855B56-5157-4D13-9768-490D50E4F63A}" srcOrd="0" destOrd="0" presId="urn:microsoft.com/office/officeart/2005/8/layout/radial1"/>
    <dgm:cxn modelId="{69EAF285-5743-4B8E-9F1A-98905B743B42}" type="presOf" srcId="{D2C3FCB3-BF4D-4920-8E5E-07FF846CD61C}" destId="{B6BD1B25-EB38-458F-BFAE-BD1174EF094E}" srcOrd="0" destOrd="0" presId="urn:microsoft.com/office/officeart/2005/8/layout/radial1"/>
    <dgm:cxn modelId="{37FB54A3-259C-4794-85CA-F1E95A3DDB84}" type="presOf" srcId="{05F3547E-B22D-417A-88A6-7245BA8F21FB}" destId="{42577FD3-1BD4-43FE-967E-076679A40908}" srcOrd="0" destOrd="0" presId="urn:microsoft.com/office/officeart/2005/8/layout/radial1"/>
    <dgm:cxn modelId="{63BB7E50-05F1-4A2E-A9AA-99CE84AEB243}" type="presOf" srcId="{94E9E5A8-7527-4DB9-B5FE-1E173697434E}" destId="{CA021E14-CC28-45BD-A6F8-7334ED9F5C77}" srcOrd="1" destOrd="0" presId="urn:microsoft.com/office/officeart/2005/8/layout/radial1"/>
    <dgm:cxn modelId="{4A13DC1D-41C8-4593-9B21-A16373DA12EC}" type="presOf" srcId="{EC41A7FD-F0B8-4CCF-9069-FB75D4C547F8}" destId="{D652C7B3-876B-4BE3-8763-D2D5906D3F2F}" srcOrd="0" destOrd="0" presId="urn:microsoft.com/office/officeart/2005/8/layout/radial1"/>
    <dgm:cxn modelId="{667B011F-C1EB-4F64-838A-A0084C53A417}" srcId="{196CF86A-C8B8-489B-8B7F-339F2331094C}" destId="{FAFAA64F-00E8-4A55-A28F-4C1DB769288C}" srcOrd="3" destOrd="0" parTransId="{2E049048-840C-47FC-A9DF-1ADAADB2C40F}" sibTransId="{ADE2B7C0-B417-4DDC-BFFF-21D612C96A5C}"/>
    <dgm:cxn modelId="{76719062-AAC3-48A0-8443-2F1E71539383}" type="presOf" srcId="{F1A31B98-C112-486F-8744-7490CC0AC91C}" destId="{5803743C-0AA9-489A-83CF-C107CACE8FC0}" srcOrd="0" destOrd="0" presId="urn:microsoft.com/office/officeart/2005/8/layout/radial1"/>
    <dgm:cxn modelId="{1837F7E7-8429-4E29-AA78-B502F7664892}" type="presOf" srcId="{196CF86A-C8B8-489B-8B7F-339F2331094C}" destId="{D0E0DDB0-71E9-4D92-90F9-FED069A0F389}" srcOrd="0" destOrd="0" presId="urn:microsoft.com/office/officeart/2005/8/layout/radial1"/>
    <dgm:cxn modelId="{F96C4C7D-2125-4585-BB03-F509BF5627AD}" srcId="{196CF86A-C8B8-489B-8B7F-339F2331094C}" destId="{D378EE10-443B-4181-BD5E-738CEBC9479B}" srcOrd="5" destOrd="0" parTransId="{E00BDA1F-C664-4A33-B6D9-070925C54685}" sibTransId="{7C83343B-7C3E-4298-9A0B-F0815F7F552D}"/>
    <dgm:cxn modelId="{E16F0680-A9A1-4BD2-9CFE-ED5BC3C64160}" type="presOf" srcId="{3CE349FE-2551-466E-8E23-5EDDB7C63930}" destId="{27428408-4973-46BC-9E63-9DE7C6C91EFF}" srcOrd="0" destOrd="0" presId="urn:microsoft.com/office/officeart/2005/8/layout/radial1"/>
    <dgm:cxn modelId="{E4B0A949-1242-43A7-A593-7F456C3AA441}" type="presOf" srcId="{4D880774-1FAB-4688-BFC2-E537183FE4A2}" destId="{15C25E15-DF4A-4C99-822C-04AF8C0591D5}" srcOrd="0" destOrd="0" presId="urn:microsoft.com/office/officeart/2005/8/layout/radial1"/>
    <dgm:cxn modelId="{4E90545E-617A-4C14-AE3E-3A54AA8F36C5}" type="presOf" srcId="{A0FE929B-9445-47CC-9A20-26F4F253DD53}" destId="{7FF3A097-9C56-49B8-A395-FF22D51B692E}" srcOrd="1" destOrd="0" presId="urn:microsoft.com/office/officeart/2005/8/layout/radial1"/>
    <dgm:cxn modelId="{A84EF831-5A69-4246-9625-1DAF8E2685A2}" type="presOf" srcId="{87F08950-CD05-4BF1-ACBA-B6D94A869455}" destId="{2CF57A3A-71D4-4445-BFBC-3F82E6078878}" srcOrd="0" destOrd="0" presId="urn:microsoft.com/office/officeart/2005/8/layout/radial1"/>
    <dgm:cxn modelId="{693ADB38-230B-470B-98FC-528B828717BF}" srcId="{196CF86A-C8B8-489B-8B7F-339F2331094C}" destId="{4A0D07C6-A21A-4A90-AF4F-2A47A1EB597A}" srcOrd="14" destOrd="0" parTransId="{2E3F6A6F-89FC-4BA5-8DC7-5E99ED3116E4}" sibTransId="{C7136FA6-2C91-4EB0-A52D-5B7C8AABF602}"/>
    <dgm:cxn modelId="{D79841BE-2FAD-4B87-9455-EA46CED67CCA}" type="presOf" srcId="{05F3547E-B22D-417A-88A6-7245BA8F21FB}" destId="{41CC87BD-39CE-4894-AEE8-42D36B38BAC4}" srcOrd="1" destOrd="0" presId="urn:microsoft.com/office/officeart/2005/8/layout/radial1"/>
    <dgm:cxn modelId="{D238BD28-4B7F-46D1-9CB5-0D3D5978558B}" type="presOf" srcId="{BEF54FD7-9370-4646-85E6-632E0C012BEB}" destId="{44DD002C-DF5E-4FDC-8904-48D3E8061F50}" srcOrd="0" destOrd="0" presId="urn:microsoft.com/office/officeart/2005/8/layout/radial1"/>
    <dgm:cxn modelId="{B14E49EA-257A-4EC3-B063-9F2270E6604F}" type="presOf" srcId="{7510ACE3-DB8F-4CF8-94E9-19A3C422A399}" destId="{CA15CA54-5D03-41D0-9F6B-BE7BE7E181EE}" srcOrd="1" destOrd="0" presId="urn:microsoft.com/office/officeart/2005/8/layout/radial1"/>
    <dgm:cxn modelId="{B0E9E833-FBC4-4043-953B-7F567715EF98}" type="presOf" srcId="{2E049048-840C-47FC-A9DF-1ADAADB2C40F}" destId="{937E5962-A9E7-40CD-911B-965C7F79224E}" srcOrd="1" destOrd="0" presId="urn:microsoft.com/office/officeart/2005/8/layout/radial1"/>
    <dgm:cxn modelId="{68A27A8A-437A-4294-B46D-260A14C687E6}" type="presOf" srcId="{BCB653C2-389C-47FD-A02A-E600147302DD}" destId="{47D8C59E-AAFE-48D1-B39F-34091BE36C04}" srcOrd="0" destOrd="0" presId="urn:microsoft.com/office/officeart/2005/8/layout/radial1"/>
    <dgm:cxn modelId="{1641D4FB-1688-435C-83B2-9097EBFFCF5C}" srcId="{196CF86A-C8B8-489B-8B7F-339F2331094C}" destId="{F1A31B98-C112-486F-8744-7490CC0AC91C}" srcOrd="8" destOrd="0" parTransId="{06C5F729-6C5E-45C2-B39C-0CAA69E03327}" sibTransId="{B3F85BBF-B717-438F-B9DD-DBB90A087A97}"/>
    <dgm:cxn modelId="{485A80B8-DEC0-43A9-A6AA-731FDED355BC}" srcId="{196CF86A-C8B8-489B-8B7F-339F2331094C}" destId="{E925B16D-A9FC-41FD-B865-7CC6C25B5347}" srcOrd="13" destOrd="0" parTransId="{4D880774-1FAB-4688-BFC2-E537183FE4A2}" sibTransId="{52474A40-B753-4C53-A900-B685CF44CB9D}"/>
    <dgm:cxn modelId="{1A13AE17-F174-4943-95CB-1EFBBB4F5F98}" type="presOf" srcId="{06C5F729-6C5E-45C2-B39C-0CAA69E03327}" destId="{54D705A3-892A-4B17-BEF7-550DCF0C72F3}" srcOrd="1" destOrd="0" presId="urn:microsoft.com/office/officeart/2005/8/layout/radial1"/>
    <dgm:cxn modelId="{1EA229B3-4B61-482F-9633-264D695FE2A8}" type="presOf" srcId="{EA774AFD-480F-4975-8288-E4DCC061E5DA}" destId="{856AC0ED-9457-42DC-BD34-019DBC191692}" srcOrd="0" destOrd="0" presId="urn:microsoft.com/office/officeart/2005/8/layout/radial1"/>
    <dgm:cxn modelId="{F7DC5E76-4BB7-484C-9ABA-5B5ACA80D219}" type="presOf" srcId="{581BE357-8A3B-4574-BBD1-35C8117EB66E}" destId="{4976404C-FE6C-4AF1-AB51-A2A3824A6215}" srcOrd="1" destOrd="0" presId="urn:microsoft.com/office/officeart/2005/8/layout/radial1"/>
    <dgm:cxn modelId="{ABE23750-A40B-4AC8-9D1A-82FDCE4F3D4B}" type="presOf" srcId="{B65F258F-060F-450B-B743-AFFDFB0BF08D}" destId="{24111128-09BF-492D-942B-808FF28DB089}" srcOrd="0" destOrd="0" presId="urn:microsoft.com/office/officeart/2005/8/layout/radial1"/>
    <dgm:cxn modelId="{BADC7A1C-C45D-40E8-8F8A-074DEDC381CE}" srcId="{196CF86A-C8B8-489B-8B7F-339F2331094C}" destId="{C5F1931B-FDC7-4DBD-B200-A751C1F1C762}" srcOrd="15" destOrd="0" parTransId="{94E9E5A8-7527-4DB9-B5FE-1E173697434E}" sibTransId="{B53E1778-95EB-4B07-BEF8-6F7CD9B50A40}"/>
    <dgm:cxn modelId="{7520EB0C-37E0-4EDE-9793-84F7E607EA34}" srcId="{3F5C20CD-FBDA-4C92-9CEE-161CE7DCEAD7}" destId="{196CF86A-C8B8-489B-8B7F-339F2331094C}" srcOrd="0" destOrd="0" parTransId="{D4AA7E62-E1FC-4E43-946A-2EBE844D85B8}" sibTransId="{F0C816AA-4E2F-499C-B89A-F387C8296052}"/>
    <dgm:cxn modelId="{BD899C4A-8826-4268-936D-FF8FD3E86B87}" type="presOf" srcId="{94E9E5A8-7527-4DB9-B5FE-1E173697434E}" destId="{86EDD39E-1C5E-4158-8A5B-BD091B981E2D}" srcOrd="0" destOrd="0" presId="urn:microsoft.com/office/officeart/2005/8/layout/radial1"/>
    <dgm:cxn modelId="{FC5DE600-0929-4A93-B3FA-10A964B4F14E}" type="presOf" srcId="{B6F93B85-AE79-47FB-AABE-16EAE1629ACF}" destId="{73CF0E95-84CF-4423-A71C-97B9CC185CBD}" srcOrd="0" destOrd="0" presId="urn:microsoft.com/office/officeart/2005/8/layout/radial1"/>
    <dgm:cxn modelId="{EC7796EA-376E-48D0-A96A-8E8314DD1D11}" type="presOf" srcId="{D378EE10-443B-4181-BD5E-738CEBC9479B}" destId="{2BBA8298-A95A-4830-B9A9-960257BDB79A}" srcOrd="0" destOrd="0" presId="urn:microsoft.com/office/officeart/2005/8/layout/radial1"/>
    <dgm:cxn modelId="{AB179ADF-3BC7-450F-933D-1979334D5F7A}" type="presOf" srcId="{E925B16D-A9FC-41FD-B865-7CC6C25B5347}" destId="{AA05481C-96AD-4216-8C0A-ECA214BE9A04}" srcOrd="0" destOrd="0" presId="urn:microsoft.com/office/officeart/2005/8/layout/radial1"/>
    <dgm:cxn modelId="{9475802D-5083-4EFB-9215-36405CD9531B}" srcId="{196CF86A-C8B8-489B-8B7F-339F2331094C}" destId="{BCB653C2-389C-47FD-A02A-E600147302DD}" srcOrd="11" destOrd="0" parTransId="{EC41A7FD-F0B8-4CCF-9069-FB75D4C547F8}" sibTransId="{B3C1F001-7C04-4315-9A69-208EF826E0CD}"/>
    <dgm:cxn modelId="{E80DF8DC-FC8F-4DA8-9003-406D4701EC5A}" type="presOf" srcId="{2E049048-840C-47FC-A9DF-1ADAADB2C40F}" destId="{FE5BA298-F3F8-4E9E-99B3-B607106FB510}" srcOrd="0" destOrd="0" presId="urn:microsoft.com/office/officeart/2005/8/layout/radial1"/>
    <dgm:cxn modelId="{0CD76171-7590-42C6-82FE-A7880F67B4E4}" type="presOf" srcId="{7510ACE3-DB8F-4CF8-94E9-19A3C422A399}" destId="{095A5E63-F579-4B06-A83C-B0D317802137}" srcOrd="0" destOrd="0" presId="urn:microsoft.com/office/officeart/2005/8/layout/radial1"/>
    <dgm:cxn modelId="{87854F2D-CDDC-4465-90BC-AABFBD6C3AAF}" type="presOf" srcId="{FB2996AD-C0B3-45CC-A9FF-46BD81AFC585}" destId="{115CB9F9-5F08-4310-8110-DD1A12BB6BF7}" srcOrd="0" destOrd="0" presId="urn:microsoft.com/office/officeart/2005/8/layout/radial1"/>
    <dgm:cxn modelId="{6B83E9B3-AB05-4731-A150-619E86A9EE3F}" type="presOf" srcId="{BEF54FD7-9370-4646-85E6-632E0C012BEB}" destId="{F6571082-8D8F-4BD8-9418-29D329E0CB44}" srcOrd="1" destOrd="0" presId="urn:microsoft.com/office/officeart/2005/8/layout/radial1"/>
    <dgm:cxn modelId="{D19EAD6E-EA11-4BBE-B633-E6AF694CF078}" srcId="{196CF86A-C8B8-489B-8B7F-339F2331094C}" destId="{EC9BD156-DFC1-4159-9D5C-441EE8DF8CC8}" srcOrd="10" destOrd="0" parTransId="{BEF54FD7-9370-4646-85E6-632E0C012BEB}" sibTransId="{40D0BC29-55D0-46C5-AD50-8AA10CF0C3B5}"/>
    <dgm:cxn modelId="{A5E3C954-11C6-4308-BC7E-1BE85B45D9E3}" srcId="{196CF86A-C8B8-489B-8B7F-339F2331094C}" destId="{3CE349FE-2551-466E-8E23-5EDDB7C63930}" srcOrd="1" destOrd="0" parTransId="{B6F93B85-AE79-47FB-AABE-16EAE1629ACF}" sibTransId="{DC11BE96-EBD6-49AF-A590-6ED354496476}"/>
    <dgm:cxn modelId="{7286425D-9E01-4182-A655-414480DDE3BA}" srcId="{196CF86A-C8B8-489B-8B7F-339F2331094C}" destId="{B91D5F95-087D-4504-AFD8-67D774423E8C}" srcOrd="2" destOrd="0" parTransId="{A0FE929B-9445-47CC-9A20-26F4F253DD53}" sibTransId="{E882BF53-54C5-4292-A173-D9CDFA6B4FAC}"/>
    <dgm:cxn modelId="{090CA1B8-F35A-43C9-AFB1-E183A9B2E50F}" type="presOf" srcId="{A0FE929B-9445-47CC-9A20-26F4F253DD53}" destId="{E13C7BF9-BD28-4981-9CF5-9444FE1DDB4F}" srcOrd="0" destOrd="0" presId="urn:microsoft.com/office/officeart/2005/8/layout/radial1"/>
    <dgm:cxn modelId="{B110D118-E7A5-4F47-8571-5C6F73C33B19}" srcId="{196CF86A-C8B8-489B-8B7F-339F2331094C}" destId="{5830890A-DDA7-4D5A-9A26-58732402A912}" srcOrd="7" destOrd="0" parTransId="{D2C3FCB3-BF4D-4920-8E5E-07FF846CD61C}" sibTransId="{C23CF508-A074-4F12-AC50-B416E314D3E1}"/>
    <dgm:cxn modelId="{A91FE066-F150-4E76-B58A-718554A8D76F}" type="presOf" srcId="{4D880774-1FAB-4688-BFC2-E537183FE4A2}" destId="{60926097-4B9F-43FB-9896-719BF7A032D9}" srcOrd="1" destOrd="0" presId="urn:microsoft.com/office/officeart/2005/8/layout/radial1"/>
    <dgm:cxn modelId="{FE0C3431-442A-443B-B6A5-A83BA329DADF}" type="presOf" srcId="{DA5EF138-DCCC-4BBB-B438-5CA49D858136}" destId="{2D644905-26AA-4B21-AF26-21DD17459B5E}" srcOrd="1" destOrd="0" presId="urn:microsoft.com/office/officeart/2005/8/layout/radial1"/>
    <dgm:cxn modelId="{0A4740EA-2F31-4175-BBFF-B56BA2F272B9}" srcId="{196CF86A-C8B8-489B-8B7F-339F2331094C}" destId="{064A7BB3-F42E-4BC7-93E9-EF6F0F636792}" srcOrd="6" destOrd="0" parTransId="{2860CB76-77C7-4B89-8A25-71B7239F8C04}" sibTransId="{D52AC0C3-5225-4C53-A20F-A55AB8093CD1}"/>
    <dgm:cxn modelId="{3A33455A-E303-427C-A9F4-4BC92230C3D7}" type="presOf" srcId="{064A7BB3-F42E-4BC7-93E9-EF6F0F636792}" destId="{C88EBC52-378B-4182-AB82-B8EA5C459743}" srcOrd="0" destOrd="0" presId="urn:microsoft.com/office/officeart/2005/8/layout/radial1"/>
    <dgm:cxn modelId="{FA396BA4-A604-466D-9709-6F581EC1A448}" type="presOf" srcId="{C5F1931B-FDC7-4DBD-B200-A751C1F1C762}" destId="{DF80E401-E80C-489A-B0EE-55A32FAAE9EF}" srcOrd="0" destOrd="0" presId="urn:microsoft.com/office/officeart/2005/8/layout/radial1"/>
    <dgm:cxn modelId="{D222AF75-64D3-4976-BB3F-2D4065145F8C}" type="presOf" srcId="{2E3F6A6F-89FC-4BA5-8DC7-5E99ED3116E4}" destId="{28EBC2EB-6F75-4ED1-A40C-5089E46547CC}" srcOrd="1" destOrd="0" presId="urn:microsoft.com/office/officeart/2005/8/layout/radial1"/>
    <dgm:cxn modelId="{B7A0C115-1520-4955-BA68-FA87A0A5B403}" type="presOf" srcId="{2860CB76-77C7-4B89-8A25-71B7239F8C04}" destId="{C9A86E03-3D1B-4A07-8A59-70451D7C2C03}" srcOrd="0" destOrd="0" presId="urn:microsoft.com/office/officeart/2005/8/layout/radial1"/>
    <dgm:cxn modelId="{AEAC8DFA-9B7D-4845-BD9A-537A9753184C}" srcId="{196CF86A-C8B8-489B-8B7F-339F2331094C}" destId="{EA774AFD-480F-4975-8288-E4DCC061E5DA}" srcOrd="16" destOrd="0" parTransId="{DC6203C8-12FF-4C5B-9950-81BDB0A1D040}" sibTransId="{3D185820-2250-40F7-8BE3-A7A90AC3E504}"/>
    <dgm:cxn modelId="{B729F2FA-F296-4BCD-8C32-232385B33DE8}" srcId="{196CF86A-C8B8-489B-8B7F-339F2331094C}" destId="{E785F9CC-9A30-4043-9558-D3CAB77BCC3C}" srcOrd="4" destOrd="0" parTransId="{581BE357-8A3B-4574-BBD1-35C8117EB66E}" sibTransId="{BCA4DC71-C3E5-4C91-A44C-DE84D438AA9D}"/>
    <dgm:cxn modelId="{2B5826F2-CF66-424C-BED6-567D05928A0C}" type="presOf" srcId="{B6F93B85-AE79-47FB-AABE-16EAE1629ACF}" destId="{12F43612-39C0-464E-AE7F-DBE6616885F3}" srcOrd="1" destOrd="0" presId="urn:microsoft.com/office/officeart/2005/8/layout/radial1"/>
    <dgm:cxn modelId="{E9331EC6-CAC5-4179-AF32-935CF6C4D014}" type="presParOf" srcId="{7ED4C1CE-9B1E-491A-8F4B-E41D9D42429E}" destId="{D0E0DDB0-71E9-4D92-90F9-FED069A0F389}" srcOrd="0" destOrd="0" presId="urn:microsoft.com/office/officeart/2005/8/layout/radial1"/>
    <dgm:cxn modelId="{7547D3A0-83A0-4080-995D-164AE398719B}" type="presParOf" srcId="{7ED4C1CE-9B1E-491A-8F4B-E41D9D42429E}" destId="{095A5E63-F579-4B06-A83C-B0D317802137}" srcOrd="1" destOrd="0" presId="urn:microsoft.com/office/officeart/2005/8/layout/radial1"/>
    <dgm:cxn modelId="{176AE3D7-EE6A-44B5-AB30-472CAF6C559C}" type="presParOf" srcId="{095A5E63-F579-4B06-A83C-B0D317802137}" destId="{CA15CA54-5D03-41D0-9F6B-BE7BE7E181EE}" srcOrd="0" destOrd="0" presId="urn:microsoft.com/office/officeart/2005/8/layout/radial1"/>
    <dgm:cxn modelId="{1FB5610E-D2C7-45E5-A382-10FF9939BA4A}" type="presParOf" srcId="{7ED4C1CE-9B1E-491A-8F4B-E41D9D42429E}" destId="{2CF57A3A-71D4-4445-BFBC-3F82E6078878}" srcOrd="2" destOrd="0" presId="urn:microsoft.com/office/officeart/2005/8/layout/radial1"/>
    <dgm:cxn modelId="{8FFFDC2B-3482-40DD-9D43-8E11D7606DCB}" type="presParOf" srcId="{7ED4C1CE-9B1E-491A-8F4B-E41D9D42429E}" destId="{73CF0E95-84CF-4423-A71C-97B9CC185CBD}" srcOrd="3" destOrd="0" presId="urn:microsoft.com/office/officeart/2005/8/layout/radial1"/>
    <dgm:cxn modelId="{74AD21C2-BBF0-415E-B8B9-E8119A0F1F37}" type="presParOf" srcId="{73CF0E95-84CF-4423-A71C-97B9CC185CBD}" destId="{12F43612-39C0-464E-AE7F-DBE6616885F3}" srcOrd="0" destOrd="0" presId="urn:microsoft.com/office/officeart/2005/8/layout/radial1"/>
    <dgm:cxn modelId="{17C68136-43F2-4D00-80EA-B68FC2AFC40E}" type="presParOf" srcId="{7ED4C1CE-9B1E-491A-8F4B-E41D9D42429E}" destId="{27428408-4973-46BC-9E63-9DE7C6C91EFF}" srcOrd="4" destOrd="0" presId="urn:microsoft.com/office/officeart/2005/8/layout/radial1"/>
    <dgm:cxn modelId="{3CB9A183-C78D-4B1D-A832-E4240D8844B4}" type="presParOf" srcId="{7ED4C1CE-9B1E-491A-8F4B-E41D9D42429E}" destId="{E13C7BF9-BD28-4981-9CF5-9444FE1DDB4F}" srcOrd="5" destOrd="0" presId="urn:microsoft.com/office/officeart/2005/8/layout/radial1"/>
    <dgm:cxn modelId="{7D96204A-521B-45EC-A7F6-730A96E11971}" type="presParOf" srcId="{E13C7BF9-BD28-4981-9CF5-9444FE1DDB4F}" destId="{7FF3A097-9C56-49B8-A395-FF22D51B692E}" srcOrd="0" destOrd="0" presId="urn:microsoft.com/office/officeart/2005/8/layout/radial1"/>
    <dgm:cxn modelId="{F70C6044-B149-4F1D-B79D-19F4D6687986}" type="presParOf" srcId="{7ED4C1CE-9B1E-491A-8F4B-E41D9D42429E}" destId="{1692B51C-0110-405A-9092-68155AEB8585}" srcOrd="6" destOrd="0" presId="urn:microsoft.com/office/officeart/2005/8/layout/radial1"/>
    <dgm:cxn modelId="{4579B433-8B76-4243-8BBA-A937CB9981D8}" type="presParOf" srcId="{7ED4C1CE-9B1E-491A-8F4B-E41D9D42429E}" destId="{FE5BA298-F3F8-4E9E-99B3-B607106FB510}" srcOrd="7" destOrd="0" presId="urn:microsoft.com/office/officeart/2005/8/layout/radial1"/>
    <dgm:cxn modelId="{E821CA21-AA46-4778-BA7A-FB3967FEC2B4}" type="presParOf" srcId="{FE5BA298-F3F8-4E9E-99B3-B607106FB510}" destId="{937E5962-A9E7-40CD-911B-965C7F79224E}" srcOrd="0" destOrd="0" presId="urn:microsoft.com/office/officeart/2005/8/layout/radial1"/>
    <dgm:cxn modelId="{C402B3C6-865B-4607-B926-B2742D05E393}" type="presParOf" srcId="{7ED4C1CE-9B1E-491A-8F4B-E41D9D42429E}" destId="{EB855B56-5157-4D13-9768-490D50E4F63A}" srcOrd="8" destOrd="0" presId="urn:microsoft.com/office/officeart/2005/8/layout/radial1"/>
    <dgm:cxn modelId="{AEBA6322-A820-4163-B7C8-77B0D06E9BB0}" type="presParOf" srcId="{7ED4C1CE-9B1E-491A-8F4B-E41D9D42429E}" destId="{B9327B53-483C-4DC8-9F1B-C676F158A099}" srcOrd="9" destOrd="0" presId="urn:microsoft.com/office/officeart/2005/8/layout/radial1"/>
    <dgm:cxn modelId="{8BD2982A-6FDF-4698-BB2A-F4E009A9E41C}" type="presParOf" srcId="{B9327B53-483C-4DC8-9F1B-C676F158A099}" destId="{4976404C-FE6C-4AF1-AB51-A2A3824A6215}" srcOrd="0" destOrd="0" presId="urn:microsoft.com/office/officeart/2005/8/layout/radial1"/>
    <dgm:cxn modelId="{676DD6C2-4AB9-4948-9C79-4E9E74CB3C37}" type="presParOf" srcId="{7ED4C1CE-9B1E-491A-8F4B-E41D9D42429E}" destId="{0C0ECB85-63AD-4A2C-B972-7C1FB250532E}" srcOrd="10" destOrd="0" presId="urn:microsoft.com/office/officeart/2005/8/layout/radial1"/>
    <dgm:cxn modelId="{37E72206-1D86-4F74-A545-8AD6EBFE1761}" type="presParOf" srcId="{7ED4C1CE-9B1E-491A-8F4B-E41D9D42429E}" destId="{16B783E1-518B-44D6-AC60-9C0DA90D04E2}" srcOrd="11" destOrd="0" presId="urn:microsoft.com/office/officeart/2005/8/layout/radial1"/>
    <dgm:cxn modelId="{B68781F1-5F4C-4D2B-BA9F-1A646EEF8FD9}" type="presParOf" srcId="{16B783E1-518B-44D6-AC60-9C0DA90D04E2}" destId="{7E91AB63-58D4-4342-9585-2BA87868E151}" srcOrd="0" destOrd="0" presId="urn:microsoft.com/office/officeart/2005/8/layout/radial1"/>
    <dgm:cxn modelId="{B198BD2F-7697-4079-8A7E-43FD3AA19EAF}" type="presParOf" srcId="{7ED4C1CE-9B1E-491A-8F4B-E41D9D42429E}" destId="{2BBA8298-A95A-4830-B9A9-960257BDB79A}" srcOrd="12" destOrd="0" presId="urn:microsoft.com/office/officeart/2005/8/layout/radial1"/>
    <dgm:cxn modelId="{F479D72A-8CF6-4FCD-9F87-74BB26804EB0}" type="presParOf" srcId="{7ED4C1CE-9B1E-491A-8F4B-E41D9D42429E}" destId="{C9A86E03-3D1B-4A07-8A59-70451D7C2C03}" srcOrd="13" destOrd="0" presId="urn:microsoft.com/office/officeart/2005/8/layout/radial1"/>
    <dgm:cxn modelId="{1DD61620-ACC6-492A-81F3-E8F94DAB1DB1}" type="presParOf" srcId="{C9A86E03-3D1B-4A07-8A59-70451D7C2C03}" destId="{AC0974C9-9938-4EB1-A7BF-50382818D87D}" srcOrd="0" destOrd="0" presId="urn:microsoft.com/office/officeart/2005/8/layout/radial1"/>
    <dgm:cxn modelId="{A27BA4B2-CF84-4F06-AF3C-9BE9FD12C30D}" type="presParOf" srcId="{7ED4C1CE-9B1E-491A-8F4B-E41D9D42429E}" destId="{C88EBC52-378B-4182-AB82-B8EA5C459743}" srcOrd="14" destOrd="0" presId="urn:microsoft.com/office/officeart/2005/8/layout/radial1"/>
    <dgm:cxn modelId="{7DEB40C2-F405-4E88-B957-E2C2FC8CAC4A}" type="presParOf" srcId="{7ED4C1CE-9B1E-491A-8F4B-E41D9D42429E}" destId="{B6BD1B25-EB38-458F-BFAE-BD1174EF094E}" srcOrd="15" destOrd="0" presId="urn:microsoft.com/office/officeart/2005/8/layout/radial1"/>
    <dgm:cxn modelId="{2B889F6E-0476-46F7-BBF8-FA50E12B8E56}" type="presParOf" srcId="{B6BD1B25-EB38-458F-BFAE-BD1174EF094E}" destId="{66E64B34-3044-48FB-A063-9E109C9D5485}" srcOrd="0" destOrd="0" presId="urn:microsoft.com/office/officeart/2005/8/layout/radial1"/>
    <dgm:cxn modelId="{DF3AEBAB-BC15-4AD9-B926-BF67EF9ECC5E}" type="presParOf" srcId="{7ED4C1CE-9B1E-491A-8F4B-E41D9D42429E}" destId="{4CE9C428-8DB0-4FDD-AC57-4CC0246207AE}" srcOrd="16" destOrd="0" presId="urn:microsoft.com/office/officeart/2005/8/layout/radial1"/>
    <dgm:cxn modelId="{40BC9B66-DDBB-4BCC-9D0B-AAD05A9F4E34}" type="presParOf" srcId="{7ED4C1CE-9B1E-491A-8F4B-E41D9D42429E}" destId="{C1DA87C8-C115-4251-878D-A2BCB44DD95B}" srcOrd="17" destOrd="0" presId="urn:microsoft.com/office/officeart/2005/8/layout/radial1"/>
    <dgm:cxn modelId="{9AFFEF65-F7A8-4229-B49A-A4C761D05713}" type="presParOf" srcId="{C1DA87C8-C115-4251-878D-A2BCB44DD95B}" destId="{54D705A3-892A-4B17-BEF7-550DCF0C72F3}" srcOrd="0" destOrd="0" presId="urn:microsoft.com/office/officeart/2005/8/layout/radial1"/>
    <dgm:cxn modelId="{8E0CE284-3E98-4249-85B1-634073AB171B}" type="presParOf" srcId="{7ED4C1CE-9B1E-491A-8F4B-E41D9D42429E}" destId="{5803743C-0AA9-489A-83CF-C107CACE8FC0}" srcOrd="18" destOrd="0" presId="urn:microsoft.com/office/officeart/2005/8/layout/radial1"/>
    <dgm:cxn modelId="{16469816-345F-4249-A2A3-EC2C1218AA44}" type="presParOf" srcId="{7ED4C1CE-9B1E-491A-8F4B-E41D9D42429E}" destId="{EDAC8DBE-658E-4C2B-84D5-37F2EB9ACB18}" srcOrd="19" destOrd="0" presId="urn:microsoft.com/office/officeart/2005/8/layout/radial1"/>
    <dgm:cxn modelId="{6FF283FA-A224-4CA8-AFD5-DF7FEB967C19}" type="presParOf" srcId="{EDAC8DBE-658E-4C2B-84D5-37F2EB9ACB18}" destId="{2D644905-26AA-4B21-AF26-21DD17459B5E}" srcOrd="0" destOrd="0" presId="urn:microsoft.com/office/officeart/2005/8/layout/radial1"/>
    <dgm:cxn modelId="{7CDE6961-441C-4F41-BC6C-03ACE6C1AE01}" type="presParOf" srcId="{7ED4C1CE-9B1E-491A-8F4B-E41D9D42429E}" destId="{24111128-09BF-492D-942B-808FF28DB089}" srcOrd="20" destOrd="0" presId="urn:microsoft.com/office/officeart/2005/8/layout/radial1"/>
    <dgm:cxn modelId="{7FD87E08-73E9-4D87-8FED-13FF0DE084E6}" type="presParOf" srcId="{7ED4C1CE-9B1E-491A-8F4B-E41D9D42429E}" destId="{44DD002C-DF5E-4FDC-8904-48D3E8061F50}" srcOrd="21" destOrd="0" presId="urn:microsoft.com/office/officeart/2005/8/layout/radial1"/>
    <dgm:cxn modelId="{4A42F1C6-BE31-4B63-957A-9A091C9F0D74}" type="presParOf" srcId="{44DD002C-DF5E-4FDC-8904-48D3E8061F50}" destId="{F6571082-8D8F-4BD8-9418-29D329E0CB44}" srcOrd="0" destOrd="0" presId="urn:microsoft.com/office/officeart/2005/8/layout/radial1"/>
    <dgm:cxn modelId="{7E61FC8B-4CBB-412E-B734-9B8B5C14CE25}" type="presParOf" srcId="{7ED4C1CE-9B1E-491A-8F4B-E41D9D42429E}" destId="{7FA9178B-EE68-411C-AC47-E7B78DD10814}" srcOrd="22" destOrd="0" presId="urn:microsoft.com/office/officeart/2005/8/layout/radial1"/>
    <dgm:cxn modelId="{910D475F-9050-48E3-BCA8-DF4FBF8D5D43}" type="presParOf" srcId="{7ED4C1CE-9B1E-491A-8F4B-E41D9D42429E}" destId="{D652C7B3-876B-4BE3-8763-D2D5906D3F2F}" srcOrd="23" destOrd="0" presId="urn:microsoft.com/office/officeart/2005/8/layout/radial1"/>
    <dgm:cxn modelId="{B806604D-38E2-4B12-8F5D-711556A4796B}" type="presParOf" srcId="{D652C7B3-876B-4BE3-8763-D2D5906D3F2F}" destId="{C6E8E066-635C-4DFB-A1A5-E2EFD10F208D}" srcOrd="0" destOrd="0" presId="urn:microsoft.com/office/officeart/2005/8/layout/radial1"/>
    <dgm:cxn modelId="{E51343B1-2DCF-43EF-8345-21478A879136}" type="presParOf" srcId="{7ED4C1CE-9B1E-491A-8F4B-E41D9D42429E}" destId="{47D8C59E-AAFE-48D1-B39F-34091BE36C04}" srcOrd="24" destOrd="0" presId="urn:microsoft.com/office/officeart/2005/8/layout/radial1"/>
    <dgm:cxn modelId="{A6989E1E-A9D1-45E9-A44D-48571564B333}" type="presParOf" srcId="{7ED4C1CE-9B1E-491A-8F4B-E41D9D42429E}" destId="{C2D6360C-32A8-48FE-9632-3C738E3F75F0}" srcOrd="25" destOrd="0" presId="urn:microsoft.com/office/officeart/2005/8/layout/radial1"/>
    <dgm:cxn modelId="{C18C1D5C-E269-4F9B-9690-997AE768A6D3}" type="presParOf" srcId="{C2D6360C-32A8-48FE-9632-3C738E3F75F0}" destId="{F1865C48-11B5-417E-869E-AD7B2B086766}" srcOrd="0" destOrd="0" presId="urn:microsoft.com/office/officeart/2005/8/layout/radial1"/>
    <dgm:cxn modelId="{54B339DE-67F7-4BDE-842A-5C6BFDD7C870}" type="presParOf" srcId="{7ED4C1CE-9B1E-491A-8F4B-E41D9D42429E}" destId="{E6CE21DE-4F9F-4795-9E02-D4AC0D9DAF8A}" srcOrd="26" destOrd="0" presId="urn:microsoft.com/office/officeart/2005/8/layout/radial1"/>
    <dgm:cxn modelId="{07DB4FA5-EB84-40D6-B0F2-14EE3BFC8B46}" type="presParOf" srcId="{7ED4C1CE-9B1E-491A-8F4B-E41D9D42429E}" destId="{15C25E15-DF4A-4C99-822C-04AF8C0591D5}" srcOrd="27" destOrd="0" presId="urn:microsoft.com/office/officeart/2005/8/layout/radial1"/>
    <dgm:cxn modelId="{ABBA01CE-0501-457E-BFA5-9FF223F24E19}" type="presParOf" srcId="{15C25E15-DF4A-4C99-822C-04AF8C0591D5}" destId="{60926097-4B9F-43FB-9896-719BF7A032D9}" srcOrd="0" destOrd="0" presId="urn:microsoft.com/office/officeart/2005/8/layout/radial1"/>
    <dgm:cxn modelId="{84975829-4108-414C-8914-827D692B1294}" type="presParOf" srcId="{7ED4C1CE-9B1E-491A-8F4B-E41D9D42429E}" destId="{AA05481C-96AD-4216-8C0A-ECA214BE9A04}" srcOrd="28" destOrd="0" presId="urn:microsoft.com/office/officeart/2005/8/layout/radial1"/>
    <dgm:cxn modelId="{BBD5A50E-1A7A-4F6E-8818-4647510630F0}" type="presParOf" srcId="{7ED4C1CE-9B1E-491A-8F4B-E41D9D42429E}" destId="{FD1F8DE5-61D7-4D38-9AFC-E51A71BE4ACB}" srcOrd="29" destOrd="0" presId="urn:microsoft.com/office/officeart/2005/8/layout/radial1"/>
    <dgm:cxn modelId="{6522C8B2-3CB9-49A6-A7A4-B7900E8A041D}" type="presParOf" srcId="{FD1F8DE5-61D7-4D38-9AFC-E51A71BE4ACB}" destId="{28EBC2EB-6F75-4ED1-A40C-5089E46547CC}" srcOrd="0" destOrd="0" presId="urn:microsoft.com/office/officeart/2005/8/layout/radial1"/>
    <dgm:cxn modelId="{B67C32E0-E4EB-47EE-886A-C30932A022E1}" type="presParOf" srcId="{7ED4C1CE-9B1E-491A-8F4B-E41D9D42429E}" destId="{F4F2F751-5FB8-451B-8B34-22A94006FC2F}" srcOrd="30" destOrd="0" presId="urn:microsoft.com/office/officeart/2005/8/layout/radial1"/>
    <dgm:cxn modelId="{24052BA5-B57B-4727-9194-5045C0108D03}" type="presParOf" srcId="{7ED4C1CE-9B1E-491A-8F4B-E41D9D42429E}" destId="{86EDD39E-1C5E-4158-8A5B-BD091B981E2D}" srcOrd="31" destOrd="0" presId="urn:microsoft.com/office/officeart/2005/8/layout/radial1"/>
    <dgm:cxn modelId="{6A5477DE-CA0A-4BA1-AC5A-2CA1216C0BCD}" type="presParOf" srcId="{86EDD39E-1C5E-4158-8A5B-BD091B981E2D}" destId="{CA021E14-CC28-45BD-A6F8-7334ED9F5C77}" srcOrd="0" destOrd="0" presId="urn:microsoft.com/office/officeart/2005/8/layout/radial1"/>
    <dgm:cxn modelId="{834B8377-C7F9-4268-9C38-2B68565EA6D1}" type="presParOf" srcId="{7ED4C1CE-9B1E-491A-8F4B-E41D9D42429E}" destId="{DF80E401-E80C-489A-B0EE-55A32FAAE9EF}" srcOrd="32" destOrd="0" presId="urn:microsoft.com/office/officeart/2005/8/layout/radial1"/>
    <dgm:cxn modelId="{0AEE88E6-32D9-4987-9EFD-C90DF6695A27}" type="presParOf" srcId="{7ED4C1CE-9B1E-491A-8F4B-E41D9D42429E}" destId="{89ABE391-BAB4-4E4D-BCF4-CD2BFF3F60AA}" srcOrd="33" destOrd="0" presId="urn:microsoft.com/office/officeart/2005/8/layout/radial1"/>
    <dgm:cxn modelId="{67BB3419-42AF-443D-9F9E-93EE40763A39}" type="presParOf" srcId="{89ABE391-BAB4-4E4D-BCF4-CD2BFF3F60AA}" destId="{D9AE5937-0B6F-4BD9-9EA7-6E46B02B2A58}" srcOrd="0" destOrd="0" presId="urn:microsoft.com/office/officeart/2005/8/layout/radial1"/>
    <dgm:cxn modelId="{939C99A6-BC40-4AC0-808B-12AE19BD2C8A}" type="presParOf" srcId="{7ED4C1CE-9B1E-491A-8F4B-E41D9D42429E}" destId="{856AC0ED-9457-42DC-BD34-019DBC191692}" srcOrd="34" destOrd="0" presId="urn:microsoft.com/office/officeart/2005/8/layout/radial1"/>
    <dgm:cxn modelId="{D012B998-C5E8-471A-9ADB-7542092D69A4}" type="presParOf" srcId="{7ED4C1CE-9B1E-491A-8F4B-E41D9D42429E}" destId="{42577FD3-1BD4-43FE-967E-076679A40908}" srcOrd="35" destOrd="0" presId="urn:microsoft.com/office/officeart/2005/8/layout/radial1"/>
    <dgm:cxn modelId="{EEA1AF00-B20A-40F7-B77F-35696B849D19}" type="presParOf" srcId="{42577FD3-1BD4-43FE-967E-076679A40908}" destId="{41CC87BD-39CE-4894-AEE8-42D36B38BAC4}" srcOrd="0" destOrd="0" presId="urn:microsoft.com/office/officeart/2005/8/layout/radial1"/>
    <dgm:cxn modelId="{0161477B-DFC3-4C04-B493-56CD1656B41C}" type="presParOf" srcId="{7ED4C1CE-9B1E-491A-8F4B-E41D9D42429E}" destId="{115CB9F9-5F08-4310-8110-DD1A12BB6BF7}" srcOrd="3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1C6AFF-DD9F-4A4A-961F-8B1B1E95EEA7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2FF0591-FDBA-423E-BFD0-73C3461DA67B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pt-BR" sz="2400" b="1" dirty="0" smtClean="0">
              <a:solidFill>
                <a:schemeClr val="tx1"/>
              </a:solidFill>
            </a:rPr>
            <a:t>CONSEQUÊNCIAS DAS DECISÕES JUDICIAIS</a:t>
          </a:r>
          <a:endParaRPr lang="pt-BR" sz="24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chemeClr val="tx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B9BCB383-4945-473C-BEB1-5045F0852ADE}" type="parTrans" cxnId="{AB6B5902-6B61-4530-BF04-ED5C4A168FFB}">
      <dgm:prSet/>
      <dgm:spPr/>
      <dgm:t>
        <a:bodyPr/>
        <a:lstStyle/>
        <a:p>
          <a:endParaRPr lang="pt-BR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A2C460B6-04E6-40DC-B4F2-FB454D86D0EA}" type="sibTrans" cxnId="{AB6B5902-6B61-4530-BF04-ED5C4A168FFB}">
      <dgm:prSet/>
      <dgm:spPr/>
      <dgm:t>
        <a:bodyPr/>
        <a:lstStyle/>
        <a:p>
          <a:endParaRPr lang="pt-BR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BCE9EF11-6ECB-4E3E-89EA-A0DC7861AB0F}" type="pres">
      <dgm:prSet presAssocID="{1A1C6AFF-DD9F-4A4A-961F-8B1B1E95EEA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0EFE7BB-FA91-414D-8D16-03409B158355}" type="pres">
      <dgm:prSet presAssocID="{32FF0591-FDBA-423E-BFD0-73C3461DA67B}" presName="parentText" presStyleLbl="node1" presStyleIdx="0" presStyleCnt="1" custLinFactNeighborX="363" custLinFactNeighborY="-35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B6B5902-6B61-4530-BF04-ED5C4A168FFB}" srcId="{1A1C6AFF-DD9F-4A4A-961F-8B1B1E95EEA7}" destId="{32FF0591-FDBA-423E-BFD0-73C3461DA67B}" srcOrd="0" destOrd="0" parTransId="{B9BCB383-4945-473C-BEB1-5045F0852ADE}" sibTransId="{A2C460B6-04E6-40DC-B4F2-FB454D86D0EA}"/>
    <dgm:cxn modelId="{2882F8CF-AD26-4F00-AC56-B35ABE5B8145}" type="presOf" srcId="{32FF0591-FDBA-423E-BFD0-73C3461DA67B}" destId="{20EFE7BB-FA91-414D-8D16-03409B158355}" srcOrd="0" destOrd="0" presId="urn:microsoft.com/office/officeart/2005/8/layout/vList2"/>
    <dgm:cxn modelId="{DA7C0490-9F6A-4E02-A8B1-7731A2CDB4C6}" type="presOf" srcId="{1A1C6AFF-DD9F-4A4A-961F-8B1B1E95EEA7}" destId="{BCE9EF11-6ECB-4E3E-89EA-A0DC7861AB0F}" srcOrd="0" destOrd="0" presId="urn:microsoft.com/office/officeart/2005/8/layout/vList2"/>
    <dgm:cxn modelId="{A0C05AE5-857D-4668-AD95-6479DAD8AAC8}" type="presParOf" srcId="{BCE9EF11-6ECB-4E3E-89EA-A0DC7861AB0F}" destId="{20EFE7BB-FA91-414D-8D16-03409B158355}" srcOrd="0" destOrd="0" presId="urn:microsoft.com/office/officeart/2005/8/layout/vList2"/>
  </dgm:cxnLst>
  <dgm:bg>
    <a:effectLst>
      <a:innerShdw blurRad="63500" dist="50800" dir="16200000">
        <a:prstClr val="black">
          <a:alpha val="50000"/>
        </a:prstClr>
      </a:inn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D6E72C-4A1C-4D5B-B528-C4664E162C5C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25A3A68-5FC0-4ABE-8436-3F75DF3426A1}">
      <dgm:prSet phldrT="[Texto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2000" b="1" dirty="0" smtClean="0">
              <a:solidFill>
                <a:schemeClr val="tx1"/>
              </a:solidFill>
            </a:rPr>
            <a:t>Maximizar Benefícios</a:t>
          </a:r>
        </a:p>
        <a:p>
          <a:r>
            <a:rPr lang="pt-BR" sz="2000" b="1" dirty="0" smtClean="0">
              <a:solidFill>
                <a:schemeClr val="tx1"/>
              </a:solidFill>
            </a:rPr>
            <a:t>Melhorar  acesso seguro e com</a:t>
          </a:r>
        </a:p>
        <a:p>
          <a:r>
            <a:rPr lang="pt-BR" sz="2000" b="1" dirty="0" smtClean="0">
              <a:solidFill>
                <a:schemeClr val="tx1"/>
              </a:solidFill>
            </a:rPr>
            <a:t>qualidade</a:t>
          </a:r>
          <a:endParaRPr lang="pt-BR" sz="2000" b="1" dirty="0">
            <a:solidFill>
              <a:schemeClr val="tx1"/>
            </a:solidFill>
          </a:endParaRPr>
        </a:p>
      </dgm:t>
    </dgm:pt>
    <dgm:pt modelId="{E9069FC0-8FC4-4969-9FA5-ED0ED1E7F5B6}" type="parTrans" cxnId="{A7ED63A3-2554-4AA1-B487-0DB44B8DB6F2}">
      <dgm:prSet/>
      <dgm:spPr/>
      <dgm:t>
        <a:bodyPr/>
        <a:lstStyle/>
        <a:p>
          <a:endParaRPr lang="pt-BR"/>
        </a:p>
      </dgm:t>
    </dgm:pt>
    <dgm:pt modelId="{6A1347F8-EA53-4F86-8F49-FB92CF930E80}" type="sibTrans" cxnId="{A7ED63A3-2554-4AA1-B487-0DB44B8DB6F2}">
      <dgm:prSet/>
      <dgm:spPr/>
      <dgm:t>
        <a:bodyPr/>
        <a:lstStyle/>
        <a:p>
          <a:endParaRPr lang="pt-BR"/>
        </a:p>
      </dgm:t>
    </dgm:pt>
    <dgm:pt modelId="{199CECEA-7178-4105-B756-0BA78F7B0283}">
      <dgm:prSet phldrT="[Texto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2800" dirty="0" smtClean="0"/>
            <a:t>Avaliação </a:t>
          </a:r>
          <a:endParaRPr lang="pt-BR" sz="2800" dirty="0"/>
        </a:p>
      </dgm:t>
    </dgm:pt>
    <dgm:pt modelId="{608A0CCE-D62A-4E3A-94AF-5F1C7AD21EA1}" type="parTrans" cxnId="{41B08628-D74F-4740-9863-AFE0C621E5BD}">
      <dgm:prSet/>
      <dgm:spPr/>
      <dgm:t>
        <a:bodyPr/>
        <a:lstStyle/>
        <a:p>
          <a:endParaRPr lang="pt-BR"/>
        </a:p>
      </dgm:t>
    </dgm:pt>
    <dgm:pt modelId="{D2785344-7C38-4F9E-B2B0-7A72081E98D7}" type="sibTrans" cxnId="{41B08628-D74F-4740-9863-AFE0C621E5BD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pt-BR"/>
        </a:p>
      </dgm:t>
    </dgm:pt>
    <dgm:pt modelId="{6C5460C7-4C2E-4EB2-87A9-AD32D243195A}">
      <dgm:prSet phldrT="[Texto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2400" dirty="0" smtClean="0"/>
            <a:t>Incorporação ou</a:t>
          </a:r>
        </a:p>
        <a:p>
          <a:r>
            <a:rPr lang="pt-BR" sz="2400" dirty="0" smtClean="0"/>
            <a:t>retirada</a:t>
          </a:r>
          <a:endParaRPr lang="pt-BR" sz="2400" dirty="0"/>
        </a:p>
      </dgm:t>
    </dgm:pt>
    <dgm:pt modelId="{FD51D41D-D5D3-4864-944C-CEF7527A1ADC}" type="parTrans" cxnId="{3922BCDF-BB4C-4CB4-B5F3-E2583BF4F399}">
      <dgm:prSet/>
      <dgm:spPr/>
      <dgm:t>
        <a:bodyPr/>
        <a:lstStyle/>
        <a:p>
          <a:endParaRPr lang="pt-BR"/>
        </a:p>
      </dgm:t>
    </dgm:pt>
    <dgm:pt modelId="{CC27F23E-B604-4C54-8DB9-06DEF85D3A10}" type="sibTrans" cxnId="{3922BCDF-BB4C-4CB4-B5F3-E2583BF4F399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pt-BR"/>
        </a:p>
      </dgm:t>
    </dgm:pt>
    <dgm:pt modelId="{A9358332-18DE-484E-8F65-60B554C73FC6}">
      <dgm:prSet phldrT="[Texto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2000" b="0" dirty="0" smtClean="0">
              <a:effectLst/>
            </a:rPr>
            <a:t>Monitoramento</a:t>
          </a:r>
        </a:p>
        <a:p>
          <a:r>
            <a:rPr lang="pt-BR" sz="2000" b="0" dirty="0" smtClean="0">
              <a:effectLst/>
            </a:rPr>
            <a:t>da Difusão  e da</a:t>
          </a:r>
        </a:p>
        <a:p>
          <a:r>
            <a:rPr lang="pt-BR" sz="2000" b="0" dirty="0" smtClean="0">
              <a:effectLst/>
            </a:rPr>
            <a:t>Variabilidade  terapêutica</a:t>
          </a:r>
          <a:endParaRPr lang="pt-BR" sz="2000" b="0" dirty="0">
            <a:effectLst/>
          </a:endParaRPr>
        </a:p>
      </dgm:t>
    </dgm:pt>
    <dgm:pt modelId="{3D3D067F-9D92-486F-9A84-02907CDA4A75}" type="parTrans" cxnId="{916A40F1-1C84-4BD3-8D0F-56DCBFEC5E80}">
      <dgm:prSet/>
      <dgm:spPr/>
      <dgm:t>
        <a:bodyPr/>
        <a:lstStyle/>
        <a:p>
          <a:endParaRPr lang="pt-BR"/>
        </a:p>
      </dgm:t>
    </dgm:pt>
    <dgm:pt modelId="{AB36DF8B-F6F5-47B5-9687-2A71401A3FAD}" type="sibTrans" cxnId="{916A40F1-1C84-4BD3-8D0F-56DCBFEC5E80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pt-BR"/>
        </a:p>
      </dgm:t>
    </dgm:pt>
    <dgm:pt modelId="{FC75A64D-F0C4-4A71-BC10-FEA6DC5C7899}">
      <dgm:prSet phldrT="[Texto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2400" dirty="0" smtClean="0"/>
            <a:t>Protocolização</a:t>
          </a:r>
        </a:p>
        <a:p>
          <a:r>
            <a:rPr lang="pt-BR" sz="2400" dirty="0" smtClean="0"/>
            <a:t>Diretriz </a:t>
          </a:r>
        </a:p>
        <a:p>
          <a:r>
            <a:rPr lang="pt-BR" sz="2400" dirty="0" smtClean="0"/>
            <a:t>Clinica</a:t>
          </a:r>
          <a:endParaRPr lang="pt-BR" sz="2400" dirty="0"/>
        </a:p>
      </dgm:t>
    </dgm:pt>
    <dgm:pt modelId="{310CB2DF-59E3-4B8C-9471-543E356F7E8F}" type="parTrans" cxnId="{EAAFE9F6-E973-412C-B19A-3FB996722C8A}">
      <dgm:prSet/>
      <dgm:spPr/>
      <dgm:t>
        <a:bodyPr/>
        <a:lstStyle/>
        <a:p>
          <a:endParaRPr lang="pt-BR"/>
        </a:p>
      </dgm:t>
    </dgm:pt>
    <dgm:pt modelId="{90EBFF9F-7050-4C32-B24E-B621240D4ACA}" type="sibTrans" cxnId="{EAAFE9F6-E973-412C-B19A-3FB996722C8A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pt-BR"/>
        </a:p>
      </dgm:t>
    </dgm:pt>
    <dgm:pt modelId="{22E4E7F2-5C2C-4A5B-BB98-BBA52CEE719E}" type="pres">
      <dgm:prSet presAssocID="{42D6E72C-4A1C-4D5B-B528-C4664E162C5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8B46134-C2E2-4579-BDAD-BDA2724AF53B}" type="pres">
      <dgm:prSet presAssocID="{725A3A68-5FC0-4ABE-8436-3F75DF3426A1}" presName="centerShape" presStyleLbl="node0" presStyleIdx="0" presStyleCnt="1" custScaleX="191025" custScaleY="129676" custLinFactNeighborX="3365" custLinFactNeighborY="-7"/>
      <dgm:spPr/>
      <dgm:t>
        <a:bodyPr/>
        <a:lstStyle/>
        <a:p>
          <a:endParaRPr lang="pt-BR"/>
        </a:p>
      </dgm:t>
    </dgm:pt>
    <dgm:pt modelId="{A3CC8360-9C8D-43A6-AB43-10B4E815193F}" type="pres">
      <dgm:prSet presAssocID="{199CECEA-7178-4105-B756-0BA78F7B0283}" presName="node" presStyleLbl="node1" presStyleIdx="0" presStyleCnt="4" custScaleX="203688" custScaleY="11958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626177F-E279-4EF7-AFEF-7A4538EA0141}" type="pres">
      <dgm:prSet presAssocID="{199CECEA-7178-4105-B756-0BA78F7B0283}" presName="dummy" presStyleCnt="0"/>
      <dgm:spPr/>
    </dgm:pt>
    <dgm:pt modelId="{E757C529-40DA-41A6-975E-5BB42951B574}" type="pres">
      <dgm:prSet presAssocID="{D2785344-7C38-4F9E-B2B0-7A72081E98D7}" presName="sibTrans" presStyleLbl="sibTrans2D1" presStyleIdx="0" presStyleCnt="4"/>
      <dgm:spPr/>
      <dgm:t>
        <a:bodyPr/>
        <a:lstStyle/>
        <a:p>
          <a:endParaRPr lang="pt-BR"/>
        </a:p>
      </dgm:t>
    </dgm:pt>
    <dgm:pt modelId="{894D34CF-AB9F-4C15-B03B-2BF84A3B2821}" type="pres">
      <dgm:prSet presAssocID="{6C5460C7-4C2E-4EB2-87A9-AD32D243195A}" presName="node" presStyleLbl="node1" presStyleIdx="1" presStyleCnt="4" custScaleX="207008" custRadScaleRad="180926" custRadScaleInc="-904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39EA6B2-74B2-47EC-8567-CDCE84EB3F2F}" type="pres">
      <dgm:prSet presAssocID="{6C5460C7-4C2E-4EB2-87A9-AD32D243195A}" presName="dummy" presStyleCnt="0"/>
      <dgm:spPr/>
    </dgm:pt>
    <dgm:pt modelId="{26B05B60-85A5-426B-9F39-C8B9A3A5F6B7}" type="pres">
      <dgm:prSet presAssocID="{CC27F23E-B604-4C54-8DB9-06DEF85D3A10}" presName="sibTrans" presStyleLbl="sibTrans2D1" presStyleIdx="1" presStyleCnt="4"/>
      <dgm:spPr/>
      <dgm:t>
        <a:bodyPr/>
        <a:lstStyle/>
        <a:p>
          <a:endParaRPr lang="pt-BR"/>
        </a:p>
      </dgm:t>
    </dgm:pt>
    <dgm:pt modelId="{291AABB2-8874-4B53-953A-9EFA65FD1442}" type="pres">
      <dgm:prSet presAssocID="{FC75A64D-F0C4-4A71-BC10-FEA6DC5C7899}" presName="node" presStyleLbl="node1" presStyleIdx="2" presStyleCnt="4" custScaleX="280688" custScaleY="112254" custRadScaleRad="94339" custRadScaleInc="-60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E93F3DF-9C58-4B44-9D67-D94006139A92}" type="pres">
      <dgm:prSet presAssocID="{FC75A64D-F0C4-4A71-BC10-FEA6DC5C7899}" presName="dummy" presStyleCnt="0"/>
      <dgm:spPr/>
    </dgm:pt>
    <dgm:pt modelId="{B627E729-BD4C-4344-8D5C-C8A7A77230AD}" type="pres">
      <dgm:prSet presAssocID="{90EBFF9F-7050-4C32-B24E-B621240D4ACA}" presName="sibTrans" presStyleLbl="sibTrans2D1" presStyleIdx="2" presStyleCnt="4"/>
      <dgm:spPr/>
      <dgm:t>
        <a:bodyPr/>
        <a:lstStyle/>
        <a:p>
          <a:endParaRPr lang="pt-BR"/>
        </a:p>
      </dgm:t>
    </dgm:pt>
    <dgm:pt modelId="{A1DE7103-15A0-4D63-9721-29722BEEA455}" type="pres">
      <dgm:prSet presAssocID="{A9358332-18DE-484E-8F65-60B554C73FC6}" presName="node" presStyleLbl="node1" presStyleIdx="3" presStyleCnt="4" custScaleX="260560" custScaleY="122878" custRadScaleRad="148221" custRadScaleInc="1141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D54842A-341A-4CBC-94A2-6C247806EA01}" type="pres">
      <dgm:prSet presAssocID="{A9358332-18DE-484E-8F65-60B554C73FC6}" presName="dummy" presStyleCnt="0"/>
      <dgm:spPr/>
    </dgm:pt>
    <dgm:pt modelId="{D34060A6-103C-4FDD-9C31-C0815653ACAB}" type="pres">
      <dgm:prSet presAssocID="{AB36DF8B-F6F5-47B5-9687-2A71401A3FAD}" presName="sibTrans" presStyleLbl="sibTrans2D1" presStyleIdx="3" presStyleCnt="4"/>
      <dgm:spPr/>
      <dgm:t>
        <a:bodyPr/>
        <a:lstStyle/>
        <a:p>
          <a:endParaRPr lang="pt-BR"/>
        </a:p>
      </dgm:t>
    </dgm:pt>
  </dgm:ptLst>
  <dgm:cxnLst>
    <dgm:cxn modelId="{9C8BDF3E-E602-4AAB-9434-EA5CD18573DA}" type="presOf" srcId="{42D6E72C-4A1C-4D5B-B528-C4664E162C5C}" destId="{22E4E7F2-5C2C-4A5B-BB98-BBA52CEE719E}" srcOrd="0" destOrd="0" presId="urn:microsoft.com/office/officeart/2005/8/layout/radial6"/>
    <dgm:cxn modelId="{A15578A3-3108-424A-81BB-5DBC89DD396F}" type="presOf" srcId="{725A3A68-5FC0-4ABE-8436-3F75DF3426A1}" destId="{D8B46134-C2E2-4579-BDAD-BDA2724AF53B}" srcOrd="0" destOrd="0" presId="urn:microsoft.com/office/officeart/2005/8/layout/radial6"/>
    <dgm:cxn modelId="{3922BCDF-BB4C-4CB4-B5F3-E2583BF4F399}" srcId="{725A3A68-5FC0-4ABE-8436-3F75DF3426A1}" destId="{6C5460C7-4C2E-4EB2-87A9-AD32D243195A}" srcOrd="1" destOrd="0" parTransId="{FD51D41D-D5D3-4864-944C-CEF7527A1ADC}" sibTransId="{CC27F23E-B604-4C54-8DB9-06DEF85D3A10}"/>
    <dgm:cxn modelId="{916A40F1-1C84-4BD3-8D0F-56DCBFEC5E80}" srcId="{725A3A68-5FC0-4ABE-8436-3F75DF3426A1}" destId="{A9358332-18DE-484E-8F65-60B554C73FC6}" srcOrd="3" destOrd="0" parTransId="{3D3D067F-9D92-486F-9A84-02907CDA4A75}" sibTransId="{AB36DF8B-F6F5-47B5-9687-2A71401A3FAD}"/>
    <dgm:cxn modelId="{C1AA2306-27F7-4787-8C9D-0D7D14834BF2}" type="presOf" srcId="{AB36DF8B-F6F5-47B5-9687-2A71401A3FAD}" destId="{D34060A6-103C-4FDD-9C31-C0815653ACAB}" srcOrd="0" destOrd="0" presId="urn:microsoft.com/office/officeart/2005/8/layout/radial6"/>
    <dgm:cxn modelId="{C8DAACB2-C7B8-4A5A-9F9B-ABEDA7C2F03B}" type="presOf" srcId="{6C5460C7-4C2E-4EB2-87A9-AD32D243195A}" destId="{894D34CF-AB9F-4C15-B03B-2BF84A3B2821}" srcOrd="0" destOrd="0" presId="urn:microsoft.com/office/officeart/2005/8/layout/radial6"/>
    <dgm:cxn modelId="{A7ED63A3-2554-4AA1-B487-0DB44B8DB6F2}" srcId="{42D6E72C-4A1C-4D5B-B528-C4664E162C5C}" destId="{725A3A68-5FC0-4ABE-8436-3F75DF3426A1}" srcOrd="0" destOrd="0" parTransId="{E9069FC0-8FC4-4969-9FA5-ED0ED1E7F5B6}" sibTransId="{6A1347F8-EA53-4F86-8F49-FB92CF930E80}"/>
    <dgm:cxn modelId="{B7C9AE9C-6C3F-4806-B202-232BB0884EAD}" type="presOf" srcId="{FC75A64D-F0C4-4A71-BC10-FEA6DC5C7899}" destId="{291AABB2-8874-4B53-953A-9EFA65FD1442}" srcOrd="0" destOrd="0" presId="urn:microsoft.com/office/officeart/2005/8/layout/radial6"/>
    <dgm:cxn modelId="{89482A03-9598-4B0E-901D-9F886F9DB426}" type="presOf" srcId="{D2785344-7C38-4F9E-B2B0-7A72081E98D7}" destId="{E757C529-40DA-41A6-975E-5BB42951B574}" srcOrd="0" destOrd="0" presId="urn:microsoft.com/office/officeart/2005/8/layout/radial6"/>
    <dgm:cxn modelId="{A9FB3B51-0C6C-4C0D-9215-9223194EAFDC}" type="presOf" srcId="{90EBFF9F-7050-4C32-B24E-B621240D4ACA}" destId="{B627E729-BD4C-4344-8D5C-C8A7A77230AD}" srcOrd="0" destOrd="0" presId="urn:microsoft.com/office/officeart/2005/8/layout/radial6"/>
    <dgm:cxn modelId="{E67690E6-4B28-4A4F-8AC6-6158DA926C86}" type="presOf" srcId="{CC27F23E-B604-4C54-8DB9-06DEF85D3A10}" destId="{26B05B60-85A5-426B-9F39-C8B9A3A5F6B7}" srcOrd="0" destOrd="0" presId="urn:microsoft.com/office/officeart/2005/8/layout/radial6"/>
    <dgm:cxn modelId="{97982D9D-C72F-468A-845B-E1409B07B744}" type="presOf" srcId="{199CECEA-7178-4105-B756-0BA78F7B0283}" destId="{A3CC8360-9C8D-43A6-AB43-10B4E815193F}" srcOrd="0" destOrd="0" presId="urn:microsoft.com/office/officeart/2005/8/layout/radial6"/>
    <dgm:cxn modelId="{EAAFE9F6-E973-412C-B19A-3FB996722C8A}" srcId="{725A3A68-5FC0-4ABE-8436-3F75DF3426A1}" destId="{FC75A64D-F0C4-4A71-BC10-FEA6DC5C7899}" srcOrd="2" destOrd="0" parTransId="{310CB2DF-59E3-4B8C-9471-543E356F7E8F}" sibTransId="{90EBFF9F-7050-4C32-B24E-B621240D4ACA}"/>
    <dgm:cxn modelId="{41B08628-D74F-4740-9863-AFE0C621E5BD}" srcId="{725A3A68-5FC0-4ABE-8436-3F75DF3426A1}" destId="{199CECEA-7178-4105-B756-0BA78F7B0283}" srcOrd="0" destOrd="0" parTransId="{608A0CCE-D62A-4E3A-94AF-5F1C7AD21EA1}" sibTransId="{D2785344-7C38-4F9E-B2B0-7A72081E98D7}"/>
    <dgm:cxn modelId="{216C4ED7-91D4-451A-857F-E2AA234CCB96}" type="presOf" srcId="{A9358332-18DE-484E-8F65-60B554C73FC6}" destId="{A1DE7103-15A0-4D63-9721-29722BEEA455}" srcOrd="0" destOrd="0" presId="urn:microsoft.com/office/officeart/2005/8/layout/radial6"/>
    <dgm:cxn modelId="{F1061259-4C45-469C-9911-156F40693391}" type="presParOf" srcId="{22E4E7F2-5C2C-4A5B-BB98-BBA52CEE719E}" destId="{D8B46134-C2E2-4579-BDAD-BDA2724AF53B}" srcOrd="0" destOrd="0" presId="urn:microsoft.com/office/officeart/2005/8/layout/radial6"/>
    <dgm:cxn modelId="{AE6066C4-73B6-415A-B281-DE4378841AD9}" type="presParOf" srcId="{22E4E7F2-5C2C-4A5B-BB98-BBA52CEE719E}" destId="{A3CC8360-9C8D-43A6-AB43-10B4E815193F}" srcOrd="1" destOrd="0" presId="urn:microsoft.com/office/officeart/2005/8/layout/radial6"/>
    <dgm:cxn modelId="{39B436E5-2563-40F0-B1A8-0EC44694A40F}" type="presParOf" srcId="{22E4E7F2-5C2C-4A5B-BB98-BBA52CEE719E}" destId="{9626177F-E279-4EF7-AFEF-7A4538EA0141}" srcOrd="2" destOrd="0" presId="urn:microsoft.com/office/officeart/2005/8/layout/radial6"/>
    <dgm:cxn modelId="{DD90CED8-916D-4001-B6D6-69986BA3AABF}" type="presParOf" srcId="{22E4E7F2-5C2C-4A5B-BB98-BBA52CEE719E}" destId="{E757C529-40DA-41A6-975E-5BB42951B574}" srcOrd="3" destOrd="0" presId="urn:microsoft.com/office/officeart/2005/8/layout/radial6"/>
    <dgm:cxn modelId="{CA1C0C82-BD35-486F-9393-CFDA0772032C}" type="presParOf" srcId="{22E4E7F2-5C2C-4A5B-BB98-BBA52CEE719E}" destId="{894D34CF-AB9F-4C15-B03B-2BF84A3B2821}" srcOrd="4" destOrd="0" presId="urn:microsoft.com/office/officeart/2005/8/layout/radial6"/>
    <dgm:cxn modelId="{6553DA43-7304-441A-A90E-5155550A144D}" type="presParOf" srcId="{22E4E7F2-5C2C-4A5B-BB98-BBA52CEE719E}" destId="{839EA6B2-74B2-47EC-8567-CDCE84EB3F2F}" srcOrd="5" destOrd="0" presId="urn:microsoft.com/office/officeart/2005/8/layout/radial6"/>
    <dgm:cxn modelId="{096F01CC-F2C8-4F7E-9361-EABF97CC341B}" type="presParOf" srcId="{22E4E7F2-5C2C-4A5B-BB98-BBA52CEE719E}" destId="{26B05B60-85A5-426B-9F39-C8B9A3A5F6B7}" srcOrd="6" destOrd="0" presId="urn:microsoft.com/office/officeart/2005/8/layout/radial6"/>
    <dgm:cxn modelId="{6C43D3B7-AD92-43F9-B3DA-0658DC905326}" type="presParOf" srcId="{22E4E7F2-5C2C-4A5B-BB98-BBA52CEE719E}" destId="{291AABB2-8874-4B53-953A-9EFA65FD1442}" srcOrd="7" destOrd="0" presId="urn:microsoft.com/office/officeart/2005/8/layout/radial6"/>
    <dgm:cxn modelId="{1F5D111B-48A2-49CB-98E6-356F0DCCF9CE}" type="presParOf" srcId="{22E4E7F2-5C2C-4A5B-BB98-BBA52CEE719E}" destId="{1E93F3DF-9C58-4B44-9D67-D94006139A92}" srcOrd="8" destOrd="0" presId="urn:microsoft.com/office/officeart/2005/8/layout/radial6"/>
    <dgm:cxn modelId="{2ADE5476-8729-43DA-B971-37F5B8E97263}" type="presParOf" srcId="{22E4E7F2-5C2C-4A5B-BB98-BBA52CEE719E}" destId="{B627E729-BD4C-4344-8D5C-C8A7A77230AD}" srcOrd="9" destOrd="0" presId="urn:microsoft.com/office/officeart/2005/8/layout/radial6"/>
    <dgm:cxn modelId="{FABF6465-A429-4716-81D0-AE8581C7B90F}" type="presParOf" srcId="{22E4E7F2-5C2C-4A5B-BB98-BBA52CEE719E}" destId="{A1DE7103-15A0-4D63-9721-29722BEEA455}" srcOrd="10" destOrd="0" presId="urn:microsoft.com/office/officeart/2005/8/layout/radial6"/>
    <dgm:cxn modelId="{DFFD57B5-6DE9-4CC4-A086-FB0CDF1650BF}" type="presParOf" srcId="{22E4E7F2-5C2C-4A5B-BB98-BBA52CEE719E}" destId="{6D54842A-341A-4CBC-94A2-6C247806EA01}" srcOrd="11" destOrd="0" presId="urn:microsoft.com/office/officeart/2005/8/layout/radial6"/>
    <dgm:cxn modelId="{8B47B987-FE3B-4A0C-AB7B-154C86765DC3}" type="presParOf" srcId="{22E4E7F2-5C2C-4A5B-BB98-BBA52CEE719E}" destId="{D34060A6-103C-4FDD-9C31-C0815653ACAB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AAC1870-1A84-FB4F-B2BA-7C5C5516D0A5}" type="doc">
      <dgm:prSet loTypeId="urn:microsoft.com/office/officeart/2005/8/layout/process5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C73402E-6B3D-7A4F-A608-F328DDF004AC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CONITEC (SE) </a:t>
          </a:r>
          <a:r>
            <a:rPr lang="en-US" dirty="0" err="1" smtClean="0">
              <a:solidFill>
                <a:schemeClr val="tx1"/>
              </a:solidFill>
            </a:rPr>
            <a:t>recebe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pedido</a:t>
          </a:r>
          <a:r>
            <a:rPr lang="en-US" dirty="0" smtClean="0">
              <a:solidFill>
                <a:schemeClr val="tx1"/>
              </a:solidFill>
            </a:rPr>
            <a:t> de incorporação e </a:t>
          </a:r>
          <a:r>
            <a:rPr lang="en-US" dirty="0" err="1" smtClean="0">
              <a:solidFill>
                <a:schemeClr val="tx1"/>
              </a:solidFill>
            </a:rPr>
            <a:t>avalia</a:t>
          </a:r>
          <a:r>
            <a:rPr lang="en-US" dirty="0" smtClean="0">
              <a:solidFill>
                <a:schemeClr val="tx1"/>
              </a:solidFill>
            </a:rPr>
            <a:t> a </a:t>
          </a:r>
          <a:r>
            <a:rPr lang="en-US" dirty="0" err="1" smtClean="0">
              <a:solidFill>
                <a:schemeClr val="tx1"/>
              </a:solidFill>
            </a:rPr>
            <a:t>conformidade</a:t>
          </a:r>
          <a:r>
            <a:rPr lang="en-US" dirty="0" smtClean="0">
              <a:solidFill>
                <a:schemeClr val="tx1"/>
              </a:solidFill>
            </a:rPr>
            <a:t> documental</a:t>
          </a:r>
          <a:endParaRPr lang="en-US" dirty="0">
            <a:solidFill>
              <a:schemeClr val="tx1"/>
            </a:solidFill>
          </a:endParaRPr>
        </a:p>
      </dgm:t>
    </dgm:pt>
    <dgm:pt modelId="{55A27776-7DC9-CF43-97A9-0A695014EC07}" type="parTrans" cxnId="{ED4DE65B-3E3A-624C-80D8-A36F0AF8588A}">
      <dgm:prSet/>
      <dgm:spPr/>
      <dgm:t>
        <a:bodyPr/>
        <a:lstStyle/>
        <a:p>
          <a:endParaRPr lang="en-US"/>
        </a:p>
      </dgm:t>
    </dgm:pt>
    <dgm:pt modelId="{C7731B3F-2885-6345-828C-CDFA28AC4722}" type="sibTrans" cxnId="{ED4DE65B-3E3A-624C-80D8-A36F0AF8588A}">
      <dgm:prSet/>
      <dgm:spPr/>
      <dgm:t>
        <a:bodyPr/>
        <a:lstStyle/>
        <a:p>
          <a:endParaRPr lang="en-US"/>
        </a:p>
      </dgm:t>
    </dgm:pt>
    <dgm:pt modelId="{0B7E5B72-2EC9-6342-839E-DB1AF63B4C77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CONITEC (SE) </a:t>
          </a:r>
          <a:r>
            <a:rPr lang="en-US" dirty="0" err="1" smtClean="0">
              <a:solidFill>
                <a:schemeClr val="tx1"/>
              </a:solidFill>
            </a:rPr>
            <a:t>analisa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os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estudos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apresentados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pelo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demandante</a:t>
          </a:r>
          <a:endParaRPr lang="en-US" dirty="0">
            <a:solidFill>
              <a:schemeClr val="tx1"/>
            </a:solidFill>
          </a:endParaRPr>
        </a:p>
      </dgm:t>
    </dgm:pt>
    <dgm:pt modelId="{EE027655-67D5-204E-BE35-3ADDFA1747EC}" type="parTrans" cxnId="{19B5AD78-0AB0-AF41-83F5-F242C037ABDB}">
      <dgm:prSet/>
      <dgm:spPr/>
      <dgm:t>
        <a:bodyPr/>
        <a:lstStyle/>
        <a:p>
          <a:endParaRPr lang="en-US"/>
        </a:p>
      </dgm:t>
    </dgm:pt>
    <dgm:pt modelId="{BE055046-BEB5-5140-8C08-4B81D8D92762}" type="sibTrans" cxnId="{19B5AD78-0AB0-AF41-83F5-F242C037ABDB}">
      <dgm:prSet/>
      <dgm:spPr/>
      <dgm:t>
        <a:bodyPr/>
        <a:lstStyle/>
        <a:p>
          <a:endParaRPr lang="en-US"/>
        </a:p>
      </dgm:t>
    </dgm:pt>
    <dgm:pt modelId="{AE2A823C-4F14-544B-99DA-AF68F2860C74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CONITEC (SE) </a:t>
          </a:r>
          <a:r>
            <a:rPr lang="en-US" dirty="0" err="1" smtClean="0">
              <a:solidFill>
                <a:schemeClr val="tx1"/>
              </a:solidFill>
            </a:rPr>
            <a:t>solicita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estudos</a:t>
          </a:r>
          <a:r>
            <a:rPr lang="en-US" dirty="0" smtClean="0">
              <a:solidFill>
                <a:schemeClr val="tx1"/>
              </a:solidFill>
            </a:rPr>
            <a:t> e </a:t>
          </a:r>
          <a:r>
            <a:rPr lang="en-US" dirty="0" err="1" smtClean="0">
              <a:solidFill>
                <a:schemeClr val="tx1"/>
              </a:solidFill>
            </a:rPr>
            <a:t>pesquisas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complementares</a:t>
          </a:r>
          <a:r>
            <a:rPr lang="en-US" dirty="0" smtClean="0">
              <a:solidFill>
                <a:schemeClr val="tx1"/>
              </a:solidFill>
            </a:rPr>
            <a:t>, se </a:t>
          </a:r>
          <a:r>
            <a:rPr lang="en-US" dirty="0" err="1" smtClean="0">
              <a:solidFill>
                <a:schemeClr val="tx1"/>
              </a:solidFill>
            </a:rPr>
            <a:t>necessário</a:t>
          </a:r>
          <a:endParaRPr lang="en-US" dirty="0">
            <a:solidFill>
              <a:schemeClr val="tx1"/>
            </a:solidFill>
          </a:endParaRPr>
        </a:p>
      </dgm:t>
    </dgm:pt>
    <dgm:pt modelId="{34C38014-9040-C54C-A988-86EE0665EFA6}" type="parTrans" cxnId="{666F1644-3325-5644-923C-C1AD9C0FDCF0}">
      <dgm:prSet/>
      <dgm:spPr/>
      <dgm:t>
        <a:bodyPr/>
        <a:lstStyle/>
        <a:p>
          <a:endParaRPr lang="en-US"/>
        </a:p>
      </dgm:t>
    </dgm:pt>
    <dgm:pt modelId="{732424E3-7FAD-BD46-B31B-EE6D5B4FAF4E}" type="sibTrans" cxnId="{666F1644-3325-5644-923C-C1AD9C0FDCF0}">
      <dgm:prSet/>
      <dgm:spPr/>
      <dgm:t>
        <a:bodyPr/>
        <a:lstStyle/>
        <a:p>
          <a:endParaRPr lang="en-US"/>
        </a:p>
      </dgm:t>
    </dgm:pt>
    <dgm:pt modelId="{C5FA9552-9F6D-4F40-8680-3F43FCAEDD0E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CONITEC (</a:t>
          </a:r>
          <a:r>
            <a:rPr lang="en-US" dirty="0" err="1" smtClean="0">
              <a:solidFill>
                <a:schemeClr val="tx1"/>
              </a:solidFill>
            </a:rPr>
            <a:t>Plenário</a:t>
          </a:r>
          <a:r>
            <a:rPr lang="en-US" dirty="0" smtClean="0">
              <a:solidFill>
                <a:schemeClr val="tx1"/>
              </a:solidFill>
            </a:rPr>
            <a:t>) </a:t>
          </a:r>
          <a:r>
            <a:rPr lang="en-US" dirty="0" err="1" smtClean="0">
              <a:solidFill>
                <a:schemeClr val="tx1"/>
              </a:solidFill>
            </a:rPr>
            <a:t>analisa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relatório</a:t>
          </a:r>
          <a:r>
            <a:rPr lang="en-US" dirty="0" smtClean="0">
              <a:solidFill>
                <a:schemeClr val="tx1"/>
              </a:solidFill>
            </a:rPr>
            <a:t>, </a:t>
          </a:r>
          <a:r>
            <a:rPr lang="en-US" dirty="0" err="1" smtClean="0">
              <a:solidFill>
                <a:schemeClr val="tx1"/>
              </a:solidFill>
            </a:rPr>
            <a:t>faz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recomendação</a:t>
          </a:r>
          <a:r>
            <a:rPr lang="en-US" dirty="0" smtClean="0">
              <a:solidFill>
                <a:schemeClr val="tx1"/>
              </a:solidFill>
            </a:rPr>
            <a:t> e </a:t>
          </a:r>
          <a:r>
            <a:rPr lang="en-US" dirty="0" err="1" smtClean="0">
              <a:solidFill>
                <a:schemeClr val="tx1"/>
              </a:solidFill>
            </a:rPr>
            <a:t>parecer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conclusivo</a:t>
          </a:r>
          <a:r>
            <a:rPr lang="en-US" dirty="0" smtClean="0">
              <a:solidFill>
                <a:schemeClr val="tx1"/>
              </a:solidFill>
            </a:rPr>
            <a:t> </a:t>
          </a:r>
          <a:endParaRPr lang="en-US" dirty="0">
            <a:solidFill>
              <a:schemeClr val="tx1"/>
            </a:solidFill>
          </a:endParaRPr>
        </a:p>
      </dgm:t>
    </dgm:pt>
    <dgm:pt modelId="{98F213E7-49F5-1545-926C-EA7BE2CB9274}" type="parTrans" cxnId="{F23C0D29-977E-D24E-99B3-DC3AE9F915E0}">
      <dgm:prSet/>
      <dgm:spPr/>
      <dgm:t>
        <a:bodyPr/>
        <a:lstStyle/>
        <a:p>
          <a:endParaRPr lang="en-US"/>
        </a:p>
      </dgm:t>
    </dgm:pt>
    <dgm:pt modelId="{63F95D24-8AA3-4544-BD80-BCFC24EEF517}" type="sibTrans" cxnId="{F23C0D29-977E-D24E-99B3-DC3AE9F915E0}">
      <dgm:prSet/>
      <dgm:spPr/>
      <dgm:t>
        <a:bodyPr/>
        <a:lstStyle/>
        <a:p>
          <a:endParaRPr lang="en-US"/>
        </a:p>
      </dgm:t>
    </dgm:pt>
    <dgm:pt modelId="{611645B3-F226-3747-A201-2915454F55A3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CONITEC (SE) </a:t>
          </a:r>
          <a:r>
            <a:rPr lang="en-US" dirty="0" err="1" smtClean="0">
              <a:solidFill>
                <a:schemeClr val="tx1"/>
              </a:solidFill>
            </a:rPr>
            <a:t>submete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parecer</a:t>
          </a:r>
          <a:r>
            <a:rPr lang="en-US" dirty="0" smtClean="0">
              <a:solidFill>
                <a:schemeClr val="tx1"/>
              </a:solidFill>
            </a:rPr>
            <a:t> à </a:t>
          </a:r>
          <a:r>
            <a:rPr lang="en-US" dirty="0" err="1" smtClean="0">
              <a:solidFill>
                <a:schemeClr val="tx1"/>
              </a:solidFill>
            </a:rPr>
            <a:t>consulta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pública</a:t>
          </a:r>
          <a:r>
            <a:rPr lang="en-US" dirty="0" smtClean="0">
              <a:solidFill>
                <a:schemeClr val="tx1"/>
              </a:solidFill>
            </a:rPr>
            <a:t> (CP) e </a:t>
          </a:r>
          <a:r>
            <a:rPr lang="en-US" dirty="0" err="1" smtClean="0">
              <a:solidFill>
                <a:schemeClr val="tx1"/>
              </a:solidFill>
            </a:rPr>
            <a:t>avalia</a:t>
          </a:r>
          <a:r>
            <a:rPr lang="en-US" dirty="0" smtClean="0">
              <a:solidFill>
                <a:schemeClr val="tx1"/>
              </a:solidFill>
            </a:rPr>
            <a:t> as </a:t>
          </a:r>
          <a:r>
            <a:rPr lang="en-US" dirty="0" err="1" smtClean="0">
              <a:solidFill>
                <a:schemeClr val="tx1"/>
              </a:solidFill>
            </a:rPr>
            <a:t>contribuições</a:t>
          </a:r>
          <a:endParaRPr lang="en-US" dirty="0">
            <a:solidFill>
              <a:schemeClr val="tx1"/>
            </a:solidFill>
          </a:endParaRPr>
        </a:p>
      </dgm:t>
    </dgm:pt>
    <dgm:pt modelId="{4C77C679-7BAD-6A46-8016-7912901B1D1C}" type="parTrans" cxnId="{174C1A02-487D-D948-AB76-7B6BA8920BD7}">
      <dgm:prSet/>
      <dgm:spPr/>
      <dgm:t>
        <a:bodyPr/>
        <a:lstStyle/>
        <a:p>
          <a:endParaRPr lang="en-US"/>
        </a:p>
      </dgm:t>
    </dgm:pt>
    <dgm:pt modelId="{46FC46DD-C864-E640-BEA3-9E5DF280BF10}" type="sibTrans" cxnId="{174C1A02-487D-D948-AB76-7B6BA8920BD7}">
      <dgm:prSet/>
      <dgm:spPr/>
      <dgm:t>
        <a:bodyPr/>
        <a:lstStyle/>
        <a:p>
          <a:endParaRPr lang="en-US"/>
        </a:p>
      </dgm:t>
    </dgm:pt>
    <dgm:pt modelId="{32677913-B3B9-FF41-8714-F2BB3E71D502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CONITEC (</a:t>
          </a:r>
          <a:r>
            <a:rPr lang="en-US" dirty="0" err="1" smtClean="0">
              <a:solidFill>
                <a:schemeClr val="tx1"/>
              </a:solidFill>
            </a:rPr>
            <a:t>Plenário</a:t>
          </a:r>
          <a:r>
            <a:rPr lang="en-US" dirty="0" smtClean="0">
              <a:solidFill>
                <a:schemeClr val="tx1"/>
              </a:solidFill>
            </a:rPr>
            <a:t>) </a:t>
          </a:r>
          <a:r>
            <a:rPr lang="en-US" dirty="0" err="1" smtClean="0">
              <a:solidFill>
                <a:schemeClr val="tx1"/>
              </a:solidFill>
            </a:rPr>
            <a:t>ratifica</a:t>
          </a:r>
          <a:r>
            <a:rPr lang="en-US" dirty="0" smtClean="0">
              <a:solidFill>
                <a:schemeClr val="tx1"/>
              </a:solidFill>
            </a:rPr>
            <a:t>/</a:t>
          </a:r>
          <a:r>
            <a:rPr lang="en-US" dirty="0" err="1" smtClean="0">
              <a:solidFill>
                <a:schemeClr val="tx1"/>
              </a:solidFill>
            </a:rPr>
            <a:t>retifica</a:t>
          </a:r>
          <a:r>
            <a:rPr lang="en-US" dirty="0" smtClean="0">
              <a:solidFill>
                <a:schemeClr val="tx1"/>
              </a:solidFill>
            </a:rPr>
            <a:t> a </a:t>
          </a:r>
          <a:r>
            <a:rPr lang="en-US" dirty="0" err="1" smtClean="0">
              <a:solidFill>
                <a:schemeClr val="tx1"/>
              </a:solidFill>
            </a:rPr>
            <a:t>recomendação</a:t>
          </a:r>
          <a:endParaRPr lang="en-US" dirty="0">
            <a:solidFill>
              <a:schemeClr val="tx1"/>
            </a:solidFill>
          </a:endParaRPr>
        </a:p>
      </dgm:t>
    </dgm:pt>
    <dgm:pt modelId="{A34A38D7-7E3D-C346-932D-55F68E442760}" type="parTrans" cxnId="{C548C990-FAB0-7B4C-A0AE-64A587B80B6D}">
      <dgm:prSet/>
      <dgm:spPr/>
      <dgm:t>
        <a:bodyPr/>
        <a:lstStyle/>
        <a:p>
          <a:endParaRPr lang="en-US"/>
        </a:p>
      </dgm:t>
    </dgm:pt>
    <dgm:pt modelId="{3645B850-EEF9-BA44-BB5E-4FCDE094D99B}" type="sibTrans" cxnId="{C548C990-FAB0-7B4C-A0AE-64A587B80B6D}">
      <dgm:prSet/>
      <dgm:spPr/>
      <dgm:t>
        <a:bodyPr/>
        <a:lstStyle/>
        <a:p>
          <a:endParaRPr lang="en-US"/>
        </a:p>
      </dgm:t>
    </dgm:pt>
    <dgm:pt modelId="{B2C2F7E1-06EE-A94F-A753-EAF14EF33D7B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Secretário</a:t>
          </a:r>
          <a:r>
            <a:rPr lang="en-US" dirty="0" smtClean="0">
              <a:solidFill>
                <a:schemeClr val="tx1"/>
              </a:solidFill>
            </a:rPr>
            <a:t> da SCTIE </a:t>
          </a:r>
          <a:r>
            <a:rPr lang="en-US" dirty="0" err="1" smtClean="0">
              <a:solidFill>
                <a:schemeClr val="tx1"/>
              </a:solidFill>
            </a:rPr>
            <a:t>avalia</a:t>
          </a:r>
          <a:r>
            <a:rPr lang="en-US" dirty="0" smtClean="0">
              <a:solidFill>
                <a:schemeClr val="tx1"/>
              </a:solidFill>
            </a:rPr>
            <a:t> se </a:t>
          </a:r>
          <a:r>
            <a:rPr lang="en-US" dirty="0" err="1" smtClean="0">
              <a:solidFill>
                <a:schemeClr val="tx1"/>
              </a:solidFill>
            </a:rPr>
            <a:t>haverá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audiência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pública</a:t>
          </a:r>
          <a:endParaRPr lang="en-US" dirty="0">
            <a:solidFill>
              <a:schemeClr val="tx1"/>
            </a:solidFill>
          </a:endParaRPr>
        </a:p>
      </dgm:t>
    </dgm:pt>
    <dgm:pt modelId="{223FA35F-BAF4-1F42-8501-88A1D6D48608}" type="parTrans" cxnId="{57E31EA3-AE9E-904F-83B3-52227275FCEA}">
      <dgm:prSet/>
      <dgm:spPr/>
      <dgm:t>
        <a:bodyPr/>
        <a:lstStyle/>
        <a:p>
          <a:endParaRPr lang="en-US"/>
        </a:p>
      </dgm:t>
    </dgm:pt>
    <dgm:pt modelId="{EFA7077E-A2BD-424D-A455-9CB153BA0603}" type="sibTrans" cxnId="{57E31EA3-AE9E-904F-83B3-52227275FCEA}">
      <dgm:prSet/>
      <dgm:spPr/>
      <dgm:t>
        <a:bodyPr/>
        <a:lstStyle/>
        <a:p>
          <a:endParaRPr lang="en-US"/>
        </a:p>
      </dgm:t>
    </dgm:pt>
    <dgm:pt modelId="{E35BA429-BEFF-F845-8C5C-507F07F874D4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Secretário</a:t>
          </a:r>
          <a:r>
            <a:rPr lang="en-US" dirty="0" smtClean="0">
              <a:solidFill>
                <a:schemeClr val="tx1"/>
              </a:solidFill>
            </a:rPr>
            <a:t> da SCTIE </a:t>
          </a:r>
          <a:r>
            <a:rPr lang="en-US" dirty="0" err="1" smtClean="0">
              <a:solidFill>
                <a:schemeClr val="tx1"/>
              </a:solidFill>
            </a:rPr>
            <a:t>avalia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relatório</a:t>
          </a:r>
          <a:r>
            <a:rPr lang="en-US" dirty="0" smtClean="0">
              <a:solidFill>
                <a:schemeClr val="tx1"/>
              </a:solidFill>
            </a:rPr>
            <a:t> , decide e </a:t>
          </a:r>
          <a:r>
            <a:rPr lang="en-US" dirty="0" err="1" smtClean="0">
              <a:solidFill>
                <a:schemeClr val="tx1"/>
              </a:solidFill>
            </a:rPr>
            <a:t>publica</a:t>
          </a:r>
          <a:r>
            <a:rPr lang="en-US" dirty="0" smtClean="0">
              <a:solidFill>
                <a:schemeClr val="tx1"/>
              </a:solidFill>
            </a:rPr>
            <a:t> no DOU</a:t>
          </a:r>
          <a:endParaRPr lang="en-US" dirty="0">
            <a:solidFill>
              <a:schemeClr val="tx1"/>
            </a:solidFill>
          </a:endParaRPr>
        </a:p>
      </dgm:t>
    </dgm:pt>
    <dgm:pt modelId="{8EE174D2-0399-2A48-B9CC-CBAC97A61584}" type="parTrans" cxnId="{4EF66D60-75A9-FF4E-8A5D-C4F6C439E8D5}">
      <dgm:prSet/>
      <dgm:spPr/>
      <dgm:t>
        <a:bodyPr/>
        <a:lstStyle/>
        <a:p>
          <a:endParaRPr lang="en-US"/>
        </a:p>
      </dgm:t>
    </dgm:pt>
    <dgm:pt modelId="{80C5929D-B1EB-A74A-A7F0-C0A98ECBADDD}" type="sibTrans" cxnId="{4EF66D60-75A9-FF4E-8A5D-C4F6C439E8D5}">
      <dgm:prSet/>
      <dgm:spPr/>
      <dgm:t>
        <a:bodyPr/>
        <a:lstStyle/>
        <a:p>
          <a:endParaRPr lang="en-US"/>
        </a:p>
      </dgm:t>
    </dgm:pt>
    <dgm:pt modelId="{C7AC964F-B1BF-A749-BB64-A4DE244920C0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CONITEC (SE) </a:t>
          </a:r>
          <a:r>
            <a:rPr lang="en-US" dirty="0" err="1" smtClean="0">
              <a:solidFill>
                <a:schemeClr val="tx1"/>
              </a:solidFill>
            </a:rPr>
            <a:t>realiza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audiência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pública</a:t>
          </a:r>
          <a:r>
            <a:rPr lang="en-US" dirty="0" smtClean="0">
              <a:solidFill>
                <a:schemeClr val="tx1"/>
              </a:solidFill>
            </a:rPr>
            <a:t> se </a:t>
          </a:r>
          <a:r>
            <a:rPr lang="en-US" dirty="0" err="1" smtClean="0">
              <a:solidFill>
                <a:schemeClr val="tx1"/>
              </a:solidFill>
            </a:rPr>
            <a:t>Secretário</a:t>
          </a:r>
          <a:r>
            <a:rPr lang="en-US" dirty="0" smtClean="0">
              <a:solidFill>
                <a:schemeClr val="tx1"/>
              </a:solidFill>
            </a:rPr>
            <a:t> da SCTIE </a:t>
          </a:r>
          <a:r>
            <a:rPr lang="en-US" dirty="0" err="1" smtClean="0">
              <a:solidFill>
                <a:schemeClr val="tx1"/>
              </a:solidFill>
            </a:rPr>
            <a:t>solicitar</a:t>
          </a:r>
          <a:r>
            <a:rPr lang="en-US" dirty="0" smtClean="0">
              <a:solidFill>
                <a:schemeClr val="tx1"/>
              </a:solidFill>
            </a:rPr>
            <a:t> </a:t>
          </a:r>
          <a:endParaRPr lang="en-US" dirty="0">
            <a:solidFill>
              <a:schemeClr val="tx1"/>
            </a:solidFill>
          </a:endParaRPr>
        </a:p>
      </dgm:t>
    </dgm:pt>
    <dgm:pt modelId="{DB854F45-942D-7D49-8D23-62377B91AEA2}" type="parTrans" cxnId="{F0CFC3A4-E30C-F447-AF00-90E8ADDC7C1F}">
      <dgm:prSet/>
      <dgm:spPr/>
      <dgm:t>
        <a:bodyPr/>
        <a:lstStyle/>
        <a:p>
          <a:endParaRPr lang="en-US"/>
        </a:p>
      </dgm:t>
    </dgm:pt>
    <dgm:pt modelId="{773B11C1-EC1C-4245-9495-C926C442BFEE}" type="sibTrans" cxnId="{F0CFC3A4-E30C-F447-AF00-90E8ADDC7C1F}">
      <dgm:prSet/>
      <dgm:spPr/>
      <dgm:t>
        <a:bodyPr/>
        <a:lstStyle/>
        <a:p>
          <a:endParaRPr lang="en-US"/>
        </a:p>
      </dgm:t>
    </dgm:pt>
    <dgm:pt modelId="{48BBBA7B-CEBA-C14C-904A-D5874EA49385}" type="pres">
      <dgm:prSet presAssocID="{2AAC1870-1A84-FB4F-B2BA-7C5C5516D0A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734CEC0-92B9-1244-8E58-FF358C910C5A}" type="pres">
      <dgm:prSet presAssocID="{0C73402E-6B3D-7A4F-A608-F328DDF004AC}" presName="node" presStyleLbl="node1" presStyleIdx="0" presStyleCnt="9" custLinFactNeighborX="657" custLinFactNeighborY="492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452EE0-B5D2-8846-8448-EEAA6CD66608}" type="pres">
      <dgm:prSet presAssocID="{C7731B3F-2885-6345-828C-CDFA28AC4722}" presName="sibTrans" presStyleLbl="sibTrans2D1" presStyleIdx="0" presStyleCnt="8"/>
      <dgm:spPr/>
      <dgm:t>
        <a:bodyPr/>
        <a:lstStyle/>
        <a:p>
          <a:endParaRPr lang="pt-BR"/>
        </a:p>
      </dgm:t>
    </dgm:pt>
    <dgm:pt modelId="{490F3AB2-1DBE-D849-8A16-772D13CEA201}" type="pres">
      <dgm:prSet presAssocID="{C7731B3F-2885-6345-828C-CDFA28AC4722}" presName="connectorText" presStyleLbl="sibTrans2D1" presStyleIdx="0" presStyleCnt="8"/>
      <dgm:spPr/>
      <dgm:t>
        <a:bodyPr/>
        <a:lstStyle/>
        <a:p>
          <a:endParaRPr lang="pt-BR"/>
        </a:p>
      </dgm:t>
    </dgm:pt>
    <dgm:pt modelId="{E041857F-D035-784F-A8D5-626886AB5A5B}" type="pres">
      <dgm:prSet presAssocID="{0B7E5B72-2EC9-6342-839E-DB1AF63B4C77}" presName="node" presStyleLbl="node1" presStyleIdx="1" presStyleCnt="9" custLinFactNeighborX="-1040" custLinFactNeighborY="492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FF9FE5-3DCF-1248-815A-2509645FC878}" type="pres">
      <dgm:prSet presAssocID="{BE055046-BEB5-5140-8C08-4B81D8D92762}" presName="sibTrans" presStyleLbl="sibTrans2D1" presStyleIdx="1" presStyleCnt="8"/>
      <dgm:spPr/>
      <dgm:t>
        <a:bodyPr/>
        <a:lstStyle/>
        <a:p>
          <a:endParaRPr lang="pt-BR"/>
        </a:p>
      </dgm:t>
    </dgm:pt>
    <dgm:pt modelId="{3A94A355-0AA5-DD4D-A023-305FFBCDE939}" type="pres">
      <dgm:prSet presAssocID="{BE055046-BEB5-5140-8C08-4B81D8D92762}" presName="connectorText" presStyleLbl="sibTrans2D1" presStyleIdx="1" presStyleCnt="8"/>
      <dgm:spPr/>
      <dgm:t>
        <a:bodyPr/>
        <a:lstStyle/>
        <a:p>
          <a:endParaRPr lang="pt-BR"/>
        </a:p>
      </dgm:t>
    </dgm:pt>
    <dgm:pt modelId="{D587F92E-D3E5-6C42-8634-292B496079BE}" type="pres">
      <dgm:prSet presAssocID="{AE2A823C-4F14-544B-99DA-AF68F2860C74}" presName="node" presStyleLbl="node1" presStyleIdx="2" presStyleCnt="9" custLinFactNeighborX="555" custLinFactNeighborY="492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AFB3DB-2EE5-8A41-AB9A-4C3674C2A419}" type="pres">
      <dgm:prSet presAssocID="{732424E3-7FAD-BD46-B31B-EE6D5B4FAF4E}" presName="sibTrans" presStyleLbl="sibTrans2D1" presStyleIdx="2" presStyleCnt="8"/>
      <dgm:spPr/>
      <dgm:t>
        <a:bodyPr/>
        <a:lstStyle/>
        <a:p>
          <a:endParaRPr lang="pt-BR"/>
        </a:p>
      </dgm:t>
    </dgm:pt>
    <dgm:pt modelId="{8B6A5DC6-E9D9-CC40-9A87-236BF27DE873}" type="pres">
      <dgm:prSet presAssocID="{732424E3-7FAD-BD46-B31B-EE6D5B4FAF4E}" presName="connectorText" presStyleLbl="sibTrans2D1" presStyleIdx="2" presStyleCnt="8"/>
      <dgm:spPr/>
      <dgm:t>
        <a:bodyPr/>
        <a:lstStyle/>
        <a:p>
          <a:endParaRPr lang="pt-BR"/>
        </a:p>
      </dgm:t>
    </dgm:pt>
    <dgm:pt modelId="{2524141A-256E-2F4B-82D8-CFAA5F724B3A}" type="pres">
      <dgm:prSet presAssocID="{C5FA9552-9F6D-4F40-8680-3F43FCAEDD0E}" presName="node" presStyleLbl="node1" presStyleIdx="3" presStyleCnt="9" custLinFactNeighborX="555" custLinFactNeighborY="1981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527E214-802A-E842-8237-D9446F5473EB}" type="pres">
      <dgm:prSet presAssocID="{63F95D24-8AA3-4544-BD80-BCFC24EEF517}" presName="sibTrans" presStyleLbl="sibTrans2D1" presStyleIdx="3" presStyleCnt="8"/>
      <dgm:spPr/>
      <dgm:t>
        <a:bodyPr/>
        <a:lstStyle/>
        <a:p>
          <a:endParaRPr lang="pt-BR"/>
        </a:p>
      </dgm:t>
    </dgm:pt>
    <dgm:pt modelId="{A8A4ECA2-5C03-0749-9BD4-B350878579B8}" type="pres">
      <dgm:prSet presAssocID="{63F95D24-8AA3-4544-BD80-BCFC24EEF517}" presName="connectorText" presStyleLbl="sibTrans2D1" presStyleIdx="3" presStyleCnt="8"/>
      <dgm:spPr/>
      <dgm:t>
        <a:bodyPr/>
        <a:lstStyle/>
        <a:p>
          <a:endParaRPr lang="pt-BR"/>
        </a:p>
      </dgm:t>
    </dgm:pt>
    <dgm:pt modelId="{6D926D44-AAB4-8646-AF7C-11F92FE0ED18}" type="pres">
      <dgm:prSet presAssocID="{611645B3-F226-3747-A201-2915454F55A3}" presName="node" presStyleLbl="node1" presStyleIdx="4" presStyleCnt="9" custLinFactNeighborX="2253" custLinFactNeighborY="1432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636FC36-D3A6-1647-AEF0-F54E59465790}" type="pres">
      <dgm:prSet presAssocID="{46FC46DD-C864-E640-BEA3-9E5DF280BF10}" presName="sibTrans" presStyleLbl="sibTrans2D1" presStyleIdx="4" presStyleCnt="8"/>
      <dgm:spPr/>
      <dgm:t>
        <a:bodyPr/>
        <a:lstStyle/>
        <a:p>
          <a:endParaRPr lang="pt-BR"/>
        </a:p>
      </dgm:t>
    </dgm:pt>
    <dgm:pt modelId="{2C5CD9FC-6131-054C-BA24-C61CBF8B3CD4}" type="pres">
      <dgm:prSet presAssocID="{46FC46DD-C864-E640-BEA3-9E5DF280BF10}" presName="connectorText" presStyleLbl="sibTrans2D1" presStyleIdx="4" presStyleCnt="8"/>
      <dgm:spPr/>
      <dgm:t>
        <a:bodyPr/>
        <a:lstStyle/>
        <a:p>
          <a:endParaRPr lang="pt-BR"/>
        </a:p>
      </dgm:t>
    </dgm:pt>
    <dgm:pt modelId="{14857572-E595-C045-BCE9-214AB24BEEDF}" type="pres">
      <dgm:prSet presAssocID="{32677913-B3B9-FF41-8714-F2BB3E71D502}" presName="node" presStyleLbl="node1" presStyleIdx="5" presStyleCnt="9" custLinFactNeighborX="657" custLinFactNeighborY="143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F55316-334D-4D4C-8432-5326A095D3DE}" type="pres">
      <dgm:prSet presAssocID="{3645B850-EEF9-BA44-BB5E-4FCDE094D99B}" presName="sibTrans" presStyleLbl="sibTrans2D1" presStyleIdx="5" presStyleCnt="8" custLinFactNeighborX="-3400" custLinFactNeighborY="36078"/>
      <dgm:spPr/>
      <dgm:t>
        <a:bodyPr/>
        <a:lstStyle/>
        <a:p>
          <a:endParaRPr lang="pt-BR"/>
        </a:p>
      </dgm:t>
    </dgm:pt>
    <dgm:pt modelId="{3113F8BC-51E1-1248-ABAF-D760EF670DFA}" type="pres">
      <dgm:prSet presAssocID="{3645B850-EEF9-BA44-BB5E-4FCDE094D99B}" presName="connectorText" presStyleLbl="sibTrans2D1" presStyleIdx="5" presStyleCnt="8"/>
      <dgm:spPr/>
      <dgm:t>
        <a:bodyPr/>
        <a:lstStyle/>
        <a:p>
          <a:endParaRPr lang="pt-BR"/>
        </a:p>
      </dgm:t>
    </dgm:pt>
    <dgm:pt modelId="{0D9943AA-C679-9D49-BE21-40585CFAB28F}" type="pres">
      <dgm:prSet presAssocID="{B2C2F7E1-06EE-A94F-A753-EAF14EF33D7B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406DF5-1519-ED40-87AB-2F3078AB3C04}" type="pres">
      <dgm:prSet presAssocID="{EFA7077E-A2BD-424D-A455-9CB153BA0603}" presName="sibTrans" presStyleLbl="sibTrans2D1" presStyleIdx="6" presStyleCnt="8"/>
      <dgm:spPr/>
      <dgm:t>
        <a:bodyPr/>
        <a:lstStyle/>
        <a:p>
          <a:endParaRPr lang="pt-BR"/>
        </a:p>
      </dgm:t>
    </dgm:pt>
    <dgm:pt modelId="{475BEDD5-0E6C-7447-B36F-AE8A86D0949E}" type="pres">
      <dgm:prSet presAssocID="{EFA7077E-A2BD-424D-A455-9CB153BA0603}" presName="connectorText" presStyleLbl="sibTrans2D1" presStyleIdx="6" presStyleCnt="8"/>
      <dgm:spPr/>
      <dgm:t>
        <a:bodyPr/>
        <a:lstStyle/>
        <a:p>
          <a:endParaRPr lang="pt-BR"/>
        </a:p>
      </dgm:t>
    </dgm:pt>
    <dgm:pt modelId="{96E4B2B9-4BFA-5945-9811-877A14948990}" type="pres">
      <dgm:prSet presAssocID="{C7AC964F-B1BF-A749-BB64-A4DE244920C0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F81E15-903D-E24B-ACFA-672964604263}" type="pres">
      <dgm:prSet presAssocID="{773B11C1-EC1C-4245-9495-C926C442BFEE}" presName="sibTrans" presStyleLbl="sibTrans2D1" presStyleIdx="7" presStyleCnt="8"/>
      <dgm:spPr/>
      <dgm:t>
        <a:bodyPr/>
        <a:lstStyle/>
        <a:p>
          <a:endParaRPr lang="pt-BR"/>
        </a:p>
      </dgm:t>
    </dgm:pt>
    <dgm:pt modelId="{21CE8017-B5B8-9743-ADD8-482506555796}" type="pres">
      <dgm:prSet presAssocID="{773B11C1-EC1C-4245-9495-C926C442BFEE}" presName="connectorText" presStyleLbl="sibTrans2D1" presStyleIdx="7" presStyleCnt="8"/>
      <dgm:spPr/>
      <dgm:t>
        <a:bodyPr/>
        <a:lstStyle/>
        <a:p>
          <a:endParaRPr lang="pt-BR"/>
        </a:p>
      </dgm:t>
    </dgm:pt>
    <dgm:pt modelId="{4AEB92CA-0EFB-804A-9CAE-4D414959C9B6}" type="pres">
      <dgm:prSet presAssocID="{E35BA429-BEFF-F845-8C5C-507F07F874D4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FBDF3D-C687-4F8F-A1BF-45A0253555F2}" type="presOf" srcId="{732424E3-7FAD-BD46-B31B-EE6D5B4FAF4E}" destId="{8B6A5DC6-E9D9-CC40-9A87-236BF27DE873}" srcOrd="1" destOrd="0" presId="urn:microsoft.com/office/officeart/2005/8/layout/process5"/>
    <dgm:cxn modelId="{3E43AE9A-CA9E-4BB6-AE90-91F1D8C7FBC0}" type="presOf" srcId="{0C73402E-6B3D-7A4F-A608-F328DDF004AC}" destId="{0734CEC0-92B9-1244-8E58-FF358C910C5A}" srcOrd="0" destOrd="0" presId="urn:microsoft.com/office/officeart/2005/8/layout/process5"/>
    <dgm:cxn modelId="{57E31EA3-AE9E-904F-83B3-52227275FCEA}" srcId="{2AAC1870-1A84-FB4F-B2BA-7C5C5516D0A5}" destId="{B2C2F7E1-06EE-A94F-A753-EAF14EF33D7B}" srcOrd="6" destOrd="0" parTransId="{223FA35F-BAF4-1F42-8501-88A1D6D48608}" sibTransId="{EFA7077E-A2BD-424D-A455-9CB153BA0603}"/>
    <dgm:cxn modelId="{382676ED-84DA-4207-9B8F-291D8BB703A7}" type="presOf" srcId="{63F95D24-8AA3-4544-BD80-BCFC24EEF517}" destId="{A8A4ECA2-5C03-0749-9BD4-B350878579B8}" srcOrd="1" destOrd="0" presId="urn:microsoft.com/office/officeart/2005/8/layout/process5"/>
    <dgm:cxn modelId="{F0CFC3A4-E30C-F447-AF00-90E8ADDC7C1F}" srcId="{2AAC1870-1A84-FB4F-B2BA-7C5C5516D0A5}" destId="{C7AC964F-B1BF-A749-BB64-A4DE244920C0}" srcOrd="7" destOrd="0" parTransId="{DB854F45-942D-7D49-8D23-62377B91AEA2}" sibTransId="{773B11C1-EC1C-4245-9495-C926C442BFEE}"/>
    <dgm:cxn modelId="{56298418-0B77-4885-8B5C-45CC48F4D158}" type="presOf" srcId="{3645B850-EEF9-BA44-BB5E-4FCDE094D99B}" destId="{2EF55316-334D-4D4C-8432-5326A095D3DE}" srcOrd="0" destOrd="0" presId="urn:microsoft.com/office/officeart/2005/8/layout/process5"/>
    <dgm:cxn modelId="{666F1644-3325-5644-923C-C1AD9C0FDCF0}" srcId="{2AAC1870-1A84-FB4F-B2BA-7C5C5516D0A5}" destId="{AE2A823C-4F14-544B-99DA-AF68F2860C74}" srcOrd="2" destOrd="0" parTransId="{34C38014-9040-C54C-A988-86EE0665EFA6}" sibTransId="{732424E3-7FAD-BD46-B31B-EE6D5B4FAF4E}"/>
    <dgm:cxn modelId="{98988A0A-0BBD-49C1-A757-522463D2C391}" type="presOf" srcId="{AE2A823C-4F14-544B-99DA-AF68F2860C74}" destId="{D587F92E-D3E5-6C42-8634-292B496079BE}" srcOrd="0" destOrd="0" presId="urn:microsoft.com/office/officeart/2005/8/layout/process5"/>
    <dgm:cxn modelId="{8F52F9E6-D496-439A-A728-B8025B7E9DB8}" type="presOf" srcId="{732424E3-7FAD-BD46-B31B-EE6D5B4FAF4E}" destId="{57AFB3DB-2EE5-8A41-AB9A-4C3674C2A419}" srcOrd="0" destOrd="0" presId="urn:microsoft.com/office/officeart/2005/8/layout/process5"/>
    <dgm:cxn modelId="{C8A82C9F-07E9-48EF-A1F8-D93D7A074E91}" type="presOf" srcId="{E35BA429-BEFF-F845-8C5C-507F07F874D4}" destId="{4AEB92CA-0EFB-804A-9CAE-4D414959C9B6}" srcOrd="0" destOrd="0" presId="urn:microsoft.com/office/officeart/2005/8/layout/process5"/>
    <dgm:cxn modelId="{EA1464C7-A0B2-4FEE-83A7-EE743DD8612C}" type="presOf" srcId="{C7731B3F-2885-6345-828C-CDFA28AC4722}" destId="{490F3AB2-1DBE-D849-8A16-772D13CEA201}" srcOrd="1" destOrd="0" presId="urn:microsoft.com/office/officeart/2005/8/layout/process5"/>
    <dgm:cxn modelId="{2C995685-A871-4987-857C-DE07F1C1A8BB}" type="presOf" srcId="{C5FA9552-9F6D-4F40-8680-3F43FCAEDD0E}" destId="{2524141A-256E-2F4B-82D8-CFAA5F724B3A}" srcOrd="0" destOrd="0" presId="urn:microsoft.com/office/officeart/2005/8/layout/process5"/>
    <dgm:cxn modelId="{ED4DE65B-3E3A-624C-80D8-A36F0AF8588A}" srcId="{2AAC1870-1A84-FB4F-B2BA-7C5C5516D0A5}" destId="{0C73402E-6B3D-7A4F-A608-F328DDF004AC}" srcOrd="0" destOrd="0" parTransId="{55A27776-7DC9-CF43-97A9-0A695014EC07}" sibTransId="{C7731B3F-2885-6345-828C-CDFA28AC4722}"/>
    <dgm:cxn modelId="{4EF66D60-75A9-FF4E-8A5D-C4F6C439E8D5}" srcId="{2AAC1870-1A84-FB4F-B2BA-7C5C5516D0A5}" destId="{E35BA429-BEFF-F845-8C5C-507F07F874D4}" srcOrd="8" destOrd="0" parTransId="{8EE174D2-0399-2A48-B9CC-CBAC97A61584}" sibTransId="{80C5929D-B1EB-A74A-A7F0-C0A98ECBADDD}"/>
    <dgm:cxn modelId="{C549DAAE-943F-4884-A481-453AB2F3C517}" type="presOf" srcId="{611645B3-F226-3747-A201-2915454F55A3}" destId="{6D926D44-AAB4-8646-AF7C-11F92FE0ED18}" srcOrd="0" destOrd="0" presId="urn:microsoft.com/office/officeart/2005/8/layout/process5"/>
    <dgm:cxn modelId="{2B869D74-C16A-4141-8BBB-8781D7DF1AC6}" type="presOf" srcId="{773B11C1-EC1C-4245-9495-C926C442BFEE}" destId="{BFF81E15-903D-E24B-ACFA-672964604263}" srcOrd="0" destOrd="0" presId="urn:microsoft.com/office/officeart/2005/8/layout/process5"/>
    <dgm:cxn modelId="{9AABBE1E-CB80-446D-8F38-F0E8CDC257F6}" type="presOf" srcId="{3645B850-EEF9-BA44-BB5E-4FCDE094D99B}" destId="{3113F8BC-51E1-1248-ABAF-D760EF670DFA}" srcOrd="1" destOrd="0" presId="urn:microsoft.com/office/officeart/2005/8/layout/process5"/>
    <dgm:cxn modelId="{6BFE68AA-32AB-4C22-A553-813CCEB0D6C3}" type="presOf" srcId="{EFA7077E-A2BD-424D-A455-9CB153BA0603}" destId="{475BEDD5-0E6C-7447-B36F-AE8A86D0949E}" srcOrd="1" destOrd="0" presId="urn:microsoft.com/office/officeart/2005/8/layout/process5"/>
    <dgm:cxn modelId="{19B5AD78-0AB0-AF41-83F5-F242C037ABDB}" srcId="{2AAC1870-1A84-FB4F-B2BA-7C5C5516D0A5}" destId="{0B7E5B72-2EC9-6342-839E-DB1AF63B4C77}" srcOrd="1" destOrd="0" parTransId="{EE027655-67D5-204E-BE35-3ADDFA1747EC}" sibTransId="{BE055046-BEB5-5140-8C08-4B81D8D92762}"/>
    <dgm:cxn modelId="{EAB7581A-E791-4C21-8CF3-A8CF51AD1D11}" type="presOf" srcId="{C7731B3F-2885-6345-828C-CDFA28AC4722}" destId="{7B452EE0-B5D2-8846-8448-EEAA6CD66608}" srcOrd="0" destOrd="0" presId="urn:microsoft.com/office/officeart/2005/8/layout/process5"/>
    <dgm:cxn modelId="{21C60676-6925-44A9-AA43-0E7CC51F54D4}" type="presOf" srcId="{32677913-B3B9-FF41-8714-F2BB3E71D502}" destId="{14857572-E595-C045-BCE9-214AB24BEEDF}" srcOrd="0" destOrd="0" presId="urn:microsoft.com/office/officeart/2005/8/layout/process5"/>
    <dgm:cxn modelId="{6F6039F0-E06E-4B3D-80FC-FF736B26DB78}" type="presOf" srcId="{C7AC964F-B1BF-A749-BB64-A4DE244920C0}" destId="{96E4B2B9-4BFA-5945-9811-877A14948990}" srcOrd="0" destOrd="0" presId="urn:microsoft.com/office/officeart/2005/8/layout/process5"/>
    <dgm:cxn modelId="{667EF267-9295-4ECF-81FF-BF7C1627EF4C}" type="presOf" srcId="{B2C2F7E1-06EE-A94F-A753-EAF14EF33D7B}" destId="{0D9943AA-C679-9D49-BE21-40585CFAB28F}" srcOrd="0" destOrd="0" presId="urn:microsoft.com/office/officeart/2005/8/layout/process5"/>
    <dgm:cxn modelId="{F23C0D29-977E-D24E-99B3-DC3AE9F915E0}" srcId="{2AAC1870-1A84-FB4F-B2BA-7C5C5516D0A5}" destId="{C5FA9552-9F6D-4F40-8680-3F43FCAEDD0E}" srcOrd="3" destOrd="0" parTransId="{98F213E7-49F5-1545-926C-EA7BE2CB9274}" sibTransId="{63F95D24-8AA3-4544-BD80-BCFC24EEF517}"/>
    <dgm:cxn modelId="{1D7CD229-5600-461C-94DC-83F714DFC999}" type="presOf" srcId="{BE055046-BEB5-5140-8C08-4B81D8D92762}" destId="{3A94A355-0AA5-DD4D-A023-305FFBCDE939}" srcOrd="1" destOrd="0" presId="urn:microsoft.com/office/officeart/2005/8/layout/process5"/>
    <dgm:cxn modelId="{C548C990-FAB0-7B4C-A0AE-64A587B80B6D}" srcId="{2AAC1870-1A84-FB4F-B2BA-7C5C5516D0A5}" destId="{32677913-B3B9-FF41-8714-F2BB3E71D502}" srcOrd="5" destOrd="0" parTransId="{A34A38D7-7E3D-C346-932D-55F68E442760}" sibTransId="{3645B850-EEF9-BA44-BB5E-4FCDE094D99B}"/>
    <dgm:cxn modelId="{8700E229-0D82-4D08-AFB2-EFE7F2B8600F}" type="presOf" srcId="{EFA7077E-A2BD-424D-A455-9CB153BA0603}" destId="{70406DF5-1519-ED40-87AB-2F3078AB3C04}" srcOrd="0" destOrd="0" presId="urn:microsoft.com/office/officeart/2005/8/layout/process5"/>
    <dgm:cxn modelId="{174C1A02-487D-D948-AB76-7B6BA8920BD7}" srcId="{2AAC1870-1A84-FB4F-B2BA-7C5C5516D0A5}" destId="{611645B3-F226-3747-A201-2915454F55A3}" srcOrd="4" destOrd="0" parTransId="{4C77C679-7BAD-6A46-8016-7912901B1D1C}" sibTransId="{46FC46DD-C864-E640-BEA3-9E5DF280BF10}"/>
    <dgm:cxn modelId="{1873BB08-E6FA-4848-B58D-17527F31AAA0}" type="presOf" srcId="{46FC46DD-C864-E640-BEA3-9E5DF280BF10}" destId="{2C5CD9FC-6131-054C-BA24-C61CBF8B3CD4}" srcOrd="1" destOrd="0" presId="urn:microsoft.com/office/officeart/2005/8/layout/process5"/>
    <dgm:cxn modelId="{E081CC3D-28D8-437B-A83B-5DB240719CAC}" type="presOf" srcId="{63F95D24-8AA3-4544-BD80-BCFC24EEF517}" destId="{8527E214-802A-E842-8237-D9446F5473EB}" srcOrd="0" destOrd="0" presId="urn:microsoft.com/office/officeart/2005/8/layout/process5"/>
    <dgm:cxn modelId="{56992697-1C2A-4029-A472-05DD2522EFBB}" type="presOf" srcId="{773B11C1-EC1C-4245-9495-C926C442BFEE}" destId="{21CE8017-B5B8-9743-ADD8-482506555796}" srcOrd="1" destOrd="0" presId="urn:microsoft.com/office/officeart/2005/8/layout/process5"/>
    <dgm:cxn modelId="{162E9D40-5115-457C-9787-74C92CB790AE}" type="presOf" srcId="{0B7E5B72-2EC9-6342-839E-DB1AF63B4C77}" destId="{E041857F-D035-784F-A8D5-626886AB5A5B}" srcOrd="0" destOrd="0" presId="urn:microsoft.com/office/officeart/2005/8/layout/process5"/>
    <dgm:cxn modelId="{B1F08B8E-C4C9-4AF0-818B-82BEC8FACB90}" type="presOf" srcId="{BE055046-BEB5-5140-8C08-4B81D8D92762}" destId="{63FF9FE5-3DCF-1248-815A-2509645FC878}" srcOrd="0" destOrd="0" presId="urn:microsoft.com/office/officeart/2005/8/layout/process5"/>
    <dgm:cxn modelId="{682CDC3D-EF52-411D-A3FC-ECEF76C05725}" type="presOf" srcId="{2AAC1870-1A84-FB4F-B2BA-7C5C5516D0A5}" destId="{48BBBA7B-CEBA-C14C-904A-D5874EA49385}" srcOrd="0" destOrd="0" presId="urn:microsoft.com/office/officeart/2005/8/layout/process5"/>
    <dgm:cxn modelId="{73C517C5-0119-42A3-BE00-B5AB3E0DB6B7}" type="presOf" srcId="{46FC46DD-C864-E640-BEA3-9E5DF280BF10}" destId="{9636FC36-D3A6-1647-AEF0-F54E59465790}" srcOrd="0" destOrd="0" presId="urn:microsoft.com/office/officeart/2005/8/layout/process5"/>
    <dgm:cxn modelId="{C2F67CED-51D4-458A-8947-FE7B1F63CDD6}" type="presParOf" srcId="{48BBBA7B-CEBA-C14C-904A-D5874EA49385}" destId="{0734CEC0-92B9-1244-8E58-FF358C910C5A}" srcOrd="0" destOrd="0" presId="urn:microsoft.com/office/officeart/2005/8/layout/process5"/>
    <dgm:cxn modelId="{9C18EF3C-100D-458E-808F-0EDA0B4762C5}" type="presParOf" srcId="{48BBBA7B-CEBA-C14C-904A-D5874EA49385}" destId="{7B452EE0-B5D2-8846-8448-EEAA6CD66608}" srcOrd="1" destOrd="0" presId="urn:microsoft.com/office/officeart/2005/8/layout/process5"/>
    <dgm:cxn modelId="{22487DFC-4707-48D1-A52C-F12A8626B2B3}" type="presParOf" srcId="{7B452EE0-B5D2-8846-8448-EEAA6CD66608}" destId="{490F3AB2-1DBE-D849-8A16-772D13CEA201}" srcOrd="0" destOrd="0" presId="urn:microsoft.com/office/officeart/2005/8/layout/process5"/>
    <dgm:cxn modelId="{017937E4-F17D-4F6F-A331-C9651EE3CB1A}" type="presParOf" srcId="{48BBBA7B-CEBA-C14C-904A-D5874EA49385}" destId="{E041857F-D035-784F-A8D5-626886AB5A5B}" srcOrd="2" destOrd="0" presId="urn:microsoft.com/office/officeart/2005/8/layout/process5"/>
    <dgm:cxn modelId="{AEC30F99-7352-4D46-B02D-D4E6D0205D2E}" type="presParOf" srcId="{48BBBA7B-CEBA-C14C-904A-D5874EA49385}" destId="{63FF9FE5-3DCF-1248-815A-2509645FC878}" srcOrd="3" destOrd="0" presId="urn:microsoft.com/office/officeart/2005/8/layout/process5"/>
    <dgm:cxn modelId="{B9ED272F-7707-4358-8477-A1D0481F44F9}" type="presParOf" srcId="{63FF9FE5-3DCF-1248-815A-2509645FC878}" destId="{3A94A355-0AA5-DD4D-A023-305FFBCDE939}" srcOrd="0" destOrd="0" presId="urn:microsoft.com/office/officeart/2005/8/layout/process5"/>
    <dgm:cxn modelId="{D7D6D569-3559-435E-980E-148220F081C7}" type="presParOf" srcId="{48BBBA7B-CEBA-C14C-904A-D5874EA49385}" destId="{D587F92E-D3E5-6C42-8634-292B496079BE}" srcOrd="4" destOrd="0" presId="urn:microsoft.com/office/officeart/2005/8/layout/process5"/>
    <dgm:cxn modelId="{90D7B6F7-CB07-4BF4-90CC-7D09BBDD1B4E}" type="presParOf" srcId="{48BBBA7B-CEBA-C14C-904A-D5874EA49385}" destId="{57AFB3DB-2EE5-8A41-AB9A-4C3674C2A419}" srcOrd="5" destOrd="0" presId="urn:microsoft.com/office/officeart/2005/8/layout/process5"/>
    <dgm:cxn modelId="{B8023878-1FD7-494B-A55B-9FC47A2A3243}" type="presParOf" srcId="{57AFB3DB-2EE5-8A41-AB9A-4C3674C2A419}" destId="{8B6A5DC6-E9D9-CC40-9A87-236BF27DE873}" srcOrd="0" destOrd="0" presId="urn:microsoft.com/office/officeart/2005/8/layout/process5"/>
    <dgm:cxn modelId="{E86713BE-28CF-49E1-BCF0-A4D67AF164E4}" type="presParOf" srcId="{48BBBA7B-CEBA-C14C-904A-D5874EA49385}" destId="{2524141A-256E-2F4B-82D8-CFAA5F724B3A}" srcOrd="6" destOrd="0" presId="urn:microsoft.com/office/officeart/2005/8/layout/process5"/>
    <dgm:cxn modelId="{B8D840E2-52F0-48A5-AAF3-EB948AFDB10A}" type="presParOf" srcId="{48BBBA7B-CEBA-C14C-904A-D5874EA49385}" destId="{8527E214-802A-E842-8237-D9446F5473EB}" srcOrd="7" destOrd="0" presId="urn:microsoft.com/office/officeart/2005/8/layout/process5"/>
    <dgm:cxn modelId="{F74D12FE-3408-4096-A15D-F1B31D2719F9}" type="presParOf" srcId="{8527E214-802A-E842-8237-D9446F5473EB}" destId="{A8A4ECA2-5C03-0749-9BD4-B350878579B8}" srcOrd="0" destOrd="0" presId="urn:microsoft.com/office/officeart/2005/8/layout/process5"/>
    <dgm:cxn modelId="{6CC8E97E-32B0-4189-B336-B89F365EA590}" type="presParOf" srcId="{48BBBA7B-CEBA-C14C-904A-D5874EA49385}" destId="{6D926D44-AAB4-8646-AF7C-11F92FE0ED18}" srcOrd="8" destOrd="0" presId="urn:microsoft.com/office/officeart/2005/8/layout/process5"/>
    <dgm:cxn modelId="{412FC1BE-36AC-4616-BD93-7C99D84512D7}" type="presParOf" srcId="{48BBBA7B-CEBA-C14C-904A-D5874EA49385}" destId="{9636FC36-D3A6-1647-AEF0-F54E59465790}" srcOrd="9" destOrd="0" presId="urn:microsoft.com/office/officeart/2005/8/layout/process5"/>
    <dgm:cxn modelId="{BB1D5EE8-5DF2-47BB-AFD5-2B6567C5F39E}" type="presParOf" srcId="{9636FC36-D3A6-1647-AEF0-F54E59465790}" destId="{2C5CD9FC-6131-054C-BA24-C61CBF8B3CD4}" srcOrd="0" destOrd="0" presId="urn:microsoft.com/office/officeart/2005/8/layout/process5"/>
    <dgm:cxn modelId="{8F789164-A4BB-4ABF-A846-42AB2D60C234}" type="presParOf" srcId="{48BBBA7B-CEBA-C14C-904A-D5874EA49385}" destId="{14857572-E595-C045-BCE9-214AB24BEEDF}" srcOrd="10" destOrd="0" presId="urn:microsoft.com/office/officeart/2005/8/layout/process5"/>
    <dgm:cxn modelId="{C532A800-F373-457C-ADD8-74FC95476010}" type="presParOf" srcId="{48BBBA7B-CEBA-C14C-904A-D5874EA49385}" destId="{2EF55316-334D-4D4C-8432-5326A095D3DE}" srcOrd="11" destOrd="0" presId="urn:microsoft.com/office/officeart/2005/8/layout/process5"/>
    <dgm:cxn modelId="{048A1DCB-6C2F-4560-954B-927F6606DC39}" type="presParOf" srcId="{2EF55316-334D-4D4C-8432-5326A095D3DE}" destId="{3113F8BC-51E1-1248-ABAF-D760EF670DFA}" srcOrd="0" destOrd="0" presId="urn:microsoft.com/office/officeart/2005/8/layout/process5"/>
    <dgm:cxn modelId="{03E7AE80-918A-42DE-B939-60CE15598C6B}" type="presParOf" srcId="{48BBBA7B-CEBA-C14C-904A-D5874EA49385}" destId="{0D9943AA-C679-9D49-BE21-40585CFAB28F}" srcOrd="12" destOrd="0" presId="urn:microsoft.com/office/officeart/2005/8/layout/process5"/>
    <dgm:cxn modelId="{B5080AF1-5F86-41CA-95C6-0EA2D0227C1B}" type="presParOf" srcId="{48BBBA7B-CEBA-C14C-904A-D5874EA49385}" destId="{70406DF5-1519-ED40-87AB-2F3078AB3C04}" srcOrd="13" destOrd="0" presId="urn:microsoft.com/office/officeart/2005/8/layout/process5"/>
    <dgm:cxn modelId="{29E13217-7240-4EED-9C0A-190A34097EA8}" type="presParOf" srcId="{70406DF5-1519-ED40-87AB-2F3078AB3C04}" destId="{475BEDD5-0E6C-7447-B36F-AE8A86D0949E}" srcOrd="0" destOrd="0" presId="urn:microsoft.com/office/officeart/2005/8/layout/process5"/>
    <dgm:cxn modelId="{7FF4E660-5581-4759-8439-57FC197431B4}" type="presParOf" srcId="{48BBBA7B-CEBA-C14C-904A-D5874EA49385}" destId="{96E4B2B9-4BFA-5945-9811-877A14948990}" srcOrd="14" destOrd="0" presId="urn:microsoft.com/office/officeart/2005/8/layout/process5"/>
    <dgm:cxn modelId="{7694302C-8514-4535-817F-36743C948143}" type="presParOf" srcId="{48BBBA7B-CEBA-C14C-904A-D5874EA49385}" destId="{BFF81E15-903D-E24B-ACFA-672964604263}" srcOrd="15" destOrd="0" presId="urn:microsoft.com/office/officeart/2005/8/layout/process5"/>
    <dgm:cxn modelId="{D5E753A9-D7C0-4CD0-A88F-50E89C9BBB97}" type="presParOf" srcId="{BFF81E15-903D-E24B-ACFA-672964604263}" destId="{21CE8017-B5B8-9743-ADD8-482506555796}" srcOrd="0" destOrd="0" presId="urn:microsoft.com/office/officeart/2005/8/layout/process5"/>
    <dgm:cxn modelId="{97ADD651-A846-4F84-9452-74A904A81537}" type="presParOf" srcId="{48BBBA7B-CEBA-C14C-904A-D5874EA49385}" destId="{4AEB92CA-0EFB-804A-9CAE-4D414959C9B6}" srcOrd="1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0DDB0-71E9-4D92-90F9-FED069A0F389}">
      <dsp:nvSpPr>
        <dsp:cNvPr id="0" name=""/>
        <dsp:cNvSpPr/>
      </dsp:nvSpPr>
      <dsp:spPr>
        <a:xfrm>
          <a:off x="4081397" y="2069240"/>
          <a:ext cx="550993" cy="5509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s-ES" sz="20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  <a:cs typeface="Arial" charset="0"/>
          </a:endParaRPr>
        </a:p>
      </dsp:txBody>
      <dsp:txXfrm>
        <a:off x="4162088" y="2149931"/>
        <a:ext cx="389611" cy="389611"/>
      </dsp:txXfrm>
    </dsp:sp>
    <dsp:sp modelId="{095A5E63-F579-4B06-A83C-B0D317802137}">
      <dsp:nvSpPr>
        <dsp:cNvPr id="0" name=""/>
        <dsp:cNvSpPr/>
      </dsp:nvSpPr>
      <dsp:spPr>
        <a:xfrm rot="16200000">
          <a:off x="3599296" y="1305952"/>
          <a:ext cx="1515194" cy="11381"/>
        </a:xfrm>
        <a:custGeom>
          <a:avLst/>
          <a:gdLst/>
          <a:ahLst/>
          <a:cxnLst/>
          <a:rect l="0" t="0" r="0" b="0"/>
          <a:pathLst>
            <a:path>
              <a:moveTo>
                <a:pt x="0" y="5690"/>
              </a:moveTo>
              <a:lnTo>
                <a:pt x="1515194" y="56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 dirty="0"/>
        </a:p>
      </dsp:txBody>
      <dsp:txXfrm>
        <a:off x="4319014" y="1273763"/>
        <a:ext cx="75759" cy="75759"/>
      </dsp:txXfrm>
    </dsp:sp>
    <dsp:sp modelId="{2CF57A3A-71D4-4445-BFBC-3F82E6078878}">
      <dsp:nvSpPr>
        <dsp:cNvPr id="0" name=""/>
        <dsp:cNvSpPr/>
      </dsp:nvSpPr>
      <dsp:spPr>
        <a:xfrm>
          <a:off x="4081397" y="3052"/>
          <a:ext cx="550993" cy="5509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charset="0"/>
            </a:rPr>
            <a:t>1</a:t>
          </a:r>
        </a:p>
      </dsp:txBody>
      <dsp:txXfrm>
        <a:off x="4162088" y="83743"/>
        <a:ext cx="389611" cy="389611"/>
      </dsp:txXfrm>
    </dsp:sp>
    <dsp:sp modelId="{73CF0E95-84CF-4423-A71C-97B9CC185CBD}">
      <dsp:nvSpPr>
        <dsp:cNvPr id="0" name=""/>
        <dsp:cNvSpPr/>
      </dsp:nvSpPr>
      <dsp:spPr>
        <a:xfrm rot="17400000">
          <a:off x="3952635" y="1368255"/>
          <a:ext cx="1515194" cy="11381"/>
        </a:xfrm>
        <a:custGeom>
          <a:avLst/>
          <a:gdLst/>
          <a:ahLst/>
          <a:cxnLst/>
          <a:rect l="0" t="0" r="0" b="0"/>
          <a:pathLst>
            <a:path>
              <a:moveTo>
                <a:pt x="0" y="5690"/>
              </a:moveTo>
              <a:lnTo>
                <a:pt x="1515194" y="56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 dirty="0"/>
        </a:p>
      </dsp:txBody>
      <dsp:txXfrm>
        <a:off x="4672353" y="1336066"/>
        <a:ext cx="75759" cy="75759"/>
      </dsp:txXfrm>
    </dsp:sp>
    <dsp:sp modelId="{27428408-4973-46BC-9E63-9DE7C6C91EFF}">
      <dsp:nvSpPr>
        <dsp:cNvPr id="0" name=""/>
        <dsp:cNvSpPr/>
      </dsp:nvSpPr>
      <dsp:spPr>
        <a:xfrm>
          <a:off x="4788075" y="127658"/>
          <a:ext cx="550993" cy="5509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charset="0"/>
            </a:rPr>
            <a:t>2</a:t>
          </a:r>
        </a:p>
      </dsp:txBody>
      <dsp:txXfrm>
        <a:off x="4868766" y="208349"/>
        <a:ext cx="389611" cy="389611"/>
      </dsp:txXfrm>
    </dsp:sp>
    <dsp:sp modelId="{E13C7BF9-BD28-4981-9CF5-9444FE1DDB4F}">
      <dsp:nvSpPr>
        <dsp:cNvPr id="0" name=""/>
        <dsp:cNvSpPr/>
      </dsp:nvSpPr>
      <dsp:spPr>
        <a:xfrm rot="18600000">
          <a:off x="4263356" y="1547650"/>
          <a:ext cx="1515194" cy="11381"/>
        </a:xfrm>
        <a:custGeom>
          <a:avLst/>
          <a:gdLst/>
          <a:ahLst/>
          <a:cxnLst/>
          <a:rect l="0" t="0" r="0" b="0"/>
          <a:pathLst>
            <a:path>
              <a:moveTo>
                <a:pt x="0" y="5690"/>
              </a:moveTo>
              <a:lnTo>
                <a:pt x="1515194" y="56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 dirty="0"/>
        </a:p>
      </dsp:txBody>
      <dsp:txXfrm>
        <a:off x="4983074" y="1515461"/>
        <a:ext cx="75759" cy="75759"/>
      </dsp:txXfrm>
    </dsp:sp>
    <dsp:sp modelId="{1692B51C-0110-405A-9092-68155AEB8585}">
      <dsp:nvSpPr>
        <dsp:cNvPr id="0" name=""/>
        <dsp:cNvSpPr/>
      </dsp:nvSpPr>
      <dsp:spPr>
        <a:xfrm>
          <a:off x="5409517" y="486448"/>
          <a:ext cx="550993" cy="5509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charset="0"/>
            </a:rPr>
            <a:t>3</a:t>
          </a:r>
        </a:p>
      </dsp:txBody>
      <dsp:txXfrm>
        <a:off x="5490208" y="567139"/>
        <a:ext cx="389611" cy="389611"/>
      </dsp:txXfrm>
    </dsp:sp>
    <dsp:sp modelId="{FE5BA298-F3F8-4E9E-99B3-B607106FB510}">
      <dsp:nvSpPr>
        <dsp:cNvPr id="0" name=""/>
        <dsp:cNvSpPr/>
      </dsp:nvSpPr>
      <dsp:spPr>
        <a:xfrm rot="19800000">
          <a:off x="4493982" y="1822499"/>
          <a:ext cx="1515194" cy="11381"/>
        </a:xfrm>
        <a:custGeom>
          <a:avLst/>
          <a:gdLst/>
          <a:ahLst/>
          <a:cxnLst/>
          <a:rect l="0" t="0" r="0" b="0"/>
          <a:pathLst>
            <a:path>
              <a:moveTo>
                <a:pt x="0" y="5690"/>
              </a:moveTo>
              <a:lnTo>
                <a:pt x="1515194" y="56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 dirty="0"/>
        </a:p>
      </dsp:txBody>
      <dsp:txXfrm>
        <a:off x="5213699" y="1790310"/>
        <a:ext cx="75759" cy="75759"/>
      </dsp:txXfrm>
    </dsp:sp>
    <dsp:sp modelId="{EB855B56-5157-4D13-9768-490D50E4F63A}">
      <dsp:nvSpPr>
        <dsp:cNvPr id="0" name=""/>
        <dsp:cNvSpPr/>
      </dsp:nvSpPr>
      <dsp:spPr>
        <a:xfrm>
          <a:off x="5870768" y="1036146"/>
          <a:ext cx="550993" cy="5509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charset="0"/>
            </a:rPr>
            <a:t>4</a:t>
          </a:r>
        </a:p>
      </dsp:txBody>
      <dsp:txXfrm>
        <a:off x="5951459" y="1116837"/>
        <a:ext cx="389611" cy="389611"/>
      </dsp:txXfrm>
    </dsp:sp>
    <dsp:sp modelId="{B9327B53-483C-4DC8-9F1B-C676F158A099}">
      <dsp:nvSpPr>
        <dsp:cNvPr id="0" name=""/>
        <dsp:cNvSpPr/>
      </dsp:nvSpPr>
      <dsp:spPr>
        <a:xfrm rot="21000000">
          <a:off x="4616695" y="2159651"/>
          <a:ext cx="1515194" cy="11381"/>
        </a:xfrm>
        <a:custGeom>
          <a:avLst/>
          <a:gdLst/>
          <a:ahLst/>
          <a:cxnLst/>
          <a:rect l="0" t="0" r="0" b="0"/>
          <a:pathLst>
            <a:path>
              <a:moveTo>
                <a:pt x="0" y="5690"/>
              </a:moveTo>
              <a:lnTo>
                <a:pt x="1515194" y="56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 dirty="0"/>
        </a:p>
      </dsp:txBody>
      <dsp:txXfrm>
        <a:off x="5336413" y="2127462"/>
        <a:ext cx="75759" cy="75759"/>
      </dsp:txXfrm>
    </dsp:sp>
    <dsp:sp modelId="{0C0ECB85-63AD-4A2C-B972-7C1FB250532E}">
      <dsp:nvSpPr>
        <dsp:cNvPr id="0" name=""/>
        <dsp:cNvSpPr/>
      </dsp:nvSpPr>
      <dsp:spPr>
        <a:xfrm>
          <a:off x="6116195" y="1710450"/>
          <a:ext cx="550993" cy="5509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charset="0"/>
            </a:rPr>
            <a:t>5</a:t>
          </a:r>
        </a:p>
      </dsp:txBody>
      <dsp:txXfrm>
        <a:off x="6196886" y="1791141"/>
        <a:ext cx="389611" cy="389611"/>
      </dsp:txXfrm>
    </dsp:sp>
    <dsp:sp modelId="{16B783E1-518B-44D6-AC60-9C0DA90D04E2}">
      <dsp:nvSpPr>
        <dsp:cNvPr id="0" name=""/>
        <dsp:cNvSpPr/>
      </dsp:nvSpPr>
      <dsp:spPr>
        <a:xfrm rot="600000">
          <a:off x="4616695" y="2518441"/>
          <a:ext cx="1515194" cy="11381"/>
        </a:xfrm>
        <a:custGeom>
          <a:avLst/>
          <a:gdLst/>
          <a:ahLst/>
          <a:cxnLst/>
          <a:rect l="0" t="0" r="0" b="0"/>
          <a:pathLst>
            <a:path>
              <a:moveTo>
                <a:pt x="0" y="5690"/>
              </a:moveTo>
              <a:lnTo>
                <a:pt x="1515194" y="56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 dirty="0"/>
        </a:p>
      </dsp:txBody>
      <dsp:txXfrm>
        <a:off x="5336413" y="2486252"/>
        <a:ext cx="75759" cy="75759"/>
      </dsp:txXfrm>
    </dsp:sp>
    <dsp:sp modelId="{2BBA8298-A95A-4830-B9A9-960257BDB79A}">
      <dsp:nvSpPr>
        <dsp:cNvPr id="0" name=""/>
        <dsp:cNvSpPr/>
      </dsp:nvSpPr>
      <dsp:spPr>
        <a:xfrm>
          <a:off x="6116195" y="2428030"/>
          <a:ext cx="550993" cy="5509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charset="0"/>
            </a:rPr>
            <a:t>6</a:t>
          </a:r>
        </a:p>
      </dsp:txBody>
      <dsp:txXfrm>
        <a:off x="6196886" y="2508721"/>
        <a:ext cx="389611" cy="389611"/>
      </dsp:txXfrm>
    </dsp:sp>
    <dsp:sp modelId="{C9A86E03-3D1B-4A07-8A59-70451D7C2C03}">
      <dsp:nvSpPr>
        <dsp:cNvPr id="0" name=""/>
        <dsp:cNvSpPr/>
      </dsp:nvSpPr>
      <dsp:spPr>
        <a:xfrm rot="1800000">
          <a:off x="4493982" y="2855593"/>
          <a:ext cx="1515194" cy="11381"/>
        </a:xfrm>
        <a:custGeom>
          <a:avLst/>
          <a:gdLst/>
          <a:ahLst/>
          <a:cxnLst/>
          <a:rect l="0" t="0" r="0" b="0"/>
          <a:pathLst>
            <a:path>
              <a:moveTo>
                <a:pt x="0" y="5690"/>
              </a:moveTo>
              <a:lnTo>
                <a:pt x="1515194" y="56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 dirty="0"/>
        </a:p>
      </dsp:txBody>
      <dsp:txXfrm>
        <a:off x="5213699" y="2823404"/>
        <a:ext cx="75759" cy="75759"/>
      </dsp:txXfrm>
    </dsp:sp>
    <dsp:sp modelId="{C88EBC52-378B-4182-AB82-B8EA5C459743}">
      <dsp:nvSpPr>
        <dsp:cNvPr id="0" name=""/>
        <dsp:cNvSpPr/>
      </dsp:nvSpPr>
      <dsp:spPr>
        <a:xfrm>
          <a:off x="5870768" y="3102334"/>
          <a:ext cx="550993" cy="5509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charset="0"/>
            </a:rPr>
            <a:t>7</a:t>
          </a:r>
        </a:p>
      </dsp:txBody>
      <dsp:txXfrm>
        <a:off x="5951459" y="3183025"/>
        <a:ext cx="389611" cy="389611"/>
      </dsp:txXfrm>
    </dsp:sp>
    <dsp:sp modelId="{B6BD1B25-EB38-458F-BFAE-BD1174EF094E}">
      <dsp:nvSpPr>
        <dsp:cNvPr id="0" name=""/>
        <dsp:cNvSpPr/>
      </dsp:nvSpPr>
      <dsp:spPr>
        <a:xfrm rot="3000000">
          <a:off x="4263356" y="3130442"/>
          <a:ext cx="1515194" cy="11381"/>
        </a:xfrm>
        <a:custGeom>
          <a:avLst/>
          <a:gdLst/>
          <a:ahLst/>
          <a:cxnLst/>
          <a:rect l="0" t="0" r="0" b="0"/>
          <a:pathLst>
            <a:path>
              <a:moveTo>
                <a:pt x="0" y="5690"/>
              </a:moveTo>
              <a:lnTo>
                <a:pt x="1515194" y="56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 dirty="0"/>
        </a:p>
      </dsp:txBody>
      <dsp:txXfrm>
        <a:off x="4983074" y="3098253"/>
        <a:ext cx="75759" cy="75759"/>
      </dsp:txXfrm>
    </dsp:sp>
    <dsp:sp modelId="{4CE9C428-8DB0-4FDD-AC57-4CC0246207AE}">
      <dsp:nvSpPr>
        <dsp:cNvPr id="0" name=""/>
        <dsp:cNvSpPr/>
      </dsp:nvSpPr>
      <dsp:spPr>
        <a:xfrm>
          <a:off x="5409517" y="3652032"/>
          <a:ext cx="550993" cy="5509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charset="0"/>
            </a:rPr>
            <a:t>8</a:t>
          </a:r>
        </a:p>
      </dsp:txBody>
      <dsp:txXfrm>
        <a:off x="5490208" y="3732723"/>
        <a:ext cx="389611" cy="389611"/>
      </dsp:txXfrm>
    </dsp:sp>
    <dsp:sp modelId="{C1DA87C8-C115-4251-878D-A2BCB44DD95B}">
      <dsp:nvSpPr>
        <dsp:cNvPr id="0" name=""/>
        <dsp:cNvSpPr/>
      </dsp:nvSpPr>
      <dsp:spPr>
        <a:xfrm rot="4200000">
          <a:off x="3952635" y="3309837"/>
          <a:ext cx="1515194" cy="11381"/>
        </a:xfrm>
        <a:custGeom>
          <a:avLst/>
          <a:gdLst/>
          <a:ahLst/>
          <a:cxnLst/>
          <a:rect l="0" t="0" r="0" b="0"/>
          <a:pathLst>
            <a:path>
              <a:moveTo>
                <a:pt x="0" y="5690"/>
              </a:moveTo>
              <a:lnTo>
                <a:pt x="1515194" y="56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 dirty="0"/>
        </a:p>
      </dsp:txBody>
      <dsp:txXfrm>
        <a:off x="4672353" y="3277648"/>
        <a:ext cx="75759" cy="75759"/>
      </dsp:txXfrm>
    </dsp:sp>
    <dsp:sp modelId="{5803743C-0AA9-489A-83CF-C107CACE8FC0}">
      <dsp:nvSpPr>
        <dsp:cNvPr id="0" name=""/>
        <dsp:cNvSpPr/>
      </dsp:nvSpPr>
      <dsp:spPr>
        <a:xfrm>
          <a:off x="4788075" y="4010822"/>
          <a:ext cx="550993" cy="5509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charset="0"/>
            </a:rPr>
            <a:t>9</a:t>
          </a:r>
        </a:p>
      </dsp:txBody>
      <dsp:txXfrm>
        <a:off x="4868766" y="4091513"/>
        <a:ext cx="389611" cy="389611"/>
      </dsp:txXfrm>
    </dsp:sp>
    <dsp:sp modelId="{EDAC8DBE-658E-4C2B-84D5-37F2EB9ACB18}">
      <dsp:nvSpPr>
        <dsp:cNvPr id="0" name=""/>
        <dsp:cNvSpPr/>
      </dsp:nvSpPr>
      <dsp:spPr>
        <a:xfrm rot="5400000">
          <a:off x="3599296" y="3372140"/>
          <a:ext cx="1515194" cy="11381"/>
        </a:xfrm>
        <a:custGeom>
          <a:avLst/>
          <a:gdLst/>
          <a:ahLst/>
          <a:cxnLst/>
          <a:rect l="0" t="0" r="0" b="0"/>
          <a:pathLst>
            <a:path>
              <a:moveTo>
                <a:pt x="0" y="5690"/>
              </a:moveTo>
              <a:lnTo>
                <a:pt x="1515194" y="56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 dirty="0"/>
        </a:p>
      </dsp:txBody>
      <dsp:txXfrm>
        <a:off x="4319014" y="3339951"/>
        <a:ext cx="75759" cy="75759"/>
      </dsp:txXfrm>
    </dsp:sp>
    <dsp:sp modelId="{24111128-09BF-492D-942B-808FF28DB089}">
      <dsp:nvSpPr>
        <dsp:cNvPr id="0" name=""/>
        <dsp:cNvSpPr/>
      </dsp:nvSpPr>
      <dsp:spPr>
        <a:xfrm>
          <a:off x="4081397" y="4135428"/>
          <a:ext cx="550993" cy="5509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charset="0"/>
            </a:rPr>
            <a:t>10</a:t>
          </a:r>
        </a:p>
      </dsp:txBody>
      <dsp:txXfrm>
        <a:off x="4162088" y="4216119"/>
        <a:ext cx="389611" cy="389611"/>
      </dsp:txXfrm>
    </dsp:sp>
    <dsp:sp modelId="{44DD002C-DF5E-4FDC-8904-48D3E8061F50}">
      <dsp:nvSpPr>
        <dsp:cNvPr id="0" name=""/>
        <dsp:cNvSpPr/>
      </dsp:nvSpPr>
      <dsp:spPr>
        <a:xfrm rot="6600000">
          <a:off x="3245957" y="3309837"/>
          <a:ext cx="1515194" cy="11381"/>
        </a:xfrm>
        <a:custGeom>
          <a:avLst/>
          <a:gdLst/>
          <a:ahLst/>
          <a:cxnLst/>
          <a:rect l="0" t="0" r="0" b="0"/>
          <a:pathLst>
            <a:path>
              <a:moveTo>
                <a:pt x="0" y="5690"/>
              </a:moveTo>
              <a:lnTo>
                <a:pt x="1515194" y="56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 dirty="0"/>
        </a:p>
      </dsp:txBody>
      <dsp:txXfrm rot="10800000">
        <a:off x="3965675" y="3277648"/>
        <a:ext cx="75759" cy="75759"/>
      </dsp:txXfrm>
    </dsp:sp>
    <dsp:sp modelId="{7FA9178B-EE68-411C-AC47-E7B78DD10814}">
      <dsp:nvSpPr>
        <dsp:cNvPr id="0" name=""/>
        <dsp:cNvSpPr/>
      </dsp:nvSpPr>
      <dsp:spPr>
        <a:xfrm>
          <a:off x="3374719" y="4010822"/>
          <a:ext cx="550993" cy="5509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charset="0"/>
            </a:rPr>
            <a:t>11</a:t>
          </a:r>
        </a:p>
      </dsp:txBody>
      <dsp:txXfrm>
        <a:off x="3455410" y="4091513"/>
        <a:ext cx="389611" cy="389611"/>
      </dsp:txXfrm>
    </dsp:sp>
    <dsp:sp modelId="{D652C7B3-876B-4BE3-8763-D2D5906D3F2F}">
      <dsp:nvSpPr>
        <dsp:cNvPr id="0" name=""/>
        <dsp:cNvSpPr/>
      </dsp:nvSpPr>
      <dsp:spPr>
        <a:xfrm rot="7800000">
          <a:off x="2935236" y="3130442"/>
          <a:ext cx="1515194" cy="11381"/>
        </a:xfrm>
        <a:custGeom>
          <a:avLst/>
          <a:gdLst/>
          <a:ahLst/>
          <a:cxnLst/>
          <a:rect l="0" t="0" r="0" b="0"/>
          <a:pathLst>
            <a:path>
              <a:moveTo>
                <a:pt x="0" y="5690"/>
              </a:moveTo>
              <a:lnTo>
                <a:pt x="1515194" y="56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 dirty="0"/>
        </a:p>
      </dsp:txBody>
      <dsp:txXfrm rot="10800000">
        <a:off x="3654954" y="3098253"/>
        <a:ext cx="75759" cy="75759"/>
      </dsp:txXfrm>
    </dsp:sp>
    <dsp:sp modelId="{47D8C59E-AAFE-48D1-B39F-34091BE36C04}">
      <dsp:nvSpPr>
        <dsp:cNvPr id="0" name=""/>
        <dsp:cNvSpPr/>
      </dsp:nvSpPr>
      <dsp:spPr>
        <a:xfrm>
          <a:off x="2753276" y="3652032"/>
          <a:ext cx="550993" cy="5509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charset="0"/>
            </a:rPr>
            <a:t>12</a:t>
          </a:r>
        </a:p>
      </dsp:txBody>
      <dsp:txXfrm>
        <a:off x="2833967" y="3732723"/>
        <a:ext cx="389611" cy="389611"/>
      </dsp:txXfrm>
    </dsp:sp>
    <dsp:sp modelId="{C2D6360C-32A8-48FE-9632-3C738E3F75F0}">
      <dsp:nvSpPr>
        <dsp:cNvPr id="0" name=""/>
        <dsp:cNvSpPr/>
      </dsp:nvSpPr>
      <dsp:spPr>
        <a:xfrm rot="9000000">
          <a:off x="2704611" y="2855593"/>
          <a:ext cx="1515194" cy="11381"/>
        </a:xfrm>
        <a:custGeom>
          <a:avLst/>
          <a:gdLst/>
          <a:ahLst/>
          <a:cxnLst/>
          <a:rect l="0" t="0" r="0" b="0"/>
          <a:pathLst>
            <a:path>
              <a:moveTo>
                <a:pt x="0" y="5690"/>
              </a:moveTo>
              <a:lnTo>
                <a:pt x="1515194" y="56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 dirty="0"/>
        </a:p>
      </dsp:txBody>
      <dsp:txXfrm rot="10800000">
        <a:off x="3424328" y="2823404"/>
        <a:ext cx="75759" cy="75759"/>
      </dsp:txXfrm>
    </dsp:sp>
    <dsp:sp modelId="{E6CE21DE-4F9F-4795-9E02-D4AC0D9DAF8A}">
      <dsp:nvSpPr>
        <dsp:cNvPr id="0" name=""/>
        <dsp:cNvSpPr/>
      </dsp:nvSpPr>
      <dsp:spPr>
        <a:xfrm>
          <a:off x="2292025" y="3102334"/>
          <a:ext cx="550993" cy="5509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charset="0"/>
            </a:rPr>
            <a:t>13</a:t>
          </a:r>
        </a:p>
      </dsp:txBody>
      <dsp:txXfrm>
        <a:off x="2372716" y="3183025"/>
        <a:ext cx="389611" cy="389611"/>
      </dsp:txXfrm>
    </dsp:sp>
    <dsp:sp modelId="{15C25E15-DF4A-4C99-822C-04AF8C0591D5}">
      <dsp:nvSpPr>
        <dsp:cNvPr id="0" name=""/>
        <dsp:cNvSpPr/>
      </dsp:nvSpPr>
      <dsp:spPr>
        <a:xfrm rot="10200000">
          <a:off x="2581897" y="2518441"/>
          <a:ext cx="1515194" cy="11381"/>
        </a:xfrm>
        <a:custGeom>
          <a:avLst/>
          <a:gdLst/>
          <a:ahLst/>
          <a:cxnLst/>
          <a:rect l="0" t="0" r="0" b="0"/>
          <a:pathLst>
            <a:path>
              <a:moveTo>
                <a:pt x="0" y="5690"/>
              </a:moveTo>
              <a:lnTo>
                <a:pt x="1515194" y="56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 dirty="0"/>
        </a:p>
      </dsp:txBody>
      <dsp:txXfrm rot="10800000">
        <a:off x="3301615" y="2486252"/>
        <a:ext cx="75759" cy="75759"/>
      </dsp:txXfrm>
    </dsp:sp>
    <dsp:sp modelId="{AA05481C-96AD-4216-8C0A-ECA214BE9A04}">
      <dsp:nvSpPr>
        <dsp:cNvPr id="0" name=""/>
        <dsp:cNvSpPr/>
      </dsp:nvSpPr>
      <dsp:spPr>
        <a:xfrm>
          <a:off x="2046598" y="2428030"/>
          <a:ext cx="550993" cy="5509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charset="0"/>
            </a:rPr>
            <a:t>14</a:t>
          </a:r>
        </a:p>
      </dsp:txBody>
      <dsp:txXfrm>
        <a:off x="2127289" y="2508721"/>
        <a:ext cx="389611" cy="389611"/>
      </dsp:txXfrm>
    </dsp:sp>
    <dsp:sp modelId="{FD1F8DE5-61D7-4D38-9AFC-E51A71BE4ACB}">
      <dsp:nvSpPr>
        <dsp:cNvPr id="0" name=""/>
        <dsp:cNvSpPr/>
      </dsp:nvSpPr>
      <dsp:spPr>
        <a:xfrm rot="11400000">
          <a:off x="2581897" y="2159651"/>
          <a:ext cx="1515194" cy="11381"/>
        </a:xfrm>
        <a:custGeom>
          <a:avLst/>
          <a:gdLst/>
          <a:ahLst/>
          <a:cxnLst/>
          <a:rect l="0" t="0" r="0" b="0"/>
          <a:pathLst>
            <a:path>
              <a:moveTo>
                <a:pt x="0" y="5690"/>
              </a:moveTo>
              <a:lnTo>
                <a:pt x="1515194" y="56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 dirty="0"/>
        </a:p>
      </dsp:txBody>
      <dsp:txXfrm rot="10800000">
        <a:off x="3301615" y="2127462"/>
        <a:ext cx="75759" cy="75759"/>
      </dsp:txXfrm>
    </dsp:sp>
    <dsp:sp modelId="{F4F2F751-5FB8-451B-8B34-22A94006FC2F}">
      <dsp:nvSpPr>
        <dsp:cNvPr id="0" name=""/>
        <dsp:cNvSpPr/>
      </dsp:nvSpPr>
      <dsp:spPr>
        <a:xfrm>
          <a:off x="2046598" y="1710450"/>
          <a:ext cx="550993" cy="5509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charset="0"/>
            </a:rPr>
            <a:t>15</a:t>
          </a:r>
        </a:p>
      </dsp:txBody>
      <dsp:txXfrm>
        <a:off x="2127289" y="1791141"/>
        <a:ext cx="389611" cy="389611"/>
      </dsp:txXfrm>
    </dsp:sp>
    <dsp:sp modelId="{86EDD39E-1C5E-4158-8A5B-BD091B981E2D}">
      <dsp:nvSpPr>
        <dsp:cNvPr id="0" name=""/>
        <dsp:cNvSpPr/>
      </dsp:nvSpPr>
      <dsp:spPr>
        <a:xfrm rot="12600000">
          <a:off x="2704611" y="1822499"/>
          <a:ext cx="1515194" cy="11381"/>
        </a:xfrm>
        <a:custGeom>
          <a:avLst/>
          <a:gdLst/>
          <a:ahLst/>
          <a:cxnLst/>
          <a:rect l="0" t="0" r="0" b="0"/>
          <a:pathLst>
            <a:path>
              <a:moveTo>
                <a:pt x="0" y="5690"/>
              </a:moveTo>
              <a:lnTo>
                <a:pt x="1515194" y="56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 dirty="0"/>
        </a:p>
      </dsp:txBody>
      <dsp:txXfrm rot="10800000">
        <a:off x="3424328" y="1790310"/>
        <a:ext cx="75759" cy="75759"/>
      </dsp:txXfrm>
    </dsp:sp>
    <dsp:sp modelId="{DF80E401-E80C-489A-B0EE-55A32FAAE9EF}">
      <dsp:nvSpPr>
        <dsp:cNvPr id="0" name=""/>
        <dsp:cNvSpPr/>
      </dsp:nvSpPr>
      <dsp:spPr>
        <a:xfrm>
          <a:off x="2292025" y="1036146"/>
          <a:ext cx="550993" cy="5509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charset="0"/>
            </a:rPr>
            <a:t>16</a:t>
          </a:r>
        </a:p>
      </dsp:txBody>
      <dsp:txXfrm>
        <a:off x="2372716" y="1116837"/>
        <a:ext cx="389611" cy="389611"/>
      </dsp:txXfrm>
    </dsp:sp>
    <dsp:sp modelId="{89ABE391-BAB4-4E4D-BCF4-CD2BFF3F60AA}">
      <dsp:nvSpPr>
        <dsp:cNvPr id="0" name=""/>
        <dsp:cNvSpPr/>
      </dsp:nvSpPr>
      <dsp:spPr>
        <a:xfrm rot="13800000">
          <a:off x="2935236" y="1547650"/>
          <a:ext cx="1515194" cy="11381"/>
        </a:xfrm>
        <a:custGeom>
          <a:avLst/>
          <a:gdLst/>
          <a:ahLst/>
          <a:cxnLst/>
          <a:rect l="0" t="0" r="0" b="0"/>
          <a:pathLst>
            <a:path>
              <a:moveTo>
                <a:pt x="0" y="5690"/>
              </a:moveTo>
              <a:lnTo>
                <a:pt x="1515194" y="56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 dirty="0"/>
        </a:p>
      </dsp:txBody>
      <dsp:txXfrm rot="10800000">
        <a:off x="3654954" y="1515461"/>
        <a:ext cx="75759" cy="75759"/>
      </dsp:txXfrm>
    </dsp:sp>
    <dsp:sp modelId="{856AC0ED-9457-42DC-BD34-019DBC191692}">
      <dsp:nvSpPr>
        <dsp:cNvPr id="0" name=""/>
        <dsp:cNvSpPr/>
      </dsp:nvSpPr>
      <dsp:spPr>
        <a:xfrm>
          <a:off x="2753276" y="486448"/>
          <a:ext cx="550993" cy="5509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charset="0"/>
            </a:rPr>
            <a:t>17</a:t>
          </a:r>
        </a:p>
      </dsp:txBody>
      <dsp:txXfrm>
        <a:off x="2833967" y="567139"/>
        <a:ext cx="389611" cy="389611"/>
      </dsp:txXfrm>
    </dsp:sp>
    <dsp:sp modelId="{42577FD3-1BD4-43FE-967E-076679A40908}">
      <dsp:nvSpPr>
        <dsp:cNvPr id="0" name=""/>
        <dsp:cNvSpPr/>
      </dsp:nvSpPr>
      <dsp:spPr>
        <a:xfrm rot="15000000">
          <a:off x="3245957" y="1368255"/>
          <a:ext cx="1515194" cy="11381"/>
        </a:xfrm>
        <a:custGeom>
          <a:avLst/>
          <a:gdLst/>
          <a:ahLst/>
          <a:cxnLst/>
          <a:rect l="0" t="0" r="0" b="0"/>
          <a:pathLst>
            <a:path>
              <a:moveTo>
                <a:pt x="0" y="5690"/>
              </a:moveTo>
              <a:lnTo>
                <a:pt x="1515194" y="56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 dirty="0"/>
        </a:p>
      </dsp:txBody>
      <dsp:txXfrm rot="10800000">
        <a:off x="3965675" y="1336066"/>
        <a:ext cx="75759" cy="75759"/>
      </dsp:txXfrm>
    </dsp:sp>
    <dsp:sp modelId="{115CB9F9-5F08-4310-8110-DD1A12BB6BF7}">
      <dsp:nvSpPr>
        <dsp:cNvPr id="0" name=""/>
        <dsp:cNvSpPr/>
      </dsp:nvSpPr>
      <dsp:spPr>
        <a:xfrm>
          <a:off x="3374719" y="127658"/>
          <a:ext cx="550993" cy="5509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charset="0"/>
            </a:rPr>
            <a:t>18</a:t>
          </a:r>
        </a:p>
      </dsp:txBody>
      <dsp:txXfrm>
        <a:off x="3455410" y="208349"/>
        <a:ext cx="389611" cy="3896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EFE7BB-FA91-414D-8D16-03409B158355}">
      <dsp:nvSpPr>
        <dsp:cNvPr id="0" name=""/>
        <dsp:cNvSpPr/>
      </dsp:nvSpPr>
      <dsp:spPr>
        <a:xfrm>
          <a:off x="0" y="0"/>
          <a:ext cx="8001056" cy="119808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solidFill>
                <a:schemeClr val="tx1"/>
              </a:solidFill>
            </a:rPr>
            <a:t>CONSEQUÊNCIAS DAS DECISÕES JUDICIAIS</a:t>
          </a:r>
          <a:endParaRPr lang="pt-BR" sz="24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chemeClr val="tx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58485" y="58485"/>
        <a:ext cx="7884086" cy="10811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4060A6-103C-4FDD-9C31-C0815653ACAB}">
      <dsp:nvSpPr>
        <dsp:cNvPr id="0" name=""/>
        <dsp:cNvSpPr/>
      </dsp:nvSpPr>
      <dsp:spPr>
        <a:xfrm>
          <a:off x="1681317" y="361980"/>
          <a:ext cx="3765393" cy="3765393"/>
        </a:xfrm>
        <a:prstGeom prst="blockArc">
          <a:avLst>
            <a:gd name="adj1" fmla="val 10682169"/>
            <a:gd name="adj2" fmla="val 17921713"/>
            <a:gd name="adj3" fmla="val 4643"/>
          </a:avLst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</dsp:sp>
    <dsp:sp modelId="{B627E729-BD4C-4344-8D5C-C8A7A77230AD}">
      <dsp:nvSpPr>
        <dsp:cNvPr id="0" name=""/>
        <dsp:cNvSpPr/>
      </dsp:nvSpPr>
      <dsp:spPr>
        <a:xfrm>
          <a:off x="1657617" y="725881"/>
          <a:ext cx="3765393" cy="3765393"/>
        </a:xfrm>
        <a:prstGeom prst="blockArc">
          <a:avLst>
            <a:gd name="adj1" fmla="val 3615831"/>
            <a:gd name="adj2" fmla="val 11364995"/>
            <a:gd name="adj3" fmla="val 4643"/>
          </a:avLst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</dsp:sp>
    <dsp:sp modelId="{26B05B60-85A5-426B-9F39-C8B9A3A5F6B7}">
      <dsp:nvSpPr>
        <dsp:cNvPr id="0" name=""/>
        <dsp:cNvSpPr/>
      </dsp:nvSpPr>
      <dsp:spPr>
        <a:xfrm>
          <a:off x="3632969" y="822212"/>
          <a:ext cx="3765393" cy="3765393"/>
        </a:xfrm>
        <a:prstGeom prst="blockArc">
          <a:avLst>
            <a:gd name="adj1" fmla="val 20861677"/>
            <a:gd name="adj2" fmla="val 7519200"/>
            <a:gd name="adj3" fmla="val 4643"/>
          </a:avLst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</dsp:sp>
    <dsp:sp modelId="{E757C529-40DA-41A6-975E-5BB42951B574}">
      <dsp:nvSpPr>
        <dsp:cNvPr id="0" name=""/>
        <dsp:cNvSpPr/>
      </dsp:nvSpPr>
      <dsp:spPr>
        <a:xfrm>
          <a:off x="3597716" y="270013"/>
          <a:ext cx="3765393" cy="3765393"/>
        </a:xfrm>
        <a:prstGeom prst="blockArc">
          <a:avLst>
            <a:gd name="adj1" fmla="val 14148589"/>
            <a:gd name="adj2" fmla="val 299982"/>
            <a:gd name="adj3" fmla="val 4643"/>
          </a:avLst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</dsp:sp>
    <dsp:sp modelId="{D8B46134-C2E2-4579-BDAD-BDA2724AF53B}">
      <dsp:nvSpPr>
        <dsp:cNvPr id="0" name=""/>
        <dsp:cNvSpPr/>
      </dsp:nvSpPr>
      <dsp:spPr>
        <a:xfrm>
          <a:off x="2914305" y="1345792"/>
          <a:ext cx="3312931" cy="2248960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tx1"/>
              </a:solidFill>
            </a:rPr>
            <a:t>Maximizar Benefícios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tx1"/>
              </a:solidFill>
            </a:rPr>
            <a:t>Melhorar  acesso seguro e com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tx1"/>
              </a:solidFill>
            </a:rPr>
            <a:t>qualidade</a:t>
          </a:r>
          <a:endParaRPr lang="pt-BR" sz="2000" b="1" kern="1200" dirty="0">
            <a:solidFill>
              <a:schemeClr val="tx1"/>
            </a:solidFill>
          </a:endParaRPr>
        </a:p>
      </dsp:txBody>
      <dsp:txXfrm>
        <a:off x="3399473" y="1675145"/>
        <a:ext cx="2342595" cy="1590254"/>
      </dsp:txXfrm>
    </dsp:sp>
    <dsp:sp modelId="{A3CC8360-9C8D-43A6-AB43-10B4E815193F}">
      <dsp:nvSpPr>
        <dsp:cNvPr id="0" name=""/>
        <dsp:cNvSpPr/>
      </dsp:nvSpPr>
      <dsp:spPr>
        <a:xfrm>
          <a:off x="3210616" y="-94363"/>
          <a:ext cx="2472781" cy="1451803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Avaliação </a:t>
          </a:r>
          <a:endParaRPr lang="pt-BR" sz="2800" kern="1200" dirty="0"/>
        </a:p>
      </dsp:txBody>
      <dsp:txXfrm>
        <a:off x="3572746" y="118249"/>
        <a:ext cx="1748521" cy="1026579"/>
      </dsp:txXfrm>
    </dsp:sp>
    <dsp:sp modelId="{894D34CF-AB9F-4C15-B03B-2BF84A3B2821}">
      <dsp:nvSpPr>
        <dsp:cNvPr id="0" name=""/>
        <dsp:cNvSpPr/>
      </dsp:nvSpPr>
      <dsp:spPr>
        <a:xfrm>
          <a:off x="6055865" y="1705977"/>
          <a:ext cx="2513086" cy="1214004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Incorporação ou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retirada</a:t>
          </a:r>
          <a:endParaRPr lang="pt-BR" sz="2400" kern="1200" dirty="0"/>
        </a:p>
      </dsp:txBody>
      <dsp:txXfrm>
        <a:off x="6423898" y="1883764"/>
        <a:ext cx="1777020" cy="858430"/>
      </dsp:txXfrm>
    </dsp:sp>
    <dsp:sp modelId="{291AABB2-8874-4B53-953A-9EFA65FD1442}">
      <dsp:nvSpPr>
        <dsp:cNvPr id="0" name=""/>
        <dsp:cNvSpPr/>
      </dsp:nvSpPr>
      <dsp:spPr>
        <a:xfrm>
          <a:off x="2748683" y="3524024"/>
          <a:ext cx="3407565" cy="1362768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Protocolização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Diretriz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Clinica</a:t>
          </a:r>
          <a:endParaRPr lang="pt-BR" sz="2400" kern="1200" dirty="0"/>
        </a:p>
      </dsp:txBody>
      <dsp:txXfrm>
        <a:off x="3247709" y="3723597"/>
        <a:ext cx="2409513" cy="963622"/>
      </dsp:txXfrm>
    </dsp:sp>
    <dsp:sp modelId="{A1DE7103-15A0-4D63-9721-29722BEEA455}">
      <dsp:nvSpPr>
        <dsp:cNvPr id="0" name=""/>
        <dsp:cNvSpPr/>
      </dsp:nvSpPr>
      <dsp:spPr>
        <a:xfrm>
          <a:off x="144496" y="1561825"/>
          <a:ext cx="3163210" cy="1491744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0" kern="1200" dirty="0" smtClean="0">
              <a:effectLst/>
            </a:rPr>
            <a:t>Monitoramento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0" kern="1200" dirty="0" smtClean="0">
              <a:effectLst/>
            </a:rPr>
            <a:t>da Difusão  e da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0" kern="1200" dirty="0" smtClean="0">
              <a:effectLst/>
            </a:rPr>
            <a:t>Variabilidade  terapêutica</a:t>
          </a:r>
          <a:endParaRPr lang="pt-BR" sz="2000" b="0" kern="1200" dirty="0">
            <a:effectLst/>
          </a:endParaRPr>
        </a:p>
      </dsp:txBody>
      <dsp:txXfrm>
        <a:off x="607737" y="1780286"/>
        <a:ext cx="2236728" cy="10548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34CEC0-92B9-1244-8E58-FF358C910C5A}">
      <dsp:nvSpPr>
        <dsp:cNvPr id="0" name=""/>
        <dsp:cNvSpPr/>
      </dsp:nvSpPr>
      <dsp:spPr>
        <a:xfrm>
          <a:off x="216024" y="648065"/>
          <a:ext cx="2186750" cy="131205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CONITEC (SE) </a:t>
          </a:r>
          <a:r>
            <a:rPr lang="en-US" sz="1600" kern="1200" dirty="0" err="1" smtClean="0">
              <a:solidFill>
                <a:schemeClr val="tx1"/>
              </a:solidFill>
            </a:rPr>
            <a:t>recebe</a:t>
          </a:r>
          <a:r>
            <a:rPr lang="en-US" sz="1600" kern="1200" dirty="0" smtClean="0">
              <a:solidFill>
                <a:schemeClr val="tx1"/>
              </a:solidFill>
            </a:rPr>
            <a:t> </a:t>
          </a:r>
          <a:r>
            <a:rPr lang="en-US" sz="1600" kern="1200" dirty="0" err="1" smtClean="0">
              <a:solidFill>
                <a:schemeClr val="tx1"/>
              </a:solidFill>
            </a:rPr>
            <a:t>pedido</a:t>
          </a:r>
          <a:r>
            <a:rPr lang="en-US" sz="1600" kern="1200" dirty="0" smtClean="0">
              <a:solidFill>
                <a:schemeClr val="tx1"/>
              </a:solidFill>
            </a:rPr>
            <a:t> de incorporação e </a:t>
          </a:r>
          <a:r>
            <a:rPr lang="en-US" sz="1600" kern="1200" dirty="0" err="1" smtClean="0">
              <a:solidFill>
                <a:schemeClr val="tx1"/>
              </a:solidFill>
            </a:rPr>
            <a:t>avalia</a:t>
          </a:r>
          <a:r>
            <a:rPr lang="en-US" sz="1600" kern="1200" dirty="0" smtClean="0">
              <a:solidFill>
                <a:schemeClr val="tx1"/>
              </a:solidFill>
            </a:rPr>
            <a:t> a </a:t>
          </a:r>
          <a:r>
            <a:rPr lang="en-US" sz="1600" kern="1200" dirty="0" err="1" smtClean="0">
              <a:solidFill>
                <a:schemeClr val="tx1"/>
              </a:solidFill>
            </a:rPr>
            <a:t>conformidade</a:t>
          </a:r>
          <a:r>
            <a:rPr lang="en-US" sz="1600" kern="1200" dirty="0" smtClean="0">
              <a:solidFill>
                <a:schemeClr val="tx1"/>
              </a:solidFill>
            </a:rPr>
            <a:t> documental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254453" y="686494"/>
        <a:ext cx="2109892" cy="1235192"/>
      </dsp:txXfrm>
    </dsp:sp>
    <dsp:sp modelId="{7B452EE0-B5D2-8846-8448-EEAA6CD66608}">
      <dsp:nvSpPr>
        <dsp:cNvPr id="0" name=""/>
        <dsp:cNvSpPr/>
      </dsp:nvSpPr>
      <dsp:spPr>
        <a:xfrm>
          <a:off x="2587045" y="1032934"/>
          <a:ext cx="443923" cy="54231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2587045" y="1141397"/>
        <a:ext cx="310746" cy="325388"/>
      </dsp:txXfrm>
    </dsp:sp>
    <dsp:sp modelId="{E041857F-D035-784F-A8D5-626886AB5A5B}">
      <dsp:nvSpPr>
        <dsp:cNvPr id="0" name=""/>
        <dsp:cNvSpPr/>
      </dsp:nvSpPr>
      <dsp:spPr>
        <a:xfrm>
          <a:off x="3240366" y="648065"/>
          <a:ext cx="2186750" cy="131205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CONITEC (SE) </a:t>
          </a:r>
          <a:r>
            <a:rPr lang="en-US" sz="1600" kern="1200" dirty="0" err="1" smtClean="0">
              <a:solidFill>
                <a:schemeClr val="tx1"/>
              </a:solidFill>
            </a:rPr>
            <a:t>analisa</a:t>
          </a:r>
          <a:r>
            <a:rPr lang="en-US" sz="1600" kern="1200" dirty="0" smtClean="0">
              <a:solidFill>
                <a:schemeClr val="tx1"/>
              </a:solidFill>
            </a:rPr>
            <a:t> </a:t>
          </a:r>
          <a:r>
            <a:rPr lang="en-US" sz="1600" kern="1200" dirty="0" err="1" smtClean="0">
              <a:solidFill>
                <a:schemeClr val="tx1"/>
              </a:solidFill>
            </a:rPr>
            <a:t>os</a:t>
          </a:r>
          <a:r>
            <a:rPr lang="en-US" sz="1600" kern="1200" dirty="0" smtClean="0">
              <a:solidFill>
                <a:schemeClr val="tx1"/>
              </a:solidFill>
            </a:rPr>
            <a:t> </a:t>
          </a:r>
          <a:r>
            <a:rPr lang="en-US" sz="1600" kern="1200" dirty="0" err="1" smtClean="0">
              <a:solidFill>
                <a:schemeClr val="tx1"/>
              </a:solidFill>
            </a:rPr>
            <a:t>estudos</a:t>
          </a:r>
          <a:r>
            <a:rPr lang="en-US" sz="1600" kern="1200" dirty="0" smtClean="0">
              <a:solidFill>
                <a:schemeClr val="tx1"/>
              </a:solidFill>
            </a:rPr>
            <a:t> </a:t>
          </a:r>
          <a:r>
            <a:rPr lang="en-US" sz="1600" kern="1200" dirty="0" err="1" smtClean="0">
              <a:solidFill>
                <a:schemeClr val="tx1"/>
              </a:solidFill>
            </a:rPr>
            <a:t>apresentados</a:t>
          </a:r>
          <a:r>
            <a:rPr lang="en-US" sz="1600" kern="1200" dirty="0" smtClean="0">
              <a:solidFill>
                <a:schemeClr val="tx1"/>
              </a:solidFill>
            </a:rPr>
            <a:t> </a:t>
          </a:r>
          <a:r>
            <a:rPr lang="en-US" sz="1600" kern="1200" dirty="0" err="1" smtClean="0">
              <a:solidFill>
                <a:schemeClr val="tx1"/>
              </a:solidFill>
            </a:rPr>
            <a:t>pelo</a:t>
          </a:r>
          <a:r>
            <a:rPr lang="en-US" sz="1600" kern="1200" dirty="0" smtClean="0">
              <a:solidFill>
                <a:schemeClr val="tx1"/>
              </a:solidFill>
            </a:rPr>
            <a:t> </a:t>
          </a:r>
          <a:r>
            <a:rPr lang="en-US" sz="1600" kern="1200" dirty="0" err="1" smtClean="0">
              <a:solidFill>
                <a:schemeClr val="tx1"/>
              </a:solidFill>
            </a:rPr>
            <a:t>demandante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3278795" y="686494"/>
        <a:ext cx="2109892" cy="1235192"/>
      </dsp:txXfrm>
    </dsp:sp>
    <dsp:sp modelId="{63FF9FE5-3DCF-1248-815A-2509645FC878}">
      <dsp:nvSpPr>
        <dsp:cNvPr id="0" name=""/>
        <dsp:cNvSpPr/>
      </dsp:nvSpPr>
      <dsp:spPr>
        <a:xfrm>
          <a:off x="5627224" y="1032934"/>
          <a:ext cx="482076" cy="54231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607181"/>
                <a:satOff val="-2411"/>
                <a:lumOff val="-392"/>
                <a:alphaOff val="0"/>
                <a:shade val="51000"/>
                <a:satMod val="130000"/>
              </a:schemeClr>
            </a:gs>
            <a:gs pos="80000">
              <a:schemeClr val="accent3">
                <a:hueOff val="1607181"/>
                <a:satOff val="-2411"/>
                <a:lumOff val="-392"/>
                <a:alphaOff val="0"/>
                <a:shade val="93000"/>
                <a:satMod val="130000"/>
              </a:schemeClr>
            </a:gs>
            <a:gs pos="100000">
              <a:schemeClr val="accent3">
                <a:hueOff val="1607181"/>
                <a:satOff val="-2411"/>
                <a:lumOff val="-39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5627224" y="1141397"/>
        <a:ext cx="337453" cy="325388"/>
      </dsp:txXfrm>
    </dsp:sp>
    <dsp:sp modelId="{D587F92E-D3E5-6C42-8634-292B496079BE}">
      <dsp:nvSpPr>
        <dsp:cNvPr id="0" name=""/>
        <dsp:cNvSpPr/>
      </dsp:nvSpPr>
      <dsp:spPr>
        <a:xfrm>
          <a:off x="6336696" y="648065"/>
          <a:ext cx="2186750" cy="131205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CONITEC (SE) </a:t>
          </a:r>
          <a:r>
            <a:rPr lang="en-US" sz="1600" kern="1200" dirty="0" err="1" smtClean="0">
              <a:solidFill>
                <a:schemeClr val="tx1"/>
              </a:solidFill>
            </a:rPr>
            <a:t>solicita</a:t>
          </a:r>
          <a:r>
            <a:rPr lang="en-US" sz="1600" kern="1200" dirty="0" smtClean="0">
              <a:solidFill>
                <a:schemeClr val="tx1"/>
              </a:solidFill>
            </a:rPr>
            <a:t> </a:t>
          </a:r>
          <a:r>
            <a:rPr lang="en-US" sz="1600" kern="1200" dirty="0" err="1" smtClean="0">
              <a:solidFill>
                <a:schemeClr val="tx1"/>
              </a:solidFill>
            </a:rPr>
            <a:t>estudos</a:t>
          </a:r>
          <a:r>
            <a:rPr lang="en-US" sz="1600" kern="1200" dirty="0" smtClean="0">
              <a:solidFill>
                <a:schemeClr val="tx1"/>
              </a:solidFill>
            </a:rPr>
            <a:t> e </a:t>
          </a:r>
          <a:r>
            <a:rPr lang="en-US" sz="1600" kern="1200" dirty="0" err="1" smtClean="0">
              <a:solidFill>
                <a:schemeClr val="tx1"/>
              </a:solidFill>
            </a:rPr>
            <a:t>pesquisas</a:t>
          </a:r>
          <a:r>
            <a:rPr lang="en-US" sz="1600" kern="1200" dirty="0" smtClean="0">
              <a:solidFill>
                <a:schemeClr val="tx1"/>
              </a:solidFill>
            </a:rPr>
            <a:t> </a:t>
          </a:r>
          <a:r>
            <a:rPr lang="en-US" sz="1600" kern="1200" dirty="0" err="1" smtClean="0">
              <a:solidFill>
                <a:schemeClr val="tx1"/>
              </a:solidFill>
            </a:rPr>
            <a:t>complementares</a:t>
          </a:r>
          <a:r>
            <a:rPr lang="en-US" sz="1600" kern="1200" dirty="0" smtClean="0">
              <a:solidFill>
                <a:schemeClr val="tx1"/>
              </a:solidFill>
            </a:rPr>
            <a:t>, se </a:t>
          </a:r>
          <a:r>
            <a:rPr lang="en-US" sz="1600" kern="1200" dirty="0" err="1" smtClean="0">
              <a:solidFill>
                <a:schemeClr val="tx1"/>
              </a:solidFill>
            </a:rPr>
            <a:t>necessário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6375125" y="686494"/>
        <a:ext cx="2109892" cy="1235192"/>
      </dsp:txXfrm>
    </dsp:sp>
    <dsp:sp modelId="{57AFB3DB-2EE5-8A41-AB9A-4C3674C2A419}">
      <dsp:nvSpPr>
        <dsp:cNvPr id="0" name=""/>
        <dsp:cNvSpPr/>
      </dsp:nvSpPr>
      <dsp:spPr>
        <a:xfrm rot="5400000">
          <a:off x="7300709" y="1925715"/>
          <a:ext cx="258723" cy="54231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3214361"/>
                <a:satOff val="-4823"/>
                <a:lumOff val="-784"/>
                <a:alphaOff val="0"/>
                <a:shade val="51000"/>
                <a:satMod val="130000"/>
              </a:schemeClr>
            </a:gs>
            <a:gs pos="80000">
              <a:schemeClr val="accent3">
                <a:hueOff val="3214361"/>
                <a:satOff val="-4823"/>
                <a:lumOff val="-784"/>
                <a:alphaOff val="0"/>
                <a:shade val="93000"/>
                <a:satMod val="130000"/>
              </a:schemeClr>
            </a:gs>
            <a:gs pos="100000">
              <a:schemeClr val="accent3">
                <a:hueOff val="3214361"/>
                <a:satOff val="-4823"/>
                <a:lumOff val="-78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-5400000">
        <a:off x="7267377" y="2067511"/>
        <a:ext cx="325388" cy="181106"/>
      </dsp:txXfrm>
    </dsp:sp>
    <dsp:sp modelId="{2524141A-256E-2F4B-82D8-CFAA5F724B3A}">
      <dsp:nvSpPr>
        <dsp:cNvPr id="0" name=""/>
        <dsp:cNvSpPr/>
      </dsp:nvSpPr>
      <dsp:spPr>
        <a:xfrm>
          <a:off x="6336696" y="2448273"/>
          <a:ext cx="2186750" cy="131205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CONITEC (</a:t>
          </a:r>
          <a:r>
            <a:rPr lang="en-US" sz="1600" kern="1200" dirty="0" err="1" smtClean="0">
              <a:solidFill>
                <a:schemeClr val="tx1"/>
              </a:solidFill>
            </a:rPr>
            <a:t>Plenário</a:t>
          </a:r>
          <a:r>
            <a:rPr lang="en-US" sz="1600" kern="1200" dirty="0" smtClean="0">
              <a:solidFill>
                <a:schemeClr val="tx1"/>
              </a:solidFill>
            </a:rPr>
            <a:t>) </a:t>
          </a:r>
          <a:r>
            <a:rPr lang="en-US" sz="1600" kern="1200" dirty="0" err="1" smtClean="0">
              <a:solidFill>
                <a:schemeClr val="tx1"/>
              </a:solidFill>
            </a:rPr>
            <a:t>analisa</a:t>
          </a:r>
          <a:r>
            <a:rPr lang="en-US" sz="1600" kern="1200" dirty="0" smtClean="0">
              <a:solidFill>
                <a:schemeClr val="tx1"/>
              </a:solidFill>
            </a:rPr>
            <a:t> </a:t>
          </a:r>
          <a:r>
            <a:rPr lang="en-US" sz="1600" kern="1200" dirty="0" err="1" smtClean="0">
              <a:solidFill>
                <a:schemeClr val="tx1"/>
              </a:solidFill>
            </a:rPr>
            <a:t>relatório</a:t>
          </a:r>
          <a:r>
            <a:rPr lang="en-US" sz="1600" kern="1200" dirty="0" smtClean="0">
              <a:solidFill>
                <a:schemeClr val="tx1"/>
              </a:solidFill>
            </a:rPr>
            <a:t>, </a:t>
          </a:r>
          <a:r>
            <a:rPr lang="en-US" sz="1600" kern="1200" dirty="0" err="1" smtClean="0">
              <a:solidFill>
                <a:schemeClr val="tx1"/>
              </a:solidFill>
            </a:rPr>
            <a:t>faz</a:t>
          </a:r>
          <a:r>
            <a:rPr lang="en-US" sz="1600" kern="1200" dirty="0" smtClean="0">
              <a:solidFill>
                <a:schemeClr val="tx1"/>
              </a:solidFill>
            </a:rPr>
            <a:t> </a:t>
          </a:r>
          <a:r>
            <a:rPr lang="en-US" sz="1600" kern="1200" dirty="0" err="1" smtClean="0">
              <a:solidFill>
                <a:schemeClr val="tx1"/>
              </a:solidFill>
            </a:rPr>
            <a:t>recomendação</a:t>
          </a:r>
          <a:r>
            <a:rPr lang="en-US" sz="1600" kern="1200" dirty="0" smtClean="0">
              <a:solidFill>
                <a:schemeClr val="tx1"/>
              </a:solidFill>
            </a:rPr>
            <a:t> e </a:t>
          </a:r>
          <a:r>
            <a:rPr lang="en-US" sz="1600" kern="1200" dirty="0" err="1" smtClean="0">
              <a:solidFill>
                <a:schemeClr val="tx1"/>
              </a:solidFill>
            </a:rPr>
            <a:t>parecer</a:t>
          </a:r>
          <a:r>
            <a:rPr lang="en-US" sz="1600" kern="1200" dirty="0" smtClean="0">
              <a:solidFill>
                <a:schemeClr val="tx1"/>
              </a:solidFill>
            </a:rPr>
            <a:t> </a:t>
          </a:r>
          <a:r>
            <a:rPr lang="en-US" sz="1600" kern="1200" dirty="0" err="1" smtClean="0">
              <a:solidFill>
                <a:schemeClr val="tx1"/>
              </a:solidFill>
            </a:rPr>
            <a:t>conclusivo</a:t>
          </a:r>
          <a:r>
            <a:rPr lang="en-US" sz="1600" kern="1200" dirty="0" smtClean="0">
              <a:solidFill>
                <a:schemeClr val="tx1"/>
              </a:solidFill>
            </a:rPr>
            <a:t> 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6375125" y="2486702"/>
        <a:ext cx="2109892" cy="1235192"/>
      </dsp:txXfrm>
    </dsp:sp>
    <dsp:sp modelId="{8527E214-802A-E842-8237-D9446F5473EB}">
      <dsp:nvSpPr>
        <dsp:cNvPr id="0" name=""/>
        <dsp:cNvSpPr/>
      </dsp:nvSpPr>
      <dsp:spPr>
        <a:xfrm rot="10881833">
          <a:off x="5708456" y="2797438"/>
          <a:ext cx="444037" cy="54231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4821541"/>
                <a:satOff val="-7234"/>
                <a:lumOff val="-1176"/>
                <a:alphaOff val="0"/>
                <a:shade val="51000"/>
                <a:satMod val="130000"/>
              </a:schemeClr>
            </a:gs>
            <a:gs pos="80000">
              <a:schemeClr val="accent3">
                <a:hueOff val="4821541"/>
                <a:satOff val="-7234"/>
                <a:lumOff val="-1176"/>
                <a:alphaOff val="0"/>
                <a:shade val="93000"/>
                <a:satMod val="130000"/>
              </a:schemeClr>
            </a:gs>
            <a:gs pos="100000">
              <a:schemeClr val="accent3">
                <a:hueOff val="4821541"/>
                <a:satOff val="-7234"/>
                <a:lumOff val="-11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10800000">
        <a:off x="5841648" y="2907486"/>
        <a:ext cx="310826" cy="325388"/>
      </dsp:txXfrm>
    </dsp:sp>
    <dsp:sp modelId="{6D926D44-AAB4-8646-AF7C-11F92FE0ED18}">
      <dsp:nvSpPr>
        <dsp:cNvPr id="0" name=""/>
        <dsp:cNvSpPr/>
      </dsp:nvSpPr>
      <dsp:spPr>
        <a:xfrm>
          <a:off x="3312376" y="2376268"/>
          <a:ext cx="2186750" cy="131205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CONITEC (SE) </a:t>
          </a:r>
          <a:r>
            <a:rPr lang="en-US" sz="1600" kern="1200" dirty="0" err="1" smtClean="0">
              <a:solidFill>
                <a:schemeClr val="tx1"/>
              </a:solidFill>
            </a:rPr>
            <a:t>submete</a:t>
          </a:r>
          <a:r>
            <a:rPr lang="en-US" sz="1600" kern="1200" dirty="0" smtClean="0">
              <a:solidFill>
                <a:schemeClr val="tx1"/>
              </a:solidFill>
            </a:rPr>
            <a:t> </a:t>
          </a:r>
          <a:r>
            <a:rPr lang="en-US" sz="1600" kern="1200" dirty="0" err="1" smtClean="0">
              <a:solidFill>
                <a:schemeClr val="tx1"/>
              </a:solidFill>
            </a:rPr>
            <a:t>parecer</a:t>
          </a:r>
          <a:r>
            <a:rPr lang="en-US" sz="1600" kern="1200" dirty="0" smtClean="0">
              <a:solidFill>
                <a:schemeClr val="tx1"/>
              </a:solidFill>
            </a:rPr>
            <a:t> à </a:t>
          </a:r>
          <a:r>
            <a:rPr lang="en-US" sz="1600" kern="1200" dirty="0" err="1" smtClean="0">
              <a:solidFill>
                <a:schemeClr val="tx1"/>
              </a:solidFill>
            </a:rPr>
            <a:t>consulta</a:t>
          </a:r>
          <a:r>
            <a:rPr lang="en-US" sz="1600" kern="1200" dirty="0" smtClean="0">
              <a:solidFill>
                <a:schemeClr val="tx1"/>
              </a:solidFill>
            </a:rPr>
            <a:t> </a:t>
          </a:r>
          <a:r>
            <a:rPr lang="en-US" sz="1600" kern="1200" dirty="0" err="1" smtClean="0">
              <a:solidFill>
                <a:schemeClr val="tx1"/>
              </a:solidFill>
            </a:rPr>
            <a:t>pública</a:t>
          </a:r>
          <a:r>
            <a:rPr lang="en-US" sz="1600" kern="1200" dirty="0" smtClean="0">
              <a:solidFill>
                <a:schemeClr val="tx1"/>
              </a:solidFill>
            </a:rPr>
            <a:t> (CP) e </a:t>
          </a:r>
          <a:r>
            <a:rPr lang="en-US" sz="1600" kern="1200" dirty="0" err="1" smtClean="0">
              <a:solidFill>
                <a:schemeClr val="tx1"/>
              </a:solidFill>
            </a:rPr>
            <a:t>avalia</a:t>
          </a:r>
          <a:r>
            <a:rPr lang="en-US" sz="1600" kern="1200" dirty="0" smtClean="0">
              <a:solidFill>
                <a:schemeClr val="tx1"/>
              </a:solidFill>
            </a:rPr>
            <a:t> as </a:t>
          </a:r>
          <a:r>
            <a:rPr lang="en-US" sz="1600" kern="1200" dirty="0" err="1" smtClean="0">
              <a:solidFill>
                <a:schemeClr val="tx1"/>
              </a:solidFill>
            </a:rPr>
            <a:t>contribuições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3350805" y="2414697"/>
        <a:ext cx="2109892" cy="1235192"/>
      </dsp:txXfrm>
    </dsp:sp>
    <dsp:sp modelId="{9636FC36-D3A6-1647-AEF0-F54E59465790}">
      <dsp:nvSpPr>
        <dsp:cNvPr id="0" name=""/>
        <dsp:cNvSpPr/>
      </dsp:nvSpPr>
      <dsp:spPr>
        <a:xfrm rot="10800000">
          <a:off x="2630175" y="2761136"/>
          <a:ext cx="482088" cy="54231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6428722"/>
                <a:satOff val="-9646"/>
                <a:lumOff val="-1569"/>
                <a:alphaOff val="0"/>
                <a:shade val="51000"/>
                <a:satMod val="130000"/>
              </a:schemeClr>
            </a:gs>
            <a:gs pos="80000">
              <a:schemeClr val="accent3">
                <a:hueOff val="6428722"/>
                <a:satOff val="-9646"/>
                <a:lumOff val="-1569"/>
                <a:alphaOff val="0"/>
                <a:shade val="93000"/>
                <a:satMod val="130000"/>
              </a:schemeClr>
            </a:gs>
            <a:gs pos="100000">
              <a:schemeClr val="accent3">
                <a:hueOff val="6428722"/>
                <a:satOff val="-9646"/>
                <a:lumOff val="-156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10800000">
        <a:off x="2774801" y="2869599"/>
        <a:ext cx="337462" cy="325388"/>
      </dsp:txXfrm>
    </dsp:sp>
    <dsp:sp modelId="{14857572-E595-C045-BCE9-214AB24BEEDF}">
      <dsp:nvSpPr>
        <dsp:cNvPr id="0" name=""/>
        <dsp:cNvSpPr/>
      </dsp:nvSpPr>
      <dsp:spPr>
        <a:xfrm>
          <a:off x="216024" y="2376268"/>
          <a:ext cx="2186750" cy="131205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CONITEC (</a:t>
          </a:r>
          <a:r>
            <a:rPr lang="en-US" sz="1600" kern="1200" dirty="0" err="1" smtClean="0">
              <a:solidFill>
                <a:schemeClr val="tx1"/>
              </a:solidFill>
            </a:rPr>
            <a:t>Plenário</a:t>
          </a:r>
          <a:r>
            <a:rPr lang="en-US" sz="1600" kern="1200" dirty="0" smtClean="0">
              <a:solidFill>
                <a:schemeClr val="tx1"/>
              </a:solidFill>
            </a:rPr>
            <a:t>) </a:t>
          </a:r>
          <a:r>
            <a:rPr lang="en-US" sz="1600" kern="1200" dirty="0" err="1" smtClean="0">
              <a:solidFill>
                <a:schemeClr val="tx1"/>
              </a:solidFill>
            </a:rPr>
            <a:t>ratifica</a:t>
          </a:r>
          <a:r>
            <a:rPr lang="en-US" sz="1600" kern="1200" dirty="0" smtClean="0">
              <a:solidFill>
                <a:schemeClr val="tx1"/>
              </a:solidFill>
            </a:rPr>
            <a:t>/</a:t>
          </a:r>
          <a:r>
            <a:rPr lang="en-US" sz="1600" kern="1200" dirty="0" err="1" smtClean="0">
              <a:solidFill>
                <a:schemeClr val="tx1"/>
              </a:solidFill>
            </a:rPr>
            <a:t>retifica</a:t>
          </a:r>
          <a:r>
            <a:rPr lang="en-US" sz="1600" kern="1200" dirty="0" smtClean="0">
              <a:solidFill>
                <a:schemeClr val="tx1"/>
              </a:solidFill>
            </a:rPr>
            <a:t> a </a:t>
          </a:r>
          <a:r>
            <a:rPr lang="en-US" sz="1600" kern="1200" dirty="0" err="1" smtClean="0">
              <a:solidFill>
                <a:schemeClr val="tx1"/>
              </a:solidFill>
            </a:rPr>
            <a:t>recomendação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254453" y="2414697"/>
        <a:ext cx="2109892" cy="1235192"/>
      </dsp:txXfrm>
    </dsp:sp>
    <dsp:sp modelId="{2EF55316-334D-4D4C-8432-5326A095D3DE}">
      <dsp:nvSpPr>
        <dsp:cNvPr id="0" name=""/>
        <dsp:cNvSpPr/>
      </dsp:nvSpPr>
      <dsp:spPr>
        <a:xfrm rot="5424710">
          <a:off x="1107929" y="3945878"/>
          <a:ext cx="363972" cy="54231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8035903"/>
                <a:satOff val="-12057"/>
                <a:lumOff val="-1961"/>
                <a:alphaOff val="0"/>
                <a:shade val="51000"/>
                <a:satMod val="130000"/>
              </a:schemeClr>
            </a:gs>
            <a:gs pos="80000">
              <a:schemeClr val="accent3">
                <a:hueOff val="8035903"/>
                <a:satOff val="-12057"/>
                <a:lumOff val="-1961"/>
                <a:alphaOff val="0"/>
                <a:shade val="93000"/>
                <a:satMod val="130000"/>
              </a:schemeClr>
            </a:gs>
            <a:gs pos="100000">
              <a:schemeClr val="accent3">
                <a:hueOff val="8035903"/>
                <a:satOff val="-12057"/>
                <a:lumOff val="-196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-5400000">
        <a:off x="1127613" y="4035050"/>
        <a:ext cx="325388" cy="254780"/>
      </dsp:txXfrm>
    </dsp:sp>
    <dsp:sp modelId="{0D9943AA-C679-9D49-BE21-40585CFAB28F}">
      <dsp:nvSpPr>
        <dsp:cNvPr id="0" name=""/>
        <dsp:cNvSpPr/>
      </dsp:nvSpPr>
      <dsp:spPr>
        <a:xfrm>
          <a:off x="201657" y="4375041"/>
          <a:ext cx="2186750" cy="131205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chemeClr val="tx1"/>
              </a:solidFill>
            </a:rPr>
            <a:t>Secretário</a:t>
          </a:r>
          <a:r>
            <a:rPr lang="en-US" sz="1600" kern="1200" dirty="0" smtClean="0">
              <a:solidFill>
                <a:schemeClr val="tx1"/>
              </a:solidFill>
            </a:rPr>
            <a:t> da SCTIE </a:t>
          </a:r>
          <a:r>
            <a:rPr lang="en-US" sz="1600" kern="1200" dirty="0" err="1" smtClean="0">
              <a:solidFill>
                <a:schemeClr val="tx1"/>
              </a:solidFill>
            </a:rPr>
            <a:t>avalia</a:t>
          </a:r>
          <a:r>
            <a:rPr lang="en-US" sz="1600" kern="1200" dirty="0" smtClean="0">
              <a:solidFill>
                <a:schemeClr val="tx1"/>
              </a:solidFill>
            </a:rPr>
            <a:t> se </a:t>
          </a:r>
          <a:r>
            <a:rPr lang="en-US" sz="1600" kern="1200" dirty="0" err="1" smtClean="0">
              <a:solidFill>
                <a:schemeClr val="tx1"/>
              </a:solidFill>
            </a:rPr>
            <a:t>haverá</a:t>
          </a:r>
          <a:r>
            <a:rPr lang="en-US" sz="1600" kern="1200" dirty="0" smtClean="0">
              <a:solidFill>
                <a:schemeClr val="tx1"/>
              </a:solidFill>
            </a:rPr>
            <a:t> </a:t>
          </a:r>
          <a:r>
            <a:rPr lang="en-US" sz="1600" kern="1200" dirty="0" err="1" smtClean="0">
              <a:solidFill>
                <a:schemeClr val="tx1"/>
              </a:solidFill>
            </a:rPr>
            <a:t>audiência</a:t>
          </a:r>
          <a:r>
            <a:rPr lang="en-US" sz="1600" kern="1200" dirty="0" smtClean="0">
              <a:solidFill>
                <a:schemeClr val="tx1"/>
              </a:solidFill>
            </a:rPr>
            <a:t> </a:t>
          </a:r>
          <a:r>
            <a:rPr lang="en-US" sz="1600" kern="1200" dirty="0" err="1" smtClean="0">
              <a:solidFill>
                <a:schemeClr val="tx1"/>
              </a:solidFill>
            </a:rPr>
            <a:t>pública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240086" y="4413470"/>
        <a:ext cx="2109892" cy="1235192"/>
      </dsp:txXfrm>
    </dsp:sp>
    <dsp:sp modelId="{70406DF5-1519-ED40-87AB-2F3078AB3C04}">
      <dsp:nvSpPr>
        <dsp:cNvPr id="0" name=""/>
        <dsp:cNvSpPr/>
      </dsp:nvSpPr>
      <dsp:spPr>
        <a:xfrm>
          <a:off x="2580842" y="4759909"/>
          <a:ext cx="463591" cy="54231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9643083"/>
                <a:satOff val="-14469"/>
                <a:lumOff val="-2353"/>
                <a:alphaOff val="0"/>
                <a:shade val="51000"/>
                <a:satMod val="130000"/>
              </a:schemeClr>
            </a:gs>
            <a:gs pos="80000">
              <a:schemeClr val="accent3">
                <a:hueOff val="9643083"/>
                <a:satOff val="-14469"/>
                <a:lumOff val="-2353"/>
                <a:alphaOff val="0"/>
                <a:shade val="93000"/>
                <a:satMod val="130000"/>
              </a:schemeClr>
            </a:gs>
            <a:gs pos="100000">
              <a:schemeClr val="accent3">
                <a:hueOff val="9643083"/>
                <a:satOff val="-14469"/>
                <a:lumOff val="-235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2580842" y="4868372"/>
        <a:ext cx="324514" cy="325388"/>
      </dsp:txXfrm>
    </dsp:sp>
    <dsp:sp modelId="{96E4B2B9-4BFA-5945-9811-877A14948990}">
      <dsp:nvSpPr>
        <dsp:cNvPr id="0" name=""/>
        <dsp:cNvSpPr/>
      </dsp:nvSpPr>
      <dsp:spPr>
        <a:xfrm>
          <a:off x="3263108" y="4375041"/>
          <a:ext cx="2186750" cy="131205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CONITEC (SE) </a:t>
          </a:r>
          <a:r>
            <a:rPr lang="en-US" sz="1600" kern="1200" dirty="0" err="1" smtClean="0">
              <a:solidFill>
                <a:schemeClr val="tx1"/>
              </a:solidFill>
            </a:rPr>
            <a:t>realiza</a:t>
          </a:r>
          <a:r>
            <a:rPr lang="en-US" sz="1600" kern="1200" dirty="0" smtClean="0">
              <a:solidFill>
                <a:schemeClr val="tx1"/>
              </a:solidFill>
            </a:rPr>
            <a:t> </a:t>
          </a:r>
          <a:r>
            <a:rPr lang="en-US" sz="1600" kern="1200" dirty="0" err="1" smtClean="0">
              <a:solidFill>
                <a:schemeClr val="tx1"/>
              </a:solidFill>
            </a:rPr>
            <a:t>audiência</a:t>
          </a:r>
          <a:r>
            <a:rPr lang="en-US" sz="1600" kern="1200" dirty="0" smtClean="0">
              <a:solidFill>
                <a:schemeClr val="tx1"/>
              </a:solidFill>
            </a:rPr>
            <a:t> </a:t>
          </a:r>
          <a:r>
            <a:rPr lang="en-US" sz="1600" kern="1200" dirty="0" err="1" smtClean="0">
              <a:solidFill>
                <a:schemeClr val="tx1"/>
              </a:solidFill>
            </a:rPr>
            <a:t>pública</a:t>
          </a:r>
          <a:r>
            <a:rPr lang="en-US" sz="1600" kern="1200" dirty="0" smtClean="0">
              <a:solidFill>
                <a:schemeClr val="tx1"/>
              </a:solidFill>
            </a:rPr>
            <a:t> se </a:t>
          </a:r>
          <a:r>
            <a:rPr lang="en-US" sz="1600" kern="1200" dirty="0" err="1" smtClean="0">
              <a:solidFill>
                <a:schemeClr val="tx1"/>
              </a:solidFill>
            </a:rPr>
            <a:t>Secretário</a:t>
          </a:r>
          <a:r>
            <a:rPr lang="en-US" sz="1600" kern="1200" dirty="0" smtClean="0">
              <a:solidFill>
                <a:schemeClr val="tx1"/>
              </a:solidFill>
            </a:rPr>
            <a:t> da SCTIE </a:t>
          </a:r>
          <a:r>
            <a:rPr lang="en-US" sz="1600" kern="1200" dirty="0" err="1" smtClean="0">
              <a:solidFill>
                <a:schemeClr val="tx1"/>
              </a:solidFill>
            </a:rPr>
            <a:t>solicitar</a:t>
          </a:r>
          <a:r>
            <a:rPr lang="en-US" sz="1600" kern="1200" dirty="0" smtClean="0">
              <a:solidFill>
                <a:schemeClr val="tx1"/>
              </a:solidFill>
            </a:rPr>
            <a:t> 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3301537" y="4413470"/>
        <a:ext cx="2109892" cy="1235192"/>
      </dsp:txXfrm>
    </dsp:sp>
    <dsp:sp modelId="{BFF81E15-903D-E24B-ACFA-672964604263}">
      <dsp:nvSpPr>
        <dsp:cNvPr id="0" name=""/>
        <dsp:cNvSpPr/>
      </dsp:nvSpPr>
      <dsp:spPr>
        <a:xfrm>
          <a:off x="5642293" y="4759909"/>
          <a:ext cx="463591" cy="54231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5642293" y="4868372"/>
        <a:ext cx="324514" cy="325388"/>
      </dsp:txXfrm>
    </dsp:sp>
    <dsp:sp modelId="{4AEB92CA-0EFB-804A-9CAE-4D414959C9B6}">
      <dsp:nvSpPr>
        <dsp:cNvPr id="0" name=""/>
        <dsp:cNvSpPr/>
      </dsp:nvSpPr>
      <dsp:spPr>
        <a:xfrm>
          <a:off x="6324559" y="4375041"/>
          <a:ext cx="2186750" cy="131205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chemeClr val="tx1"/>
              </a:solidFill>
            </a:rPr>
            <a:t>Secretário</a:t>
          </a:r>
          <a:r>
            <a:rPr lang="en-US" sz="1600" kern="1200" dirty="0" smtClean="0">
              <a:solidFill>
                <a:schemeClr val="tx1"/>
              </a:solidFill>
            </a:rPr>
            <a:t> da SCTIE </a:t>
          </a:r>
          <a:r>
            <a:rPr lang="en-US" sz="1600" kern="1200" dirty="0" err="1" smtClean="0">
              <a:solidFill>
                <a:schemeClr val="tx1"/>
              </a:solidFill>
            </a:rPr>
            <a:t>avalia</a:t>
          </a:r>
          <a:r>
            <a:rPr lang="en-US" sz="1600" kern="1200" dirty="0" smtClean="0">
              <a:solidFill>
                <a:schemeClr val="tx1"/>
              </a:solidFill>
            </a:rPr>
            <a:t> </a:t>
          </a:r>
          <a:r>
            <a:rPr lang="en-US" sz="1600" kern="1200" dirty="0" err="1" smtClean="0">
              <a:solidFill>
                <a:schemeClr val="tx1"/>
              </a:solidFill>
            </a:rPr>
            <a:t>relatório</a:t>
          </a:r>
          <a:r>
            <a:rPr lang="en-US" sz="1600" kern="1200" dirty="0" smtClean="0">
              <a:solidFill>
                <a:schemeClr val="tx1"/>
              </a:solidFill>
            </a:rPr>
            <a:t> , decide e </a:t>
          </a:r>
          <a:r>
            <a:rPr lang="en-US" sz="1600" kern="1200" dirty="0" err="1" smtClean="0">
              <a:solidFill>
                <a:schemeClr val="tx1"/>
              </a:solidFill>
            </a:rPr>
            <a:t>publica</a:t>
          </a:r>
          <a:r>
            <a:rPr lang="en-US" sz="1600" kern="1200" dirty="0" smtClean="0">
              <a:solidFill>
                <a:schemeClr val="tx1"/>
              </a:solidFill>
            </a:rPr>
            <a:t> no DOU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6362988" y="4413470"/>
        <a:ext cx="2109892" cy="12351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63A01-652B-4D10-89F7-6F2F2D8768FC}" type="datetimeFigureOut">
              <a:rPr lang="pt-BR" smtClean="0"/>
              <a:t>24/05/2013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B132D-A23E-4A64-B149-5F55E2EBB2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7375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9D9FFA0-B713-4992-9197-49C62AAD6CBB}" type="slidenum">
              <a:rPr lang="pt-BR"/>
              <a:pPr/>
              <a:t>10</a:t>
            </a:fld>
            <a:endParaRPr lang="pt-BR"/>
          </a:p>
        </p:txBody>
      </p:sp>
      <p:sp>
        <p:nvSpPr>
          <p:cNvPr id="788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68825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8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5536" cy="411378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B132D-A23E-4A64-B149-5F55E2EBB2E6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0804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EA0AD73-54EA-47D7-AC1D-828AC1F5EF8F}" type="slidenum">
              <a:rPr lang="pt-BR"/>
              <a:pPr/>
              <a:t>21</a:t>
            </a:fld>
            <a:endParaRPr lang="pt-BR"/>
          </a:p>
        </p:txBody>
      </p:sp>
      <p:sp>
        <p:nvSpPr>
          <p:cNvPr id="563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68825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5536" cy="411378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80B41CBE-858E-4927-B58B-5AF4F171A150}" type="slidenum">
              <a:rPr lang="pt-BR">
                <a:solidFill>
                  <a:srgbClr val="000000"/>
                </a:solidFill>
                <a:latin typeface="Times New Roman" pitchFamily="16" charset="0"/>
              </a:rPr>
              <a:pPr eaLnBrk="1"/>
              <a:t>25</a:t>
            </a:fld>
            <a:endParaRPr lang="pt-BR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433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68825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4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5536" cy="411378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1B374446-F7A8-4E5D-B805-12036A2A2D42}" type="slidenum">
              <a:rPr lang="pt-BR">
                <a:solidFill>
                  <a:srgbClr val="000000"/>
                </a:solidFill>
                <a:latin typeface="Times New Roman" pitchFamily="16" charset="0"/>
              </a:rPr>
              <a:pPr eaLnBrk="1"/>
              <a:t>26</a:t>
            </a:fld>
            <a:endParaRPr lang="pt-BR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536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68825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5536" cy="411378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30F09C89-DD9A-4631-9537-6F2D6DAEF9BF}" type="slidenum">
              <a:rPr lang="pt-BR">
                <a:solidFill>
                  <a:srgbClr val="000000"/>
                </a:solidFill>
                <a:latin typeface="Times New Roman" pitchFamily="16" charset="0"/>
              </a:rPr>
              <a:pPr eaLnBrk="1"/>
              <a:t>27</a:t>
            </a:fld>
            <a:endParaRPr lang="pt-BR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638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68825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5536" cy="411378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10B5A-051C-4C56-99A1-1E44DFCA4AA4}" type="datetimeFigureOut">
              <a:rPr lang="pt-BR" smtClean="0"/>
              <a:t>24/05/2013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43B0-E79E-4949-96F3-A1DF688D1F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5121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10B5A-051C-4C56-99A1-1E44DFCA4AA4}" type="datetimeFigureOut">
              <a:rPr lang="pt-BR" smtClean="0"/>
              <a:t>24/05/2013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43B0-E79E-4949-96F3-A1DF688D1F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9426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10B5A-051C-4C56-99A1-1E44DFCA4AA4}" type="datetimeFigureOut">
              <a:rPr lang="pt-BR" smtClean="0"/>
              <a:t>24/05/2013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43B0-E79E-4949-96F3-A1DF688D1F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9879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10B5A-051C-4C56-99A1-1E44DFCA4AA4}" type="datetimeFigureOut">
              <a:rPr lang="pt-BR" smtClean="0"/>
              <a:t>24/05/2013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43B0-E79E-4949-96F3-A1DF688D1F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2003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10B5A-051C-4C56-99A1-1E44DFCA4AA4}" type="datetimeFigureOut">
              <a:rPr lang="pt-BR" smtClean="0"/>
              <a:t>24/05/2013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43B0-E79E-4949-96F3-A1DF688D1F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6056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10B5A-051C-4C56-99A1-1E44DFCA4AA4}" type="datetimeFigureOut">
              <a:rPr lang="pt-BR" smtClean="0"/>
              <a:t>24/05/2013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43B0-E79E-4949-96F3-A1DF688D1F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0661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10B5A-051C-4C56-99A1-1E44DFCA4AA4}" type="datetimeFigureOut">
              <a:rPr lang="pt-BR" smtClean="0"/>
              <a:t>24/05/2013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43B0-E79E-4949-96F3-A1DF688D1F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8301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10B5A-051C-4C56-99A1-1E44DFCA4AA4}" type="datetimeFigureOut">
              <a:rPr lang="pt-BR" smtClean="0"/>
              <a:t>24/05/2013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43B0-E79E-4949-96F3-A1DF688D1F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2040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10B5A-051C-4C56-99A1-1E44DFCA4AA4}" type="datetimeFigureOut">
              <a:rPr lang="pt-BR" smtClean="0"/>
              <a:t>24/05/2013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43B0-E79E-4949-96F3-A1DF688D1F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1962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10B5A-051C-4C56-99A1-1E44DFCA4AA4}" type="datetimeFigureOut">
              <a:rPr lang="pt-BR" smtClean="0"/>
              <a:t>24/05/2013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43B0-E79E-4949-96F3-A1DF688D1F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2629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10B5A-051C-4C56-99A1-1E44DFCA4AA4}" type="datetimeFigureOut">
              <a:rPr lang="pt-BR" smtClean="0"/>
              <a:t>24/05/2013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43B0-E79E-4949-96F3-A1DF688D1F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4431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pattFill prst="pct30">
          <a:fgClr>
            <a:schemeClr val="bg1"/>
          </a:fgClr>
          <a:bgClr>
            <a:schemeClr val="bg1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10B5A-051C-4C56-99A1-1E44DFCA4AA4}" type="datetimeFigureOut">
              <a:rPr lang="pt-BR" smtClean="0"/>
              <a:t>24/05/2013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543B0-E79E-4949-96F3-A1DF688D1F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3575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ude.gov.br/sctie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2060848"/>
            <a:ext cx="6192688" cy="864096"/>
          </a:xfrm>
        </p:spPr>
        <p:txBody>
          <a:bodyPr/>
          <a:lstStyle/>
          <a:p>
            <a:r>
              <a:rPr lang="pt-BR" b="1" dirty="0"/>
              <a:t>Workshop da Saúde 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3120504"/>
            <a:ext cx="6400800" cy="1368152"/>
          </a:xfrm>
        </p:spPr>
        <p:txBody>
          <a:bodyPr>
            <a:normAutofit/>
          </a:bodyPr>
          <a:lstStyle/>
          <a:p>
            <a:r>
              <a:rPr lang="pt-BR" sz="2400" b="1" dirty="0">
                <a:solidFill>
                  <a:srgbClr val="FF0000"/>
                </a:solidFill>
              </a:rPr>
              <a:t>Comitê Executivo Estadual do RS </a:t>
            </a:r>
            <a:endParaRPr lang="pt-BR" sz="2400" b="1" dirty="0" smtClean="0">
              <a:solidFill>
                <a:srgbClr val="FF0000"/>
              </a:solidFill>
            </a:endParaRPr>
          </a:p>
          <a:p>
            <a:r>
              <a:rPr lang="pt-BR" sz="2400" b="1" dirty="0" smtClean="0">
                <a:solidFill>
                  <a:srgbClr val="FF0000"/>
                </a:solidFill>
              </a:rPr>
              <a:t>Fórum </a:t>
            </a:r>
            <a:r>
              <a:rPr lang="pt-BR" sz="2400" b="1" dirty="0">
                <a:solidFill>
                  <a:srgbClr val="FF0000"/>
                </a:solidFill>
              </a:rPr>
              <a:t>Nacional do Judiciário para a Saúde </a:t>
            </a:r>
            <a:r>
              <a:rPr lang="pt-BR" sz="2400" b="1" dirty="0" smtClean="0">
                <a:solidFill>
                  <a:srgbClr val="FF0000"/>
                </a:solidFill>
              </a:rPr>
              <a:t>Conselho </a:t>
            </a:r>
            <a:r>
              <a:rPr lang="pt-BR" sz="2400" b="1" dirty="0">
                <a:solidFill>
                  <a:srgbClr val="FF0000"/>
                </a:solidFill>
              </a:rPr>
              <a:t>Nacional de Justiça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508104" y="6021288"/>
            <a:ext cx="3362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Porto Alegre, 24 de maio de 2013</a:t>
            </a:r>
            <a:endParaRPr lang="pt-BR" b="1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" t="1474" r="46133" b="39777"/>
          <a:stretch>
            <a:fillRect/>
          </a:stretch>
        </p:blipFill>
        <p:spPr bwMode="auto">
          <a:xfrm>
            <a:off x="7189558" y="332656"/>
            <a:ext cx="1698016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693" t="1474" r="46133" b="3977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558" y="2564905"/>
            <a:ext cx="1681454" cy="914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272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6553441" y="6525326"/>
            <a:ext cx="2134080" cy="332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8" tIns="45718" rIns="45718" bIns="45718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hangingPunct="1">
              <a:buClrTx/>
              <a:buFontTx/>
              <a:buNone/>
            </a:pPr>
            <a:r>
              <a:rPr lang="pt-BR" sz="1200">
                <a:solidFill>
                  <a:srgbClr val="7B9899"/>
                </a:solidFill>
              </a:rPr>
              <a:t>Apud</a:t>
            </a:r>
            <a:r>
              <a:rPr lang="en-GB" sz="1200">
                <a:solidFill>
                  <a:srgbClr val="7B9899"/>
                </a:solidFill>
              </a:rPr>
              <a:t> Edyane Lopes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6" t="15500" r="33716" b="10587"/>
          <a:stretch>
            <a:fillRect/>
          </a:stretch>
        </p:blipFill>
        <p:spPr bwMode="auto">
          <a:xfrm>
            <a:off x="1187624" y="858330"/>
            <a:ext cx="6768752" cy="5234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3696" t="15500" r="33716" b="1058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2227681" y="332676"/>
            <a:ext cx="5184425" cy="52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36" tIns="45718" rIns="91436" bIns="45718">
            <a:sp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sz="2800">
                <a:solidFill>
                  <a:srgbClr val="000000"/>
                </a:solidFill>
                <a:latin typeface="Georgia" pitchFamily="18" charset="0"/>
              </a:rPr>
              <a:t>WHO Essential Medicines Lists</a:t>
            </a:r>
          </a:p>
        </p:txBody>
      </p:sp>
      <p:cxnSp>
        <p:nvCxnSpPr>
          <p:cNvPr id="40964" name="AutoShape 4"/>
          <p:cNvCxnSpPr>
            <a:cxnSpLocks noChangeShapeType="1"/>
            <a:stCxn id="40963" idx="2"/>
          </p:cNvCxnSpPr>
          <p:nvPr/>
        </p:nvCxnSpPr>
        <p:spPr bwMode="auto">
          <a:xfrm flipH="1">
            <a:off x="3131840" y="855892"/>
            <a:ext cx="1688054" cy="3005156"/>
          </a:xfrm>
          <a:prstGeom prst="straightConnector1">
            <a:avLst/>
          </a:prstGeom>
          <a:noFill/>
          <a:ln w="12600">
            <a:solidFill>
              <a:srgbClr val="CB1E0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2556000" y="5013167"/>
            <a:ext cx="3529440" cy="64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>
                <a:solidFill>
                  <a:srgbClr val="000000"/>
                </a:solidFill>
              </a:rPr>
              <a:t>Relação Nacional de Medicamentos Essenciais</a:t>
            </a: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4140000" y="5949265"/>
            <a:ext cx="4752480" cy="64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dirty="0">
                <a:solidFill>
                  <a:srgbClr val="000000"/>
                </a:solidFill>
              </a:rPr>
              <a:t>Instrumentos norteadores para a organização das listas estaduais </a:t>
            </a:r>
            <a:r>
              <a:rPr lang="fr-FR" dirty="0" smtClean="0">
                <a:solidFill>
                  <a:srgbClr val="000000"/>
                </a:solidFill>
              </a:rPr>
              <a:t> e municipais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2054881" y="4149076"/>
            <a:ext cx="739297" cy="276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36" tIns="45718" rIns="91436" bIns="45718">
            <a:sp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fr-FR" sz="1200">
                <a:solidFill>
                  <a:srgbClr val="000000"/>
                </a:solidFill>
              </a:rPr>
              <a:t>RENAME</a:t>
            </a:r>
          </a:p>
        </p:txBody>
      </p:sp>
    </p:spTree>
    <p:extLst>
      <p:ext uri="{BB962C8B-B14F-4D97-AF65-F5344CB8AC3E}">
        <p14:creationId xmlns:p14="http://schemas.microsoft.com/office/powerpoint/2010/main" val="2361879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Duas concepções antagônicas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pt-BR" dirty="0" smtClean="0"/>
              <a:t>Medicamento é um insumo essencial que deve estar disponível à população, com acesso regulado por políticas públicas;</a:t>
            </a:r>
          </a:p>
          <a:p>
            <a:pPr marL="0" indent="0">
              <a:buNone/>
            </a:pPr>
            <a:r>
              <a:rPr lang="pt-BR" sz="6000" dirty="0" smtClean="0"/>
              <a:t>                     X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pt-BR" dirty="0" smtClean="0"/>
              <a:t>Medicamento é uma mercadoria com grande potencial de lucratividade;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9743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pt-BR" b="1" dirty="0" smtClean="0"/>
              <a:t>O Complexo Industrial da Saúde </a:t>
            </a:r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235482"/>
              </p:ext>
            </p:extLst>
          </p:nvPr>
        </p:nvGraphicFramePr>
        <p:xfrm>
          <a:off x="755576" y="2132856"/>
          <a:ext cx="7632848" cy="3384376"/>
        </p:xfrm>
        <a:graphic>
          <a:graphicData uri="http://schemas.openxmlformats.org/drawingml/2006/table">
            <a:tbl>
              <a:tblPr firstRow="1" firstCol="1" bandRow="1"/>
              <a:tblGrid>
                <a:gridCol w="2160240"/>
                <a:gridCol w="5472608"/>
              </a:tblGrid>
              <a:tr h="846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US$ 670 bilhões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Indústria farmacêutica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6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US$ 300 bilhões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Indústria de produtos médicos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6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US$ 25 bilhões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indústria de reagentes de diagnóstico;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6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US$ 9 bilhões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kern="12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indústria de vacinas</a:t>
                      </a:r>
                      <a:endParaRPr lang="pt-BR" sz="2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tângulo 3"/>
          <p:cNvSpPr/>
          <p:nvPr/>
        </p:nvSpPr>
        <p:spPr>
          <a:xfrm>
            <a:off x="4716016" y="6084100"/>
            <a:ext cx="367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Fonte: Ministério da Saúde. 2010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5627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tx2">
                    <a:lumMod val="50000"/>
                  </a:schemeClr>
                </a:solidFill>
              </a:rPr>
              <a:t>O Mercado Farmacêutico Mundial</a:t>
            </a:r>
          </a:p>
        </p:txBody>
      </p:sp>
      <p:pic>
        <p:nvPicPr>
          <p:cNvPr id="122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908050"/>
            <a:ext cx="8280400" cy="5761038"/>
          </a:xfrm>
          <a:noFill/>
        </p:spPr>
      </p:pic>
    </p:spTree>
    <p:extLst>
      <p:ext uri="{BB962C8B-B14F-4D97-AF65-F5344CB8AC3E}">
        <p14:creationId xmlns:p14="http://schemas.microsoft.com/office/powerpoint/2010/main" val="3383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tx2">
                    <a:lumMod val="50000"/>
                  </a:schemeClr>
                </a:solidFill>
              </a:rPr>
              <a:t>O Mercado Farmacêutico no Brasil</a:t>
            </a:r>
          </a:p>
        </p:txBody>
      </p:sp>
      <p:pic>
        <p:nvPicPr>
          <p:cNvPr id="153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836613"/>
            <a:ext cx="8496300" cy="5256212"/>
          </a:xfrm>
          <a:noFill/>
        </p:spPr>
      </p:pic>
      <p:sp>
        <p:nvSpPr>
          <p:cNvPr id="15364" name="CaixaDeTexto 3"/>
          <p:cNvSpPr txBox="1">
            <a:spLocks noChangeArrowheads="1"/>
          </p:cNvSpPr>
          <p:nvPr/>
        </p:nvSpPr>
        <p:spPr bwMode="auto">
          <a:xfrm>
            <a:off x="323850" y="6237288"/>
            <a:ext cx="86820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dirty="0"/>
              <a:t>16.308 apresentações farmacêuticas em julho de 2009</a:t>
            </a:r>
          </a:p>
          <a:p>
            <a:pPr eaLnBrk="1" hangingPunct="1"/>
            <a:r>
              <a:rPr lang="pt-BR" dirty="0"/>
              <a:t>                                                                                                      </a:t>
            </a:r>
            <a:r>
              <a:rPr lang="pt-BR" sz="1400" dirty="0"/>
              <a:t>fonte: ABCFARMA</a:t>
            </a:r>
          </a:p>
        </p:txBody>
      </p:sp>
    </p:spTree>
    <p:extLst>
      <p:ext uri="{BB962C8B-B14F-4D97-AF65-F5344CB8AC3E}">
        <p14:creationId xmlns:p14="http://schemas.microsoft.com/office/powerpoint/2010/main" val="323619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pt-BR" b="1" dirty="0" smtClean="0"/>
              <a:t>O mercado farmacêutico no Brasil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24744"/>
            <a:ext cx="8363272" cy="5328592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pt-BR" sz="2200" dirty="0" smtClean="0">
                <a:latin typeface="Verdana" pitchFamily="34" charset="0"/>
                <a:cs typeface="Arial" charset="0"/>
              </a:rPr>
              <a:t>2011 </a:t>
            </a:r>
            <a:r>
              <a:rPr lang="pt-BR" sz="2200" dirty="0">
                <a:latin typeface="Verdana" pitchFamily="34" charset="0"/>
                <a:cs typeface="Arial" charset="0"/>
              </a:rPr>
              <a:t>- R$ 32,92 bilhões – SAMMED (R$ 43 bilhões – IMS-HEALTH );</a:t>
            </a:r>
          </a:p>
          <a:p>
            <a:pPr lv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pt-BR" sz="2200" dirty="0">
                <a:latin typeface="Verdana" pitchFamily="34" charset="0"/>
                <a:cs typeface="Arial" charset="0"/>
              </a:rPr>
              <a:t>2012 – R$ 49,62 bilhões IMS-HEALTH:   15,7% (SAMMED – dados em abril 2013);</a:t>
            </a:r>
          </a:p>
          <a:p>
            <a:pPr lv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pt-BR" sz="2200" dirty="0" smtClean="0">
                <a:latin typeface="Verdana" pitchFamily="34" charset="0"/>
                <a:cs typeface="Arial" charset="0"/>
              </a:rPr>
              <a:t>6º </a:t>
            </a:r>
            <a:r>
              <a:rPr lang="pt-BR" sz="2200" dirty="0">
                <a:latin typeface="Verdana" pitchFamily="34" charset="0"/>
                <a:cs typeface="Arial" charset="0"/>
              </a:rPr>
              <a:t>- 7º mercado mundial;</a:t>
            </a:r>
          </a:p>
          <a:p>
            <a:pPr lv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pt-BR" sz="2200" dirty="0">
                <a:latin typeface="Verdana" pitchFamily="34" charset="0"/>
                <a:cs typeface="Arial" charset="0"/>
              </a:rPr>
              <a:t>77% do mercado dirigido a farmácias  e o restante dirigido a Hospitais Públicos e outros canais comerciais</a:t>
            </a:r>
            <a:r>
              <a:rPr lang="pt-BR" sz="2200" dirty="0" smtClean="0">
                <a:latin typeface="Verdana" pitchFamily="34" charset="0"/>
                <a:cs typeface="Arial" charset="0"/>
              </a:rPr>
              <a:t>.</a:t>
            </a:r>
          </a:p>
          <a:p>
            <a:pPr marL="0" lvl="0" indent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C00000"/>
              </a:buClr>
              <a:buNone/>
              <a:defRPr/>
            </a:pPr>
            <a:endParaRPr lang="pt-BR" sz="2200" dirty="0">
              <a:latin typeface="Verdana" pitchFamily="34" charset="0"/>
              <a:cs typeface="Arial" charset="0"/>
            </a:endParaRPr>
          </a:p>
          <a:p>
            <a:pPr marL="2922588" lvl="2" indent="-34290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pt-BR" sz="2200" dirty="0">
                <a:latin typeface="Verdana" pitchFamily="34" charset="0"/>
                <a:cs typeface="Arial" charset="0"/>
              </a:rPr>
              <a:t>300 Empresas Farmacêuticas</a:t>
            </a:r>
          </a:p>
          <a:p>
            <a:pPr marL="2922588" lvl="2" indent="-34290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pt-BR" sz="2200" dirty="0" smtClean="0">
                <a:latin typeface="Verdana" pitchFamily="34" charset="0"/>
                <a:cs typeface="Arial" charset="0"/>
              </a:rPr>
              <a:t>82.204 </a:t>
            </a:r>
            <a:r>
              <a:rPr lang="pt-BR" sz="2200" dirty="0">
                <a:latin typeface="Verdana" pitchFamily="34" charset="0"/>
                <a:cs typeface="Arial" charset="0"/>
              </a:rPr>
              <a:t>Farmácias</a:t>
            </a:r>
          </a:p>
          <a:p>
            <a:pPr marL="2922588" lvl="2" indent="-34290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pt-BR" sz="2200" dirty="0" smtClean="0">
                <a:latin typeface="Verdana" pitchFamily="34" charset="0"/>
                <a:cs typeface="Arial" charset="0"/>
              </a:rPr>
              <a:t>3.821 </a:t>
            </a:r>
            <a:r>
              <a:rPr lang="pt-BR" sz="2200" dirty="0">
                <a:latin typeface="Verdana" pitchFamily="34" charset="0"/>
                <a:cs typeface="Arial" charset="0"/>
              </a:rPr>
              <a:t>Distribuidores</a:t>
            </a:r>
          </a:p>
          <a:p>
            <a:pPr marL="2922588" lvl="2" indent="-34290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pt-BR" sz="2200" dirty="0">
                <a:latin typeface="Verdana" pitchFamily="34" charset="0"/>
                <a:cs typeface="Arial" charset="0"/>
              </a:rPr>
              <a:t>22.164 apresentações</a:t>
            </a:r>
          </a:p>
          <a:p>
            <a:pPr marL="2922588" lvl="2" indent="-34290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pt-BR" sz="2200" dirty="0">
                <a:latin typeface="Verdana" pitchFamily="34" charset="0"/>
                <a:cs typeface="Arial" charset="0"/>
              </a:rPr>
              <a:t>8.658 produtos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7596336" y="6525344"/>
            <a:ext cx="1409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Fonte: CMED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5039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pt-BR" b="1" dirty="0" smtClean="0">
                <a:solidFill>
                  <a:schemeClr val="tx2">
                    <a:lumMod val="50000"/>
                  </a:schemeClr>
                </a:solidFill>
              </a:rPr>
              <a:t>Mercados Consumidores</a:t>
            </a:r>
          </a:p>
        </p:txBody>
      </p:sp>
      <p:pic>
        <p:nvPicPr>
          <p:cNvPr id="143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196975"/>
            <a:ext cx="8496300" cy="5472113"/>
          </a:xfrm>
          <a:noFill/>
        </p:spPr>
      </p:pic>
    </p:spTree>
    <p:extLst>
      <p:ext uri="{BB962C8B-B14F-4D97-AF65-F5344CB8AC3E}">
        <p14:creationId xmlns:p14="http://schemas.microsoft.com/office/powerpoint/2010/main" val="386837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706090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  <a:defRPr/>
            </a:pPr>
            <a:r>
              <a:rPr lang="pt-BR" sz="3600" b="1" dirty="0" smtClean="0">
                <a:latin typeface="Arial Black" pitchFamily="34" charset="0"/>
                <a:ea typeface="Verdana" pitchFamily="34" charset="0"/>
                <a:cs typeface="Verdana" pitchFamily="34" charset="0"/>
              </a:rPr>
              <a:t>Situação no Brasil e Mundo</a:t>
            </a:r>
            <a:r>
              <a:rPr lang="pt-BR" sz="2000" dirty="0">
                <a:solidFill>
                  <a:srgbClr val="000000"/>
                </a:solidFill>
                <a:latin typeface="Verdana"/>
                <a:ea typeface="Verdana" pitchFamily="34" charset="0"/>
                <a:cs typeface="Verdana" pitchFamily="34" charset="0"/>
              </a:rPr>
              <a:t/>
            </a:r>
            <a:br>
              <a:rPr lang="pt-BR" sz="2000" dirty="0">
                <a:solidFill>
                  <a:srgbClr val="000000"/>
                </a:solidFill>
                <a:latin typeface="Verdana"/>
                <a:ea typeface="Verdana" pitchFamily="34" charset="0"/>
                <a:cs typeface="Verdana" pitchFamily="34" charset="0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57200" y="1196752"/>
            <a:ext cx="8229600" cy="5472608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/>
            </a:pPr>
            <a:endParaRPr lang="pt-BR" sz="3300" b="1" i="0" dirty="0">
              <a:solidFill>
                <a:srgbClr val="000000"/>
              </a:solidFill>
              <a:ea typeface="Verdana" pitchFamily="34" charset="0"/>
              <a:cs typeface="Verdana" pitchFamily="34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/>
            </a:pPr>
            <a:r>
              <a:rPr lang="pt-BR" sz="3300" b="1" i="0" dirty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- Crescente aumento do número de tecnologias disponíveis no mercado;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/>
            </a:pPr>
            <a:endParaRPr lang="pt-BR" sz="3300" b="1" i="0" dirty="0">
              <a:solidFill>
                <a:srgbClr val="000000"/>
              </a:solidFill>
              <a:ea typeface="Verdana" pitchFamily="34" charset="0"/>
              <a:cs typeface="Verdana" pitchFamily="34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/>
            </a:pPr>
            <a:r>
              <a:rPr lang="pt-BR" sz="3300" b="1" i="0" dirty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- Rápida velocidade de difusão dessas tecnologias;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/>
            </a:pPr>
            <a:endParaRPr lang="pt-BR" sz="3300" b="1" i="0" dirty="0">
              <a:solidFill>
                <a:srgbClr val="000000"/>
              </a:solidFill>
              <a:ea typeface="Verdana" pitchFamily="34" charset="0"/>
              <a:cs typeface="Verdana" pitchFamily="34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/>
            </a:pPr>
            <a:r>
              <a:rPr lang="pt-BR" sz="3300" b="1" i="0" dirty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- Alto custo das novas tecnologias;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/>
            </a:pPr>
            <a:endParaRPr lang="pt-BR" sz="3300" b="1" i="0" dirty="0">
              <a:solidFill>
                <a:srgbClr val="000000"/>
              </a:solidFill>
              <a:ea typeface="Verdana" pitchFamily="34" charset="0"/>
              <a:cs typeface="Verdana" pitchFamily="34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/>
            </a:pPr>
            <a:r>
              <a:rPr lang="pt-BR" sz="3300" b="1" i="0" dirty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- Aumento da demanda para incorporação de novas tecnologias - demanda gerada pela oferta;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/>
            </a:pPr>
            <a:endParaRPr lang="pt-BR" sz="3300" b="1" i="0" dirty="0">
              <a:solidFill>
                <a:srgbClr val="000000"/>
              </a:solidFill>
              <a:ea typeface="Verdana" pitchFamily="34" charset="0"/>
              <a:cs typeface="Verdana" pitchFamily="34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/>
            </a:pPr>
            <a:r>
              <a:rPr lang="pt-BR" sz="3300" b="1" i="0" dirty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- Aumento dos gastos com tecnologias em saúde x Limitação orçamentária;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/>
            </a:pPr>
            <a:endParaRPr lang="pt-BR" sz="3300" b="1" i="0" dirty="0">
              <a:solidFill>
                <a:srgbClr val="000000"/>
              </a:solidFill>
              <a:ea typeface="Verdana" pitchFamily="34" charset="0"/>
              <a:cs typeface="Verdana" pitchFamily="34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/>
            </a:pPr>
            <a:r>
              <a:rPr lang="pt-BR" sz="3300" b="1" i="0" dirty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- Tecnologias pouco eficazes em uso.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5429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pt-BR" sz="4000" b="1" dirty="0" smtClean="0"/>
              <a:t>AS FALHAS DE MERCADO</a:t>
            </a:r>
            <a:endParaRPr lang="pt-BR" sz="4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5400600"/>
          </a:xfrm>
        </p:spPr>
        <p:txBody>
          <a:bodyPr>
            <a:normAutofit/>
          </a:bodyPr>
          <a:lstStyle/>
          <a:p>
            <a:pPr algn="just" eaLnBrk="0" fontAlgn="base" hangingPunct="0"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pt-BR" sz="2400" dirty="0" smtClean="0">
                <a:cs typeface="Arial" charset="0"/>
              </a:rPr>
              <a:t>Demanda Inelástica  (essencialidade);</a:t>
            </a:r>
            <a:endParaRPr lang="pt-BR" sz="2400" dirty="0">
              <a:cs typeface="Arial" charset="0"/>
            </a:endParaRPr>
          </a:p>
          <a:p>
            <a:pPr lvl="0" algn="just" eaLnBrk="0" fontAlgn="base" hangingPunct="0"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pt-BR" sz="2400" dirty="0" smtClean="0">
                <a:cs typeface="Arial" charset="0"/>
              </a:rPr>
              <a:t>Características técnicas complexas - </a:t>
            </a:r>
            <a:r>
              <a:rPr lang="pt-BR" sz="2400" dirty="0">
                <a:cs typeface="Times New Roman" pitchFamily="18" charset="0"/>
              </a:rPr>
              <a:t>a </a:t>
            </a:r>
            <a:r>
              <a:rPr lang="pt-BR" sz="2400" b="1" u="sng" dirty="0">
                <a:cs typeface="Times New Roman" pitchFamily="18" charset="0"/>
              </a:rPr>
              <a:t>assimetria de informações</a:t>
            </a:r>
            <a:r>
              <a:rPr lang="pt-BR" sz="2400" dirty="0">
                <a:cs typeface="Times New Roman" pitchFamily="18" charset="0"/>
              </a:rPr>
              <a:t> entre os diferentes atores sobre os bens e serviços voltados para os cuidados de saúde </a:t>
            </a:r>
            <a:r>
              <a:rPr lang="pt-BR" sz="2400" dirty="0" smtClean="0">
                <a:cs typeface="Arial" charset="0"/>
              </a:rPr>
              <a:t>Lealdade à marca por parte dos </a:t>
            </a:r>
            <a:r>
              <a:rPr lang="pt-BR" sz="2400" dirty="0" err="1" smtClean="0">
                <a:cs typeface="Arial" charset="0"/>
              </a:rPr>
              <a:t>prescritores</a:t>
            </a:r>
            <a:r>
              <a:rPr lang="pt-BR" sz="2400" dirty="0" smtClean="0">
                <a:cs typeface="Arial" charset="0"/>
              </a:rPr>
              <a:t>;</a:t>
            </a:r>
            <a:endParaRPr lang="pt-BR" sz="2400" dirty="0">
              <a:cs typeface="Arial" charset="0"/>
            </a:endParaRPr>
          </a:p>
          <a:p>
            <a:pPr algn="just" eaLnBrk="0" fontAlgn="base" hangingPunct="0"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pt-BR" sz="2400" dirty="0" smtClean="0">
                <a:cs typeface="Arial" charset="0"/>
              </a:rPr>
              <a:t>Grau de substituição praticamente inexistente;</a:t>
            </a:r>
            <a:endParaRPr lang="pt-BR" sz="2400" dirty="0">
              <a:cs typeface="Arial" charset="0"/>
            </a:endParaRPr>
          </a:p>
          <a:p>
            <a:pPr lvl="0" algn="just" eaLnBrk="0" fontAlgn="base" hangingPunct="0">
              <a:lnSpc>
                <a:spcPct val="110000"/>
              </a:lnSpc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pt-BR" sz="2400" dirty="0" smtClean="0">
                <a:cs typeface="Times New Roman" pitchFamily="18" charset="0"/>
              </a:rPr>
              <a:t>o </a:t>
            </a:r>
            <a:r>
              <a:rPr lang="pt-BR" sz="2400" dirty="0">
                <a:cs typeface="Times New Roman" pitchFamily="18" charset="0"/>
              </a:rPr>
              <a:t>caráter </a:t>
            </a:r>
            <a:r>
              <a:rPr lang="pt-BR" sz="2400" b="1" u="sng" dirty="0">
                <a:cs typeface="Times New Roman" pitchFamily="18" charset="0"/>
              </a:rPr>
              <a:t>imprevisível</a:t>
            </a:r>
            <a:r>
              <a:rPr lang="pt-BR" sz="2400" dirty="0">
                <a:cs typeface="Times New Roman" pitchFamily="18" charset="0"/>
              </a:rPr>
              <a:t> da necessidade de cuidados de saúde</a:t>
            </a:r>
            <a:r>
              <a:rPr lang="pt-BR" sz="2400" dirty="0" smtClean="0">
                <a:cs typeface="Times New Roman" pitchFamily="18" charset="0"/>
              </a:rPr>
              <a:t>.</a:t>
            </a:r>
          </a:p>
          <a:p>
            <a:pPr marL="0" lvl="0" indent="0" algn="just" eaLnBrk="0" fontAlgn="base" hangingPunct="0">
              <a:lnSpc>
                <a:spcPct val="110000"/>
              </a:lnSpc>
              <a:spcAft>
                <a:spcPct val="0"/>
              </a:spcAft>
              <a:buNone/>
            </a:pPr>
            <a:endParaRPr lang="pt-BR" sz="2000" dirty="0" smtClean="0">
              <a:cs typeface="Times New Roman" pitchFamily="18" charset="0"/>
            </a:endParaRPr>
          </a:p>
          <a:p>
            <a:pPr marL="0" lvl="0" indent="0" algn="just" eaLnBrk="0" fontAlgn="base" hangingPunct="0">
              <a:lnSpc>
                <a:spcPct val="110000"/>
              </a:lnSpc>
              <a:spcAft>
                <a:spcPct val="0"/>
              </a:spcAft>
              <a:buNone/>
            </a:pPr>
            <a:endParaRPr lang="pt-BR" sz="2000" dirty="0">
              <a:cs typeface="Times New Roman" pitchFamily="18" charset="0"/>
            </a:endParaRPr>
          </a:p>
          <a:p>
            <a:pPr lvl="0" algn="just" eaLnBrk="0" fontAlgn="base" hangingPunct="0">
              <a:spcAft>
                <a:spcPct val="0"/>
              </a:spcAft>
              <a:buNone/>
            </a:pPr>
            <a:r>
              <a:rPr lang="pt-BR" sz="2400" dirty="0" smtClean="0">
                <a:cs typeface="Arial" charset="0"/>
              </a:rPr>
              <a:t>ANULAM </a:t>
            </a:r>
            <a:r>
              <a:rPr lang="pt-BR" sz="2400" dirty="0">
                <a:cs typeface="Arial" charset="0"/>
              </a:rPr>
              <a:t>A CAPACIDADE DE REAÇÃO POR PARTE DO CONSUMIDOR, FACILITANDO A IMPOSIÇÃO DE PREÇO POR PARTE DA INDÚSTRIA</a:t>
            </a:r>
          </a:p>
        </p:txBody>
      </p:sp>
    </p:spTree>
    <p:extLst>
      <p:ext uri="{BB962C8B-B14F-4D97-AF65-F5344CB8AC3E}">
        <p14:creationId xmlns:p14="http://schemas.microsoft.com/office/powerpoint/2010/main" val="33432392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PAPEL DO ESTADO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POLÍTICA DE ASSISTÊNCIA FARMACÊUTICA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Registro – eficácia e segurança. Inovação?</a:t>
            </a:r>
          </a:p>
          <a:p>
            <a:r>
              <a:rPr lang="pt-BR" dirty="0" smtClean="0"/>
              <a:t>Fixação de preços – CMED</a:t>
            </a:r>
          </a:p>
          <a:p>
            <a:r>
              <a:rPr lang="pt-BR" dirty="0" smtClean="0"/>
              <a:t>Política de desenvolvimento Industrial – prioridade para fármacos e medicamentos</a:t>
            </a:r>
          </a:p>
          <a:p>
            <a:r>
              <a:rPr lang="pt-BR" dirty="0" smtClean="0"/>
              <a:t>Política de Ciência e Tecnologia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30914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7427913" cy="11525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6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/>
            </a:r>
            <a:br>
              <a:rPr lang="pt-BR" sz="36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</a:br>
            <a:r>
              <a:rPr lang="pt-BR" sz="4000" b="1" dirty="0" smtClean="0">
                <a:solidFill>
                  <a:schemeClr val="tx2">
                    <a:lumMod val="50000"/>
                  </a:schemeClr>
                </a:solidFill>
              </a:rPr>
              <a:t>A ASSISTÊNCIA FARMACÊUTICA</a:t>
            </a:r>
            <a:br>
              <a:rPr lang="pt-BR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pt-BR" sz="4000" b="1" dirty="0" smtClean="0">
                <a:solidFill>
                  <a:schemeClr val="tx2">
                    <a:lumMod val="50000"/>
                  </a:schemeClr>
                </a:solidFill>
              </a:rPr>
              <a:t>COMO POLÍTICA</a:t>
            </a:r>
            <a:r>
              <a:rPr lang="en-US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/>
            </a:r>
            <a:br>
              <a:rPr lang="en-US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</a:br>
            <a:endParaRPr lang="pt-BR" dirty="0" smtClean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388" y="1556792"/>
            <a:ext cx="8713092" cy="5112568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600" dirty="0" smtClean="0"/>
              <a:t>Se constitui como política norteadora para a formulação de políticas setoriais, destacando-se as políticas de medicamentos, de ciência e tecnologia, de desenvolvimento industrial e de formação de recursos humanos.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26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600" b="1" dirty="0" smtClean="0"/>
              <a:t>OBJETIVOS: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600" dirty="0" smtClean="0"/>
              <a:t>Ampliar e qualificar o acesso aos medicamentos.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•"/>
              <a:defRPr/>
            </a:pPr>
            <a:r>
              <a:rPr lang="pt-BR" sz="2600" dirty="0" smtClean="0"/>
              <a:t>Racionalizar e ampliar o financiamento da Assistência Farmacêutica Pública.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•"/>
              <a:defRPr/>
            </a:pPr>
            <a:r>
              <a:rPr lang="pt-BR" sz="2600" dirty="0" smtClean="0"/>
              <a:t>Incentivar a produção pública de medicamentos.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•"/>
              <a:defRPr/>
            </a:pPr>
            <a:r>
              <a:rPr lang="pt-BR" sz="2600" dirty="0" smtClean="0"/>
              <a:t>Qualificar tecnicamente  a  assistência farmacêutica.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•"/>
              <a:defRPr/>
            </a:pPr>
            <a:r>
              <a:rPr lang="pt-BR" sz="2600" dirty="0" smtClean="0"/>
              <a:t>Prover o Estado de instrumentos para regulação do uso de tecnologias.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•"/>
              <a:defRPr/>
            </a:pPr>
            <a:endParaRPr lang="pt-BR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dirty="0" smtClean="0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" t="1476" r="46133" b="39774"/>
          <a:stretch>
            <a:fillRect/>
          </a:stretch>
        </p:blipFill>
        <p:spPr bwMode="auto">
          <a:xfrm>
            <a:off x="8027988" y="188913"/>
            <a:ext cx="97155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547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992887" cy="1080120"/>
          </a:xfrm>
        </p:spPr>
        <p:txBody>
          <a:bodyPr>
            <a:normAutofit/>
          </a:bodyPr>
          <a:lstStyle/>
          <a:p>
            <a:r>
              <a:rPr lang="pt-BR" sz="2800" b="1" dirty="0" smtClean="0"/>
              <a:t>EVOLUÇÃO DOS GASTOS DO MS COM MEDICAMENTOS </a:t>
            </a:r>
            <a:r>
              <a:rPr lang="pt-BR" sz="2800" b="1" dirty="0"/>
              <a:t>– 2003 a 2011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32" y="1124744"/>
            <a:ext cx="8496944" cy="536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6228184" y="648866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FONTE: MS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9950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396000" y="247036"/>
            <a:ext cx="8350560" cy="905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6" tIns="45718" rIns="91436" bIns="45718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pt-BR" sz="2400" b="1" dirty="0">
                <a:solidFill>
                  <a:schemeClr val="tx1"/>
                </a:solidFill>
                <a:latin typeface="Georgia" pitchFamily="16" charset="0"/>
                <a:ea typeface="Microsoft YaHei" charset="-122"/>
              </a:rPr>
              <a:t>EVOLUÇÃO DOS GASTOS COM MEDICAMENTOS EM RELAÇÃO AO </a:t>
            </a:r>
            <a:r>
              <a:rPr lang="pt-BR" sz="2400" b="1" dirty="0" smtClean="0">
                <a:solidFill>
                  <a:schemeClr val="tx1"/>
                </a:solidFill>
                <a:latin typeface="Georgia" pitchFamily="16" charset="0"/>
                <a:ea typeface="Microsoft YaHei" charset="-122"/>
              </a:rPr>
              <a:t>GASTO TOTAL</a:t>
            </a:r>
            <a:endParaRPr lang="pt-BR" sz="2400" b="1" dirty="0">
              <a:solidFill>
                <a:schemeClr val="tx1"/>
              </a:solidFill>
              <a:latin typeface="Georgia" pitchFamily="16" charset="0"/>
              <a:ea typeface="Microsoft YaHei" charset="-122"/>
            </a:endParaRPr>
          </a:p>
        </p:txBody>
      </p:sp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396000" y="1600009"/>
            <a:ext cx="8350560" cy="4779861"/>
            <a:chOff x="275" y="1111"/>
            <a:chExt cx="5799" cy="3319"/>
          </a:xfrm>
        </p:grpSpPr>
        <p:pic>
          <p:nvPicPr>
            <p:cNvPr id="1843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" y="1111"/>
              <a:ext cx="5799" cy="3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436" name="Text Box 4"/>
            <p:cNvSpPr txBox="1">
              <a:spLocks noChangeArrowheads="1"/>
            </p:cNvSpPr>
            <p:nvPr/>
          </p:nvSpPr>
          <p:spPr bwMode="auto">
            <a:xfrm>
              <a:off x="275" y="1111"/>
              <a:ext cx="5799" cy="3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7530282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35"/>
          <p:cNvSpPr>
            <a:spLocks noChangeArrowheads="1"/>
          </p:cNvSpPr>
          <p:nvPr/>
        </p:nvSpPr>
        <p:spPr bwMode="auto">
          <a:xfrm>
            <a:off x="395537" y="239879"/>
            <a:ext cx="8280919" cy="1046432"/>
          </a:xfrm>
          <a:prstGeom prst="rect">
            <a:avLst/>
          </a:prstGeom>
          <a:solidFill>
            <a:srgbClr val="459B37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232" tIns="45619" rIns="91232" bIns="45619">
            <a:spAutoFit/>
          </a:bodyPr>
          <a:lstStyle/>
          <a:p>
            <a:pPr algn="ctr">
              <a:defRPr/>
            </a:pPr>
            <a:r>
              <a:rPr lang="pt-BR" sz="3100" b="1" dirty="0">
                <a:cs typeface="Calibri" pitchFamily="34" charset="0"/>
              </a:rPr>
              <a:t>Assistência farmacêutica: financiamento  e organização</a:t>
            </a: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107950" y="2121729"/>
            <a:ext cx="2159794" cy="217136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232" tIns="45619" rIns="91232" bIns="45619" anchor="ctr"/>
          <a:lstStyle/>
          <a:p>
            <a:pPr algn="just"/>
            <a:r>
              <a:rPr lang="pt-BR" sz="2000" b="1" dirty="0">
                <a:solidFill>
                  <a:schemeClr val="tx1"/>
                </a:solidFill>
              </a:rPr>
              <a:t>Componente Básico</a:t>
            </a:r>
          </a:p>
          <a:p>
            <a:pPr algn="just"/>
            <a:r>
              <a:rPr lang="pt-BR" sz="1400" dirty="0">
                <a:solidFill>
                  <a:schemeClr val="tx1"/>
                </a:solidFill>
                <a:latin typeface="Arial"/>
              </a:rPr>
              <a:t>Tratamento dos principais problemas de saúde da população, no âmbito da Atenção </a:t>
            </a:r>
            <a:r>
              <a:rPr lang="pt-BR" sz="1400" dirty="0" smtClean="0">
                <a:solidFill>
                  <a:schemeClr val="tx1"/>
                </a:solidFill>
                <a:latin typeface="Arial"/>
              </a:rPr>
              <a:t>Básica.</a:t>
            </a:r>
            <a:endParaRPr lang="pt-BR" sz="1400" dirty="0">
              <a:solidFill>
                <a:schemeClr val="tx1"/>
              </a:solidFill>
              <a:latin typeface="Arial"/>
            </a:endParaRPr>
          </a:p>
          <a:p>
            <a:pPr algn="ctr">
              <a:defRPr/>
            </a:pPr>
            <a:r>
              <a:rPr lang="pt-BR" b="1" dirty="0" smtClean="0"/>
              <a:t>Financiamento tripartite</a:t>
            </a:r>
            <a:endParaRPr lang="pt-BR" b="1" dirty="0"/>
          </a:p>
        </p:txBody>
      </p:sp>
      <p:sp>
        <p:nvSpPr>
          <p:cNvPr id="14" name="Retângulo de cantos arredondados 13"/>
          <p:cNvSpPr/>
          <p:nvPr/>
        </p:nvSpPr>
        <p:spPr>
          <a:xfrm>
            <a:off x="395537" y="4437112"/>
            <a:ext cx="2592140" cy="2160242"/>
          </a:xfrm>
          <a:prstGeom prst="roundRect">
            <a:avLst/>
          </a:prstGeom>
          <a:solidFill>
            <a:srgbClr val="DF920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2" tIns="45619" rIns="91232" bIns="45619" anchor="ctr"/>
          <a:lstStyle/>
          <a:p>
            <a:pPr algn="ctr">
              <a:defRPr/>
            </a:pPr>
            <a:r>
              <a:rPr lang="pt-BR" b="1" dirty="0" smtClean="0">
                <a:solidFill>
                  <a:schemeClr val="tx1"/>
                </a:solidFill>
              </a:rPr>
              <a:t>Componente Estratégico:</a:t>
            </a:r>
          </a:p>
          <a:p>
            <a:pPr algn="ctr">
              <a:defRPr/>
            </a:pPr>
            <a:r>
              <a:rPr lang="pt-BR" dirty="0" smtClean="0">
                <a:solidFill>
                  <a:schemeClr val="tx1"/>
                </a:solidFill>
              </a:rPr>
              <a:t> Atender programas de saúde de caráter transmissível e/ou de alto impacto na saúde da população. </a:t>
            </a:r>
          </a:p>
          <a:p>
            <a:pPr algn="ctr">
              <a:defRPr/>
            </a:pPr>
            <a:r>
              <a:rPr lang="pt-BR" dirty="0" smtClean="0">
                <a:solidFill>
                  <a:schemeClr val="tx1"/>
                </a:solidFill>
              </a:rPr>
              <a:t> </a:t>
            </a:r>
            <a:r>
              <a:rPr lang="pt-BR" b="1" dirty="0" smtClean="0">
                <a:solidFill>
                  <a:schemeClr val="tx1"/>
                </a:solidFill>
              </a:rPr>
              <a:t>Financiamento :União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3203848" y="4941170"/>
            <a:ext cx="2599233" cy="18002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2" tIns="45619" rIns="91232" bIns="45619" anchor="ctr"/>
          <a:lstStyle/>
          <a:p>
            <a:pPr algn="ctr">
              <a:defRPr/>
            </a:pPr>
            <a:r>
              <a:rPr lang="pt-BR" b="1" dirty="0" smtClean="0">
                <a:solidFill>
                  <a:schemeClr val="tx1"/>
                </a:solidFill>
              </a:rPr>
              <a:t>Componente Especializado: </a:t>
            </a:r>
            <a:r>
              <a:rPr lang="pt-BR" dirty="0">
                <a:solidFill>
                  <a:schemeClr val="tx1"/>
                </a:solidFill>
              </a:rPr>
              <a:t>(alto custo, excepcional</a:t>
            </a:r>
            <a:r>
              <a:rPr lang="pt-BR" dirty="0" smtClean="0">
                <a:solidFill>
                  <a:schemeClr val="tx1"/>
                </a:solidFill>
              </a:rPr>
              <a:t>).</a:t>
            </a:r>
          </a:p>
          <a:p>
            <a:pPr algn="ctr">
              <a:defRPr/>
            </a:pPr>
            <a:r>
              <a:rPr lang="pt-BR" b="1" dirty="0" smtClean="0">
                <a:solidFill>
                  <a:schemeClr val="tx1"/>
                </a:solidFill>
              </a:rPr>
              <a:t>Financiamento União e Estados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6251301" y="4586625"/>
            <a:ext cx="2209132" cy="1578683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2" tIns="45619" rIns="91232" bIns="45619"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Oncológicos e </a:t>
            </a:r>
            <a:r>
              <a:rPr lang="pt-BR" dirty="0" smtClean="0">
                <a:solidFill>
                  <a:schemeClr val="tx1"/>
                </a:solidFill>
              </a:rPr>
              <a:t>Hospitalar:</a:t>
            </a:r>
          </a:p>
          <a:p>
            <a:pPr algn="ctr">
              <a:defRPr/>
            </a:pPr>
            <a:r>
              <a:rPr lang="pt-BR" dirty="0" smtClean="0">
                <a:solidFill>
                  <a:schemeClr val="tx1"/>
                </a:solidFill>
              </a:rPr>
              <a:t>Disponíveis pelos </a:t>
            </a:r>
            <a:r>
              <a:rPr lang="pt-BR" dirty="0" err="1" smtClean="0">
                <a:solidFill>
                  <a:schemeClr val="tx1"/>
                </a:solidFill>
              </a:rPr>
              <a:t>CACONs</a:t>
            </a:r>
            <a:r>
              <a:rPr lang="pt-BR" dirty="0" smtClean="0">
                <a:solidFill>
                  <a:schemeClr val="tx1"/>
                </a:solidFill>
              </a:rPr>
              <a:t> </a:t>
            </a:r>
            <a:r>
              <a:rPr lang="pt-BR" dirty="0" err="1" smtClean="0">
                <a:solidFill>
                  <a:schemeClr val="tx1"/>
                </a:solidFill>
              </a:rPr>
              <a:t>UNACONs</a:t>
            </a:r>
            <a:endParaRPr lang="pt-BR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pt-BR" b="1" dirty="0" smtClean="0">
                <a:solidFill>
                  <a:schemeClr val="tx1"/>
                </a:solidFill>
              </a:rPr>
              <a:t>Financiamento: União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18" name="Retângulo de cantos arredondados 17"/>
          <p:cNvSpPr/>
          <p:nvPr/>
        </p:nvSpPr>
        <p:spPr>
          <a:xfrm>
            <a:off x="7289697" y="2789706"/>
            <a:ext cx="1800225" cy="1278158"/>
          </a:xfrm>
          <a:prstGeom prst="roundRect">
            <a:avLst/>
          </a:prstGeom>
          <a:solidFill>
            <a:srgbClr val="EA54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2" tIns="45619" rIns="91232" bIns="45619" anchor="ctr"/>
          <a:lstStyle/>
          <a:p>
            <a:pPr algn="ctr">
              <a:defRPr/>
            </a:pPr>
            <a:r>
              <a:rPr lang="pt-BR" b="1" dirty="0"/>
              <a:t>Farmácia Popular</a:t>
            </a:r>
          </a:p>
        </p:txBody>
      </p:sp>
      <p:cxnSp>
        <p:nvCxnSpPr>
          <p:cNvPr id="20" name="Conector de seta reta 19"/>
          <p:cNvCxnSpPr/>
          <p:nvPr/>
        </p:nvCxnSpPr>
        <p:spPr>
          <a:xfrm flipH="1">
            <a:off x="2267744" y="1319229"/>
            <a:ext cx="2282032" cy="105801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/>
          <p:cNvCxnSpPr/>
          <p:nvPr/>
        </p:nvCxnSpPr>
        <p:spPr>
          <a:xfrm flipH="1">
            <a:off x="2267744" y="1286313"/>
            <a:ext cx="2339975" cy="300678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de seta reta 27"/>
          <p:cNvCxnSpPr/>
          <p:nvPr/>
        </p:nvCxnSpPr>
        <p:spPr>
          <a:xfrm>
            <a:off x="4607740" y="1276366"/>
            <a:ext cx="2844580" cy="13605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29"/>
          <p:cNvCxnSpPr/>
          <p:nvPr/>
        </p:nvCxnSpPr>
        <p:spPr>
          <a:xfrm>
            <a:off x="4585890" y="1319231"/>
            <a:ext cx="2290366" cy="31178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de seta reta 31"/>
          <p:cNvCxnSpPr/>
          <p:nvPr/>
        </p:nvCxnSpPr>
        <p:spPr>
          <a:xfrm flipH="1">
            <a:off x="4585893" y="1232745"/>
            <a:ext cx="13833" cy="356442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866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435280" cy="1008112"/>
          </a:xfrm>
        </p:spPr>
        <p:txBody>
          <a:bodyPr>
            <a:normAutofit fontScale="90000"/>
          </a:bodyPr>
          <a:lstStyle/>
          <a:p>
            <a:r>
              <a:rPr lang="pt-BR" sz="4000" b="1" dirty="0" smtClean="0"/>
              <a:t/>
            </a:r>
            <a:br>
              <a:rPr lang="pt-BR" sz="4000" b="1" dirty="0" smtClean="0"/>
            </a:br>
            <a:r>
              <a:rPr lang="pt-BR" sz="4000" b="1" dirty="0" smtClean="0"/>
              <a:t>A Assistência Farmacêutica no RS: o cenário em 2011</a:t>
            </a:r>
            <a:br>
              <a:rPr lang="pt-BR" sz="4000" b="1" dirty="0" smtClean="0"/>
            </a:br>
            <a:endParaRPr lang="pt-BR" sz="4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556792"/>
            <a:ext cx="8712968" cy="5184576"/>
          </a:xfrm>
        </p:spPr>
        <p:txBody>
          <a:bodyPr>
            <a:normAutofit fontScale="70000" lnSpcReduction="20000"/>
          </a:bodyPr>
          <a:lstStyle/>
          <a:p>
            <a:pPr algn="just" defTabSz="44833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Wingdings" pitchFamily="2" charset="2"/>
              <a:buChar char="Ø"/>
            </a:pPr>
            <a:r>
              <a:rPr lang="pt-BR" dirty="0">
                <a:solidFill>
                  <a:srgbClr val="000000"/>
                </a:solidFill>
                <a:ea typeface="Microsoft YaHei" charset="-122"/>
              </a:rPr>
              <a:t>Longa espera dos usuários pela avaliação de processos administrativos, dificultando o acesso da população a medicamentos Especializados (de alto custo). Acúmulo de demanda desde o ano de 2008 e não cumprimento do TAC com o MP desde NOV/2005 (obriga a SES à avaliar os processos de solicitação de medicamentos de alto custo em até 30 dias).</a:t>
            </a:r>
          </a:p>
          <a:p>
            <a:pPr algn="just" defTabSz="44833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Wingdings" pitchFamily="2" charset="2"/>
              <a:buChar char="Ø"/>
            </a:pPr>
            <a:endParaRPr lang="pt-BR" dirty="0">
              <a:solidFill>
                <a:srgbClr val="000000"/>
              </a:solidFill>
              <a:ea typeface="Microsoft YaHei" charset="-122"/>
            </a:endParaRPr>
          </a:p>
          <a:p>
            <a:pPr algn="just" defTabSz="44833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Wingdings" pitchFamily="2" charset="2"/>
              <a:buChar char="Ø"/>
            </a:pPr>
            <a:r>
              <a:rPr lang="pt-BR" dirty="0">
                <a:solidFill>
                  <a:srgbClr val="000000"/>
                </a:solidFill>
                <a:ea typeface="Microsoft YaHei" charset="-122"/>
              </a:rPr>
              <a:t> Descontrole de estoques de medicamentos nos almoxarifados central e regionais da SES e precária logística de distribuição aos 497 municípios.</a:t>
            </a:r>
          </a:p>
          <a:p>
            <a:pPr algn="just" defTabSz="44833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Wingdings" pitchFamily="2" charset="2"/>
              <a:buChar char="Ø"/>
            </a:pPr>
            <a:endParaRPr lang="pt-BR" dirty="0">
              <a:solidFill>
                <a:srgbClr val="000000"/>
              </a:solidFill>
              <a:ea typeface="Microsoft YaHei" charset="-122"/>
            </a:endParaRPr>
          </a:p>
          <a:p>
            <a:pPr algn="just" defTabSz="44833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Wingdings" pitchFamily="2" charset="2"/>
              <a:buChar char="Ø"/>
            </a:pPr>
            <a:r>
              <a:rPr lang="pt-BR" dirty="0">
                <a:solidFill>
                  <a:srgbClr val="000000"/>
                </a:solidFill>
                <a:ea typeface="Microsoft YaHei" charset="-122"/>
              </a:rPr>
              <a:t> Falta de padronização de procedimentos e de informações confiáveis para a programação da compra de medicamentos.</a:t>
            </a:r>
          </a:p>
          <a:p>
            <a:pPr algn="just" defTabSz="44833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Wingdings" pitchFamily="2" charset="2"/>
              <a:buChar char="Ø"/>
            </a:pPr>
            <a:endParaRPr lang="pt-BR" dirty="0">
              <a:solidFill>
                <a:srgbClr val="000000"/>
              </a:solidFill>
              <a:ea typeface="Microsoft YaHei" charset="-122"/>
            </a:endParaRPr>
          </a:p>
          <a:p>
            <a:pPr algn="just" defTabSz="44833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Wingdings" pitchFamily="2" charset="2"/>
              <a:buChar char="Ø"/>
            </a:pPr>
            <a:r>
              <a:rPr lang="pt-BR" dirty="0">
                <a:solidFill>
                  <a:srgbClr val="000000"/>
                </a:solidFill>
                <a:ea typeface="Microsoft YaHei" charset="-122"/>
              </a:rPr>
              <a:t> Sistemas informatizados inadequados e mal alimentados; </a:t>
            </a:r>
          </a:p>
          <a:p>
            <a:pPr algn="just" defTabSz="44833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Wingdings" pitchFamily="2" charset="2"/>
              <a:buChar char="Ø"/>
            </a:pPr>
            <a:endParaRPr lang="pt-BR" dirty="0">
              <a:solidFill>
                <a:srgbClr val="000000"/>
              </a:solidFill>
              <a:ea typeface="Microsoft YaHei" charset="-122"/>
            </a:endParaRPr>
          </a:p>
          <a:p>
            <a:pPr algn="just" defTabSz="44833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Wingdings" pitchFamily="2" charset="2"/>
              <a:buChar char="Ø"/>
            </a:pPr>
            <a:r>
              <a:rPr lang="pt-BR" dirty="0">
                <a:solidFill>
                  <a:srgbClr val="000000"/>
                </a:solidFill>
                <a:ea typeface="Microsoft YaHei" charset="-122"/>
              </a:rPr>
              <a:t> Estrutura administrativa deficitária </a:t>
            </a:r>
            <a:r>
              <a:rPr lang="pt-BR" dirty="0" smtClean="0">
                <a:solidFill>
                  <a:srgbClr val="000000"/>
                </a:solidFill>
                <a:ea typeface="Microsoft YaHei" charset="-122"/>
              </a:rPr>
              <a:t>– falta </a:t>
            </a:r>
            <a:r>
              <a:rPr lang="pt-BR" dirty="0">
                <a:solidFill>
                  <a:srgbClr val="000000"/>
                </a:solidFill>
                <a:ea typeface="Microsoft YaHei" charset="-122"/>
              </a:rPr>
              <a:t>de recursos humanos e materiais.</a:t>
            </a:r>
          </a:p>
          <a:p>
            <a:pPr algn="just" defTabSz="44833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Wingdings" pitchFamily="2" charset="2"/>
              <a:buChar char="Ø"/>
            </a:pPr>
            <a:endParaRPr lang="pt-BR" dirty="0">
              <a:solidFill>
                <a:srgbClr val="000000"/>
              </a:solidFill>
              <a:ea typeface="Microsoft YaHei" charset="-122"/>
            </a:endParaRPr>
          </a:p>
          <a:p>
            <a:pPr algn="just" defTabSz="44833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Wingdings" pitchFamily="2" charset="2"/>
              <a:buChar char="Ø"/>
            </a:pPr>
            <a:r>
              <a:rPr lang="pt-BR" dirty="0">
                <a:solidFill>
                  <a:srgbClr val="000000"/>
                </a:solidFill>
                <a:ea typeface="Microsoft YaHei" charset="-122"/>
              </a:rPr>
              <a:t> </a:t>
            </a:r>
            <a:r>
              <a:rPr lang="pt-BR" dirty="0" err="1">
                <a:solidFill>
                  <a:srgbClr val="000000"/>
                </a:solidFill>
                <a:ea typeface="Microsoft YaHei" charset="-122"/>
              </a:rPr>
              <a:t>Judicialização</a:t>
            </a:r>
            <a:r>
              <a:rPr lang="pt-BR" dirty="0">
                <a:solidFill>
                  <a:srgbClr val="000000"/>
                </a:solidFill>
                <a:ea typeface="Microsoft YaHei" charset="-122"/>
              </a:rPr>
              <a:t> crescente do acesso a medicamentos.</a:t>
            </a:r>
          </a:p>
          <a:p>
            <a:pPr marL="0" indent="0" algn="just" defTabSz="44833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</a:pPr>
            <a:endParaRPr lang="pt-BR" dirty="0">
              <a:solidFill>
                <a:srgbClr val="000000"/>
              </a:solidFill>
              <a:ea typeface="Microsoft YaHei" charset="-122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068609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pt-BR" dirty="0"/>
              <a:t>Tramitação de processos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68760"/>
            <a:ext cx="8686800" cy="54005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25454061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83820" y="116632"/>
            <a:ext cx="8976360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defTabSz="406849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pt-BR" sz="2500" b="1" dirty="0">
                <a:solidFill>
                  <a:schemeClr val="tx1"/>
                </a:solidFill>
              </a:rPr>
              <a:t>Ações relevantes em desenvolvimento </a:t>
            </a:r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326880" y="881371"/>
            <a:ext cx="8425440" cy="569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5430" rIns="0" bIns="0"/>
          <a:lstStyle>
            <a:lvl1pPr marL="342900" indent="-341313" eaLnBrk="0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just" defTabSz="406849" eaLnBrk="1" fontAlgn="base" hangingPunct="0">
              <a:lnSpc>
                <a:spcPct val="93000"/>
              </a:lnSpc>
              <a:spcBef>
                <a:spcPct val="0"/>
              </a:spcBef>
              <a:spcAft>
                <a:spcPts val="1293"/>
              </a:spcAft>
              <a:buSzPct val="100000"/>
            </a:pPr>
            <a:r>
              <a:rPr lang="pt-BR" b="1" dirty="0" smtClean="0">
                <a:solidFill>
                  <a:srgbClr val="000000"/>
                </a:solidFill>
              </a:rPr>
              <a:t>1 - </a:t>
            </a:r>
            <a:r>
              <a:rPr lang="pt-BR" dirty="0" smtClean="0">
                <a:solidFill>
                  <a:srgbClr val="000000"/>
                </a:solidFill>
              </a:rPr>
              <a:t>Avaliação dos processos administrativos em até 30 dias (Cumprimento do TAC/MP de </a:t>
            </a:r>
            <a:r>
              <a:rPr lang="pt-BR" dirty="0" err="1" smtClean="0">
                <a:solidFill>
                  <a:srgbClr val="000000"/>
                </a:solidFill>
              </a:rPr>
              <a:t>nov</a:t>
            </a:r>
            <a:r>
              <a:rPr lang="pt-BR" dirty="0" smtClean="0">
                <a:solidFill>
                  <a:srgbClr val="000000"/>
                </a:solidFill>
              </a:rPr>
              <a:t>/2005), possibilitado pelo aumento da produtividade de avaliações técnicas do setor: </a:t>
            </a:r>
          </a:p>
          <a:p>
            <a:pPr algn="just" defTabSz="406849" eaLnBrk="1" fontAlgn="base" hangingPunct="0">
              <a:lnSpc>
                <a:spcPct val="93000"/>
              </a:lnSpc>
              <a:spcBef>
                <a:spcPct val="0"/>
              </a:spcBef>
              <a:spcAft>
                <a:spcPts val="1293"/>
              </a:spcAft>
              <a:buSzPct val="100000"/>
            </a:pPr>
            <a:r>
              <a:rPr lang="pt-BR" dirty="0" smtClean="0">
                <a:solidFill>
                  <a:srgbClr val="000000"/>
                </a:solidFill>
              </a:rPr>
              <a:t>     </a:t>
            </a:r>
          </a:p>
          <a:p>
            <a:pPr algn="just" defTabSz="406849" eaLnBrk="1" fontAlgn="base" hangingPunct="0">
              <a:lnSpc>
                <a:spcPct val="93000"/>
              </a:lnSpc>
              <a:spcBef>
                <a:spcPct val="0"/>
              </a:spcBef>
              <a:spcAft>
                <a:spcPts val="1293"/>
              </a:spcAft>
              <a:buSzPct val="100000"/>
            </a:pPr>
            <a:endParaRPr lang="pt-BR" dirty="0" smtClean="0">
              <a:solidFill>
                <a:srgbClr val="000000"/>
              </a:solidFill>
            </a:endParaRPr>
          </a:p>
          <a:p>
            <a:pPr algn="just" defTabSz="406849" eaLnBrk="1" fontAlgn="base" hangingPunct="0">
              <a:lnSpc>
                <a:spcPct val="93000"/>
              </a:lnSpc>
              <a:spcBef>
                <a:spcPct val="0"/>
              </a:spcBef>
              <a:spcAft>
                <a:spcPts val="1293"/>
              </a:spcAft>
              <a:buSzPct val="100000"/>
            </a:pPr>
            <a:endParaRPr lang="pt-BR" dirty="0" smtClean="0">
              <a:solidFill>
                <a:srgbClr val="000000"/>
              </a:solidFill>
            </a:endParaRPr>
          </a:p>
          <a:p>
            <a:pPr algn="just" defTabSz="406849" eaLnBrk="1" fontAlgn="base" hangingPunct="0">
              <a:lnSpc>
                <a:spcPct val="93000"/>
              </a:lnSpc>
              <a:spcBef>
                <a:spcPct val="0"/>
              </a:spcBef>
              <a:spcAft>
                <a:spcPts val="1293"/>
              </a:spcAft>
              <a:buSzPct val="100000"/>
            </a:pPr>
            <a:endParaRPr lang="pt-BR" dirty="0" smtClean="0">
              <a:solidFill>
                <a:srgbClr val="000000"/>
              </a:solidFill>
            </a:endParaRP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260645" y="5976629"/>
            <a:ext cx="8556480" cy="1116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501" tIns="42383" rIns="81501" bIns="42383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just" defTabSz="406849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pt-BR" dirty="0" smtClean="0">
                <a:solidFill>
                  <a:srgbClr val="000000"/>
                </a:solidFill>
              </a:rPr>
              <a:t>*Total de tratamentos administrativos ativos: 80.476 tratamentos medicamentosos</a:t>
            </a:r>
          </a:p>
          <a:p>
            <a:pPr algn="just" defTabSz="406849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pt-BR" dirty="0" smtClean="0">
                <a:solidFill>
                  <a:srgbClr val="000000"/>
                </a:solidFill>
              </a:rPr>
              <a:t>*Total de usuários ativos: 59.198 usuários</a:t>
            </a:r>
          </a:p>
          <a:p>
            <a:pPr algn="just" defTabSz="406849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pt-BR" dirty="0" smtClean="0">
                <a:solidFill>
                  <a:srgbClr val="000000"/>
                </a:solidFill>
              </a:rPr>
              <a:t>SMS para usuário avisando sobre a avaliação.</a:t>
            </a:r>
          </a:p>
          <a:p>
            <a:pPr algn="just" defTabSz="406849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pt-BR" dirty="0" smtClean="0">
              <a:solidFill>
                <a:srgbClr val="000000"/>
              </a:solidFill>
            </a:endParaRPr>
          </a:p>
        </p:txBody>
      </p:sp>
      <p:pic>
        <p:nvPicPr>
          <p:cNvPr id="6" name="Imagem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" y="1700808"/>
            <a:ext cx="8976360" cy="41027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70519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260641" y="227544"/>
            <a:ext cx="8687520" cy="825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defTabSz="407145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pt-BR" sz="2500" b="1" dirty="0">
                <a:solidFill>
                  <a:srgbClr val="000000"/>
                </a:solidFill>
              </a:rPr>
              <a:t>Ações relevantes em </a:t>
            </a:r>
            <a:r>
              <a:rPr lang="pt-BR" sz="2500" b="1" dirty="0" smtClean="0">
                <a:solidFill>
                  <a:srgbClr val="000000"/>
                </a:solidFill>
              </a:rPr>
              <a:t>desenvolvimento</a:t>
            </a:r>
            <a:r>
              <a:rPr lang="pt-BR" sz="2500" dirty="0" smtClean="0">
                <a:solidFill>
                  <a:srgbClr val="000000"/>
                </a:solidFill>
              </a:rPr>
              <a:t>:</a:t>
            </a:r>
            <a:endParaRPr lang="pt-BR" sz="2500" dirty="0">
              <a:solidFill>
                <a:srgbClr val="000000"/>
              </a:solidFill>
            </a:endParaRP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260641" y="1208288"/>
            <a:ext cx="8687519" cy="636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5448" rIns="0" bIns="0"/>
          <a:lstStyle>
            <a:lvl1pPr marL="342900" indent="-341313" eaLnBrk="0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just" defTabSz="407145" eaLnBrk="1" fontAlgn="base" hangingPunct="0">
              <a:lnSpc>
                <a:spcPct val="93000"/>
              </a:lnSpc>
              <a:spcBef>
                <a:spcPct val="0"/>
              </a:spcBef>
              <a:spcAft>
                <a:spcPts val="1293"/>
              </a:spcAft>
              <a:buSzPct val="100000"/>
            </a:pPr>
            <a:r>
              <a:rPr lang="pt-BR" sz="2000" dirty="0">
                <a:solidFill>
                  <a:srgbClr val="000000"/>
                </a:solidFill>
              </a:rPr>
              <a:t>1 - Agilidade na avaliação técnica de processos administrativos = ampliação do acesso a medicamentos especializados de alto custo:</a:t>
            </a:r>
          </a:p>
          <a:p>
            <a:pPr algn="just" defTabSz="407145" eaLnBrk="1" fontAlgn="base" hangingPunct="0">
              <a:lnSpc>
                <a:spcPct val="93000"/>
              </a:lnSpc>
              <a:spcBef>
                <a:spcPct val="0"/>
              </a:spcBef>
              <a:spcAft>
                <a:spcPts val="1293"/>
              </a:spcAft>
              <a:buSzPct val="100000"/>
            </a:pPr>
            <a:r>
              <a:rPr lang="pt-BR" sz="2000" b="1" dirty="0">
                <a:solidFill>
                  <a:srgbClr val="000000"/>
                </a:solidFill>
              </a:rPr>
              <a:t>Antes </a:t>
            </a:r>
          </a:p>
          <a:p>
            <a:pPr algn="just" defTabSz="407145" eaLnBrk="1" fontAlgn="base" hangingPunct="0">
              <a:lnSpc>
                <a:spcPct val="93000"/>
              </a:lnSpc>
              <a:spcBef>
                <a:spcPct val="0"/>
              </a:spcBef>
              <a:spcAft>
                <a:spcPts val="1293"/>
              </a:spcAft>
              <a:buSzPct val="100000"/>
            </a:pPr>
            <a:r>
              <a:rPr lang="pt-BR" sz="2000" dirty="0">
                <a:solidFill>
                  <a:srgbClr val="000000"/>
                </a:solidFill>
              </a:rPr>
              <a:t> </a:t>
            </a:r>
          </a:p>
          <a:p>
            <a:pPr algn="just" defTabSz="407145" eaLnBrk="1" fontAlgn="base" hangingPunct="0">
              <a:lnSpc>
                <a:spcPct val="93000"/>
              </a:lnSpc>
              <a:spcBef>
                <a:spcPct val="0"/>
              </a:spcBef>
              <a:spcAft>
                <a:spcPts val="1293"/>
              </a:spcAft>
              <a:buSzPct val="100000"/>
            </a:pPr>
            <a:endParaRPr lang="pt-BR" sz="2000" dirty="0">
              <a:solidFill>
                <a:srgbClr val="000000"/>
              </a:solidFill>
            </a:endParaRPr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80" y="2253837"/>
            <a:ext cx="8426880" cy="2026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80" y="4715470"/>
            <a:ext cx="8426880" cy="1881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50" name="Text Box 5"/>
          <p:cNvSpPr txBox="1">
            <a:spLocks noChangeArrowheads="1"/>
          </p:cNvSpPr>
          <p:nvPr/>
        </p:nvSpPr>
        <p:spPr bwMode="auto">
          <a:xfrm>
            <a:off x="456480" y="4343505"/>
            <a:ext cx="1307520" cy="371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563" tIns="42413" rIns="81563" bIns="42413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defTabSz="407145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pt-BR" sz="2000" b="1">
                <a:solidFill>
                  <a:srgbClr val="000000"/>
                </a:solidFill>
              </a:rPr>
              <a:t>Depois</a:t>
            </a:r>
          </a:p>
        </p:txBody>
      </p:sp>
    </p:spTree>
    <p:extLst>
      <p:ext uri="{BB962C8B-B14F-4D97-AF65-F5344CB8AC3E}">
        <p14:creationId xmlns:p14="http://schemas.microsoft.com/office/powerpoint/2010/main" val="25637480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195840" y="260649"/>
            <a:ext cx="8687520" cy="2448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5469" rIns="0" bIns="0"/>
          <a:lstStyle>
            <a:lvl1pPr marL="342900" indent="-341313" eaLnBrk="0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just" defTabSz="407484" eaLnBrk="1" fontAlgn="base" hangingPunct="0">
              <a:lnSpc>
                <a:spcPct val="93000"/>
              </a:lnSpc>
              <a:spcBef>
                <a:spcPct val="0"/>
              </a:spcBef>
              <a:spcAft>
                <a:spcPts val="1293"/>
              </a:spcAft>
              <a:buSzPct val="100000"/>
            </a:pPr>
            <a:r>
              <a:rPr lang="pt-BR" b="1" dirty="0" smtClean="0">
                <a:solidFill>
                  <a:srgbClr val="000000"/>
                </a:solidFill>
              </a:rPr>
              <a:t>2 – Melhoria na programação de compra e distribuição de medicamentos de alto custo</a:t>
            </a:r>
          </a:p>
          <a:p>
            <a:pPr algn="just" defTabSz="407484" eaLnBrk="1" fontAlgn="base" hangingPunct="0">
              <a:lnSpc>
                <a:spcPct val="93000"/>
              </a:lnSpc>
              <a:spcBef>
                <a:spcPct val="0"/>
              </a:spcBef>
              <a:spcAft>
                <a:spcPts val="1293"/>
              </a:spcAft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pt-BR" dirty="0" smtClean="0">
                <a:solidFill>
                  <a:srgbClr val="000000"/>
                </a:solidFill>
              </a:rPr>
              <a:t>Informatização da programação de compras (higienização de mais de 20.000 óbitos da base de dados).</a:t>
            </a:r>
          </a:p>
          <a:p>
            <a:pPr algn="just" defTabSz="407484" eaLnBrk="1" fontAlgn="base" hangingPunct="0">
              <a:lnSpc>
                <a:spcPct val="93000"/>
              </a:lnSpc>
              <a:spcBef>
                <a:spcPct val="0"/>
              </a:spcBef>
              <a:spcAft>
                <a:spcPts val="1293"/>
              </a:spcAft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pt-BR" dirty="0" smtClean="0">
                <a:solidFill>
                  <a:srgbClr val="000000"/>
                </a:solidFill>
              </a:rPr>
              <a:t>Aumento do nº de tratamentos de alto custo dispensados em aproximadamente 30%, chegando à cerca de 65 mil tratamentos/mês. </a:t>
            </a:r>
          </a:p>
          <a:p>
            <a:pPr algn="just" defTabSz="407484" eaLnBrk="1" fontAlgn="base" hangingPunct="0">
              <a:lnSpc>
                <a:spcPct val="93000"/>
              </a:lnSpc>
              <a:spcBef>
                <a:spcPct val="0"/>
              </a:spcBef>
              <a:spcAft>
                <a:spcPts val="1293"/>
              </a:spcAft>
              <a:buSzPct val="100000"/>
            </a:pPr>
            <a:endParaRPr lang="pt-BR" dirty="0" smtClean="0">
              <a:solidFill>
                <a:srgbClr val="000000"/>
              </a:solidFill>
            </a:endParaRPr>
          </a:p>
          <a:p>
            <a:pPr algn="just" defTabSz="407484" eaLnBrk="1" fontAlgn="base" hangingPunct="0">
              <a:lnSpc>
                <a:spcPct val="93000"/>
              </a:lnSpc>
              <a:spcBef>
                <a:spcPct val="0"/>
              </a:spcBef>
              <a:spcAft>
                <a:spcPts val="1293"/>
              </a:spcAft>
              <a:buSzPct val="100000"/>
            </a:pPr>
            <a:endParaRPr lang="pt-BR" dirty="0" smtClean="0">
              <a:solidFill>
                <a:srgbClr val="000000"/>
              </a:solidFill>
            </a:endParaRPr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2990523870"/>
              </p:ext>
            </p:extLst>
          </p:nvPr>
        </p:nvGraphicFramePr>
        <p:xfrm>
          <a:off x="1763688" y="2348880"/>
          <a:ext cx="5400600" cy="4176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88020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778098"/>
          </a:xfrm>
        </p:spPr>
        <p:txBody>
          <a:bodyPr>
            <a:normAutofit/>
          </a:bodyPr>
          <a:lstStyle/>
          <a:p>
            <a:pPr defTabSz="406849" fontAlgn="base" hangingPunct="0">
              <a:lnSpc>
                <a:spcPct val="93000"/>
              </a:lnSpc>
              <a:spcAft>
                <a:spcPct val="0"/>
              </a:spcAft>
            </a:pPr>
            <a:r>
              <a:rPr lang="pt-BR" sz="3600" b="1" dirty="0"/>
              <a:t>Ações relevantes em desenvolvimento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700808"/>
            <a:ext cx="8568952" cy="4752528"/>
          </a:xfrm>
        </p:spPr>
        <p:txBody>
          <a:bodyPr>
            <a:normAutofit fontScale="77500" lnSpcReduction="20000"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pt-BR" dirty="0" smtClean="0"/>
              <a:t>Quitação de todos os débitos com os municípios (dívidas referentes a 2005, 2006 e 2007);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pt-BR" dirty="0" smtClean="0"/>
              <a:t>Capacitações nas regionais; 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pt-BR" dirty="0" smtClean="0"/>
              <a:t>C</a:t>
            </a:r>
            <a:r>
              <a:rPr lang="pt-BR" dirty="0" smtClean="0">
                <a:solidFill>
                  <a:srgbClr val="000000"/>
                </a:solidFill>
              </a:rPr>
              <a:t>ontratação </a:t>
            </a:r>
            <a:r>
              <a:rPr lang="pt-BR" dirty="0">
                <a:solidFill>
                  <a:srgbClr val="000000"/>
                </a:solidFill>
              </a:rPr>
              <a:t>dos Correios </a:t>
            </a:r>
            <a:r>
              <a:rPr lang="pt-BR" dirty="0" smtClean="0">
                <a:solidFill>
                  <a:srgbClr val="000000"/>
                </a:solidFill>
              </a:rPr>
              <a:t> e f</a:t>
            </a:r>
            <a:r>
              <a:rPr lang="pt-BR" dirty="0" smtClean="0"/>
              <a:t>ormação de equipe </a:t>
            </a:r>
            <a:r>
              <a:rPr lang="pt-BR" dirty="0" smtClean="0">
                <a:solidFill>
                  <a:srgbClr val="000000"/>
                </a:solidFill>
              </a:rPr>
              <a:t>para </a:t>
            </a:r>
            <a:r>
              <a:rPr lang="pt-BR" dirty="0">
                <a:solidFill>
                  <a:srgbClr val="000000"/>
                </a:solidFill>
              </a:rPr>
              <a:t>remanejo de estoques entre os almoxarifados da SES nos 497 Municípios, visando diminuir faltas e perdas por </a:t>
            </a:r>
            <a:r>
              <a:rPr lang="pt-BR" dirty="0" smtClean="0">
                <a:solidFill>
                  <a:srgbClr val="000000"/>
                </a:solidFill>
              </a:rPr>
              <a:t>vencimento;</a:t>
            </a:r>
            <a:endParaRPr lang="pt-BR" dirty="0" smtClean="0"/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pt-BR" dirty="0">
                <a:solidFill>
                  <a:srgbClr val="000000"/>
                </a:solidFill>
              </a:rPr>
              <a:t>Informatização de estoques regionais e de inventários </a:t>
            </a:r>
            <a:r>
              <a:rPr lang="pt-BR" dirty="0" smtClean="0">
                <a:solidFill>
                  <a:srgbClr val="000000"/>
                </a:solidFill>
              </a:rPr>
              <a:t>mensais em todos os níveis;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pt-BR" dirty="0">
                <a:solidFill>
                  <a:srgbClr val="000000"/>
                </a:solidFill>
              </a:rPr>
              <a:t>Contratação de farmacêuticos e médicos em caráter emergencial</a:t>
            </a:r>
            <a:r>
              <a:rPr lang="pt-BR" dirty="0" smtClean="0">
                <a:solidFill>
                  <a:srgbClr val="000000"/>
                </a:solidFill>
              </a:rPr>
              <a:t>;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pt-BR" dirty="0" smtClean="0">
                <a:solidFill>
                  <a:srgbClr val="000000"/>
                </a:solidFill>
              </a:rPr>
              <a:t>Fornecimento de senhas a Juízes, Defensores, Promotores.</a:t>
            </a:r>
            <a:endParaRPr lang="pt-BR" dirty="0">
              <a:solidFill>
                <a:srgbClr val="000000"/>
              </a:solidFill>
            </a:endParaRPr>
          </a:p>
          <a:p>
            <a:endParaRPr lang="pt-BR" dirty="0">
              <a:solidFill>
                <a:srgbClr val="000000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564915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Judicialização</a:t>
            </a:r>
            <a:r>
              <a:rPr lang="pt-BR" dirty="0" smtClean="0"/>
              <a:t> da Saúde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3778639"/>
              </p:ext>
            </p:extLst>
          </p:nvPr>
        </p:nvGraphicFramePr>
        <p:xfrm>
          <a:off x="323528" y="1047728"/>
          <a:ext cx="8568952" cy="5405611"/>
        </p:xfrm>
        <a:graphic>
          <a:graphicData uri="http://schemas.openxmlformats.org/drawingml/2006/table">
            <a:tbl>
              <a:tblPr firstRow="1" firstCol="1" bandRow="1"/>
              <a:tblGrid>
                <a:gridCol w="5510194"/>
                <a:gridCol w="1910200"/>
                <a:gridCol w="924229"/>
                <a:gridCol w="224329"/>
              </a:tblGrid>
              <a:tr h="418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616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TIPO – ELENCO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TRATAMENTOS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062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Microsoft Sans Serif"/>
                          <a:ea typeface="Times New Roman"/>
                          <a:cs typeface="Times New Roman"/>
                        </a:rPr>
                        <a:t>FARMÁCIA BÁSICA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Microsoft Sans Serif"/>
                          <a:ea typeface="Times New Roman"/>
                          <a:cs typeface="Times New Roman"/>
                        </a:rPr>
                        <a:t>16.266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16,56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062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Microsoft Sans Serif"/>
                          <a:ea typeface="Times New Roman"/>
                          <a:cs typeface="Times New Roman"/>
                        </a:rPr>
                        <a:t>ESTRATÉGICOS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Microsoft Sans Serif"/>
                          <a:ea typeface="Times New Roman"/>
                          <a:cs typeface="Times New Roman"/>
                        </a:rPr>
                        <a:t>44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0,04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876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Microsoft Sans Serif"/>
                          <a:ea typeface="Times New Roman"/>
                          <a:cs typeface="Times New Roman"/>
                        </a:rPr>
                        <a:t>ESPECIAIS SES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Microsoft Sans Serif"/>
                          <a:ea typeface="Times New Roman"/>
                          <a:cs typeface="Times New Roman"/>
                        </a:rPr>
                        <a:t>10.411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10,60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062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Microsoft Sans Serif"/>
                          <a:ea typeface="Times New Roman"/>
                          <a:cs typeface="Times New Roman"/>
                        </a:rPr>
                        <a:t>COMP. ESPECIALIZADO - </a:t>
                      </a:r>
                      <a:r>
                        <a:rPr lang="pt-BR" sz="1800" dirty="0" smtClean="0">
                          <a:solidFill>
                            <a:srgbClr val="000000"/>
                          </a:solidFill>
                          <a:effectLst/>
                          <a:latin typeface="Microsoft Sans Serif"/>
                          <a:ea typeface="Times New Roman"/>
                          <a:cs typeface="Times New Roman"/>
                        </a:rPr>
                        <a:t>Atendem </a:t>
                      </a: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Microsoft Sans Serif"/>
                          <a:ea typeface="Times New Roman"/>
                          <a:cs typeface="Times New Roman"/>
                        </a:rPr>
                        <a:t>Portarias MS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9.607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9,78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062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Microsoft Sans Serif"/>
                          <a:ea typeface="Times New Roman"/>
                          <a:cs typeface="Times New Roman"/>
                        </a:rPr>
                        <a:t>COMP. ESPECIALIZADO - Não atendem Portarias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9.600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9,77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062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Microsoft Sans Serif"/>
                          <a:ea typeface="Times New Roman"/>
                          <a:cs typeface="Times New Roman"/>
                        </a:rPr>
                        <a:t>FORA DE </a:t>
                      </a:r>
                      <a:r>
                        <a:rPr lang="pt-BR" sz="1800" dirty="0" smtClean="0">
                          <a:solidFill>
                            <a:srgbClr val="000000"/>
                          </a:solidFill>
                          <a:effectLst/>
                          <a:latin typeface="Microsoft Sans Serif"/>
                          <a:ea typeface="Times New Roman"/>
                          <a:cs typeface="Times New Roman"/>
                        </a:rPr>
                        <a:t>LISTAS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Microsoft Sans Serif"/>
                          <a:ea typeface="Times New Roman"/>
                          <a:cs typeface="Times New Roman"/>
                        </a:rPr>
                        <a:t>52.285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53,24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062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solidFill>
                            <a:srgbClr val="000000"/>
                          </a:solidFill>
                          <a:effectLst/>
                          <a:latin typeface="Microsoft Sans Serif"/>
                          <a:ea typeface="Times New Roman"/>
                          <a:cs typeface="Times New Roman"/>
                        </a:rPr>
                        <a:t>TOTAL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Microsoft Sans Serif"/>
                          <a:ea typeface="Times New Roman"/>
                          <a:cs typeface="Times New Roman"/>
                        </a:rPr>
                        <a:t>98.213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100,00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862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179512" y="1484784"/>
            <a:ext cx="8784976" cy="518457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spcBef>
                <a:spcPct val="35000"/>
              </a:spcBef>
              <a:buClr>
                <a:srgbClr val="FF0000"/>
              </a:buClr>
              <a:buSzPct val="75000"/>
              <a:buFont typeface="Wingdings" charset="2"/>
              <a:buChar char="Ø"/>
            </a:pPr>
            <a:r>
              <a:rPr lang="pt-BR" sz="2400" dirty="0">
                <a:solidFill>
                  <a:srgbClr val="000000"/>
                </a:solidFill>
              </a:rPr>
              <a:t>Principal instrumento terapêutico utilizado </a:t>
            </a:r>
            <a:r>
              <a:rPr lang="pt-BR" sz="2400" dirty="0" smtClean="0">
                <a:solidFill>
                  <a:srgbClr val="000000"/>
                </a:solidFill>
              </a:rPr>
              <a:t>no </a:t>
            </a:r>
            <a:r>
              <a:rPr lang="pt-BR" sz="2400" dirty="0">
                <a:solidFill>
                  <a:srgbClr val="000000"/>
                </a:solidFill>
              </a:rPr>
              <a:t>processo saúde-doença;</a:t>
            </a:r>
          </a:p>
          <a:p>
            <a:pPr algn="just">
              <a:lnSpc>
                <a:spcPct val="80000"/>
              </a:lnSpc>
              <a:spcBef>
                <a:spcPct val="35000"/>
              </a:spcBef>
              <a:buClr>
                <a:srgbClr val="FF0000"/>
              </a:buClr>
              <a:buSzPct val="75000"/>
              <a:buFont typeface="Wingdings" charset="2"/>
              <a:buChar char="Ø"/>
            </a:pPr>
            <a:endParaRPr lang="pt-BR" sz="240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  <a:spcAft>
                <a:spcPct val="45000"/>
              </a:spcAft>
              <a:buClr>
                <a:srgbClr val="FF0000"/>
              </a:buClr>
              <a:buFont typeface="Wingdings" charset="2"/>
              <a:buChar char="Ø"/>
            </a:pPr>
            <a:r>
              <a:rPr lang="pt-BR" sz="2400" dirty="0">
                <a:solidFill>
                  <a:srgbClr val="000000"/>
                </a:solidFill>
                <a:cs typeface="Times New Roman" pitchFamily="16" charset="0"/>
              </a:rPr>
              <a:t>Gastos com saúde aparecem em terceiro lugar dentre os gastos familiares(IBGE</a:t>
            </a:r>
            <a:r>
              <a:rPr lang="pt-BR" sz="2400" dirty="0" smtClean="0">
                <a:solidFill>
                  <a:srgbClr val="000000"/>
                </a:solidFill>
                <a:cs typeface="Times New Roman" pitchFamily="16" charset="0"/>
              </a:rPr>
              <a:t>);</a:t>
            </a:r>
            <a:endParaRPr lang="pt-BR" sz="2400" dirty="0">
              <a:solidFill>
                <a:srgbClr val="000000"/>
              </a:solidFill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  <a:spcAft>
                <a:spcPct val="45000"/>
              </a:spcAft>
              <a:buClr>
                <a:srgbClr val="FF0000"/>
              </a:buClr>
              <a:buFont typeface="Wingdings" charset="2"/>
              <a:buChar char="Ø"/>
            </a:pPr>
            <a:r>
              <a:rPr lang="pt-BR" sz="2400" dirty="0">
                <a:solidFill>
                  <a:srgbClr val="000000"/>
                </a:solidFill>
                <a:cs typeface="Times New Roman" pitchFamily="16" charset="0"/>
              </a:rPr>
              <a:t>Os medicamentos representam 61% desses gastos para as famílias de baixa renda (FIOCRUZ</a:t>
            </a:r>
            <a:r>
              <a:rPr lang="pt-BR" sz="2400" dirty="0" smtClean="0">
                <a:solidFill>
                  <a:srgbClr val="000000"/>
                </a:solidFill>
                <a:cs typeface="Times New Roman" pitchFamily="16" charset="0"/>
              </a:rPr>
              <a:t>)</a:t>
            </a:r>
            <a:r>
              <a:rPr lang="pt-BR" sz="24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;</a:t>
            </a:r>
          </a:p>
          <a:p>
            <a:pPr algn="just">
              <a:lnSpc>
                <a:spcPct val="90000"/>
              </a:lnSpc>
              <a:spcBef>
                <a:spcPct val="0"/>
              </a:spcBef>
              <a:spcAft>
                <a:spcPct val="45000"/>
              </a:spcAft>
              <a:buClr>
                <a:srgbClr val="FF0000"/>
              </a:buClr>
              <a:buFont typeface="Wingdings" charset="2"/>
              <a:buChar char="Ø"/>
            </a:pPr>
            <a:r>
              <a:rPr lang="pt-BR" sz="2400" dirty="0">
                <a:solidFill>
                  <a:srgbClr val="000000"/>
                </a:solidFill>
                <a:cs typeface="Times New Roman" pitchFamily="16" charset="0"/>
              </a:rPr>
              <a:t> 51,7% das pessoas que necessitam de tratamento tem dificuldades para obter os medicamentos (CONASS</a:t>
            </a:r>
            <a:r>
              <a:rPr lang="pt-BR" sz="2400" dirty="0" smtClean="0">
                <a:solidFill>
                  <a:srgbClr val="000000"/>
                </a:solidFill>
                <a:cs typeface="Times New Roman" pitchFamily="16" charset="0"/>
              </a:rPr>
              <a:t>);</a:t>
            </a:r>
            <a:endParaRPr lang="pt-BR" sz="240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  <a:spcAft>
                <a:spcPct val="45000"/>
              </a:spcAft>
              <a:buClr>
                <a:srgbClr val="FF0000"/>
              </a:buClr>
              <a:buFont typeface="Wingdings" charset="2"/>
              <a:buChar char="Ø"/>
            </a:pPr>
            <a:r>
              <a:rPr lang="pt-BR" sz="2400" dirty="0">
                <a:solidFill>
                  <a:srgbClr val="000000"/>
                </a:solidFill>
                <a:cs typeface="Times New Roman" pitchFamily="16" charset="0"/>
              </a:rPr>
              <a:t>Cerca de 55% delas não podem pagar os medicamentos de que necessitam (IBGE</a:t>
            </a:r>
            <a:r>
              <a:rPr lang="pt-BR" sz="2400" dirty="0" smtClean="0">
                <a:solidFill>
                  <a:srgbClr val="000000"/>
                </a:solidFill>
                <a:cs typeface="Times New Roman" pitchFamily="16" charset="0"/>
              </a:rPr>
              <a:t>)</a:t>
            </a:r>
            <a:r>
              <a:rPr lang="pt-BR" sz="24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;</a:t>
            </a:r>
          </a:p>
          <a:p>
            <a:pPr algn="just">
              <a:lnSpc>
                <a:spcPct val="90000"/>
              </a:lnSpc>
              <a:spcBef>
                <a:spcPct val="0"/>
              </a:spcBef>
              <a:spcAft>
                <a:spcPct val="45000"/>
              </a:spcAft>
              <a:buClr>
                <a:srgbClr val="FF0000"/>
              </a:buClr>
              <a:buFont typeface="Wingdings" charset="2"/>
              <a:buChar char="Ø"/>
            </a:pPr>
            <a:r>
              <a:rPr lang="pt-BR" sz="24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A aquisição envolve recursos que variam de 10 a 20% dos orçamentos públicos em </a:t>
            </a:r>
            <a:r>
              <a:rPr lang="pt-BR" sz="24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saúde</a:t>
            </a:r>
            <a:r>
              <a:rPr lang="pt-BR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;</a:t>
            </a:r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60647"/>
            <a:ext cx="8712968" cy="1080121"/>
          </a:xfrm>
        </p:spPr>
        <p:txBody>
          <a:bodyPr>
            <a:normAutofit/>
          </a:bodyPr>
          <a:lstStyle/>
          <a:p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QUE ORGANIZAR A POLÍTICA DE ASSISTÊNCIA FARMACÊUTICA NO SUS</a:t>
            </a:r>
            <a:endParaRPr lang="pt-BR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51470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568701"/>
              </p:ext>
            </p:extLst>
          </p:nvPr>
        </p:nvGraphicFramePr>
        <p:xfrm>
          <a:off x="251520" y="476672"/>
          <a:ext cx="8496944" cy="553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968737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Dificuldades no atendimento da demanda judicial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628800"/>
            <a:ext cx="8219256" cy="4752528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pt-BR" sz="2800" dirty="0" smtClean="0"/>
              <a:t>Medicamentos não inclusos na RENAME;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pt-BR" sz="2800" dirty="0" smtClean="0"/>
              <a:t>Competências dos entes – dificuldades de aquisição e duplicidade de atendimento.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pt-BR" sz="2800" dirty="0" smtClean="0"/>
              <a:t>Informações do usuário (CI, CPF, cartão SUS);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pt-BR" sz="2800" dirty="0" smtClean="0"/>
              <a:t>Informações da prescrição – receita e laudo médico não acompanham o processo, tempo de tratamento não informado;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pt-BR" sz="2800" dirty="0" smtClean="0"/>
              <a:t>Informações do médico </a:t>
            </a:r>
            <a:r>
              <a:rPr lang="pt-BR" sz="2800" dirty="0" err="1" smtClean="0"/>
              <a:t>prescritor</a:t>
            </a:r>
            <a:r>
              <a:rPr lang="pt-BR" sz="2800" dirty="0" smtClean="0"/>
              <a:t> (nome e CRM)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pt-BR" sz="2800" dirty="0" smtClean="0"/>
              <a:t>Medicamentos sem registro na ANVISA;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pt-BR" sz="2800" dirty="0" smtClean="0"/>
              <a:t>Uso “off </a:t>
            </a:r>
            <a:r>
              <a:rPr lang="pt-BR" sz="2800" dirty="0" err="1" smtClean="0"/>
              <a:t>label</a:t>
            </a:r>
            <a:r>
              <a:rPr lang="pt-BR" sz="2800" dirty="0" smtClean="0"/>
              <a:t>”;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pt-BR" sz="2800" dirty="0" smtClean="0"/>
              <a:t>Aquisição de “marcas” – liminares proíbem o genérico!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pt-BR" sz="2800" dirty="0" smtClean="0"/>
              <a:t>Informação do óbito;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pt-BR" sz="2800" dirty="0" smtClean="0"/>
              <a:t>Informações sobre o bloqueio – autorização de depósito</a:t>
            </a:r>
          </a:p>
        </p:txBody>
      </p:sp>
    </p:spTree>
    <p:extLst>
      <p:ext uri="{BB962C8B-B14F-4D97-AF65-F5344CB8AC3E}">
        <p14:creationId xmlns:p14="http://schemas.microsoft.com/office/powerpoint/2010/main" val="42515353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88106" cy="1008112"/>
          </a:xfrm>
        </p:spPr>
        <p:txBody>
          <a:bodyPr>
            <a:noAutofit/>
          </a:bodyPr>
          <a:lstStyle/>
          <a:p>
            <a:pPr marL="0" indent="0"/>
            <a:r>
              <a:rPr lang="pt-BR" sz="4000" b="1" dirty="0" smtClean="0"/>
              <a:t>Dificuldades no atendimento </a:t>
            </a:r>
            <a:r>
              <a:rPr lang="pt-BR" sz="4000" b="1" dirty="0"/>
              <a:t>da demanda judicial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51520" y="1556792"/>
            <a:ext cx="858810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pt-BR" sz="2400" dirty="0" smtClean="0"/>
              <a:t>Atender por disponibilidade de estoque ou distribuidora ou compra emergencial.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pt-BR" sz="2400" dirty="0" smtClean="0"/>
              <a:t>Realização </a:t>
            </a:r>
            <a:r>
              <a:rPr lang="pt-BR" sz="2400" dirty="0"/>
              <a:t>de depósito </a:t>
            </a:r>
            <a:r>
              <a:rPr lang="pt-BR" sz="2400" dirty="0" smtClean="0"/>
              <a:t>judicial – constar na inicial;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pt-BR" sz="2400" dirty="0" smtClean="0"/>
              <a:t>Comunicação </a:t>
            </a:r>
            <a:r>
              <a:rPr lang="pt-BR" sz="2400" dirty="0"/>
              <a:t>de </a:t>
            </a:r>
            <a:r>
              <a:rPr lang="pt-BR" sz="2400" dirty="0" smtClean="0"/>
              <a:t>bloqueios </a:t>
            </a:r>
            <a:r>
              <a:rPr lang="pt-BR" sz="2400" dirty="0"/>
              <a:t>de </a:t>
            </a:r>
            <a:r>
              <a:rPr lang="pt-BR" sz="2400" dirty="0" smtClean="0"/>
              <a:t>valores e regularização </a:t>
            </a:r>
            <a:r>
              <a:rPr lang="pt-BR" sz="2400" dirty="0"/>
              <a:t>de bloqueios </a:t>
            </a:r>
            <a:r>
              <a:rPr lang="pt-BR" sz="2400" dirty="0" smtClean="0"/>
              <a:t>- </a:t>
            </a:r>
            <a:r>
              <a:rPr lang="pt-BR" sz="2400" dirty="0"/>
              <a:t>identificação do objeto </a:t>
            </a:r>
            <a:r>
              <a:rPr lang="pt-BR" sz="2400" dirty="0" smtClean="0"/>
              <a:t>do bloqueio e do tempo a que se refere;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pt-BR" sz="2400" dirty="0" smtClean="0"/>
              <a:t>Alterações de posologia e/ou tratamento;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pt-BR" sz="2400" dirty="0" smtClean="0"/>
              <a:t>Conceito ampliado de saúde;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3810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52642959"/>
              </p:ext>
            </p:extLst>
          </p:nvPr>
        </p:nvGraphicFramePr>
        <p:xfrm>
          <a:off x="531384" y="150818"/>
          <a:ext cx="8001056" cy="1206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tângulo 2"/>
          <p:cNvSpPr/>
          <p:nvPr/>
        </p:nvSpPr>
        <p:spPr>
          <a:xfrm>
            <a:off x="1770952" y="3315698"/>
            <a:ext cx="5551881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DESORGANIZAÇÃO</a:t>
            </a:r>
          </a:p>
        </p:txBody>
      </p:sp>
      <p:cxnSp>
        <p:nvCxnSpPr>
          <p:cNvPr id="10" name="Conector de seta reta 9"/>
          <p:cNvCxnSpPr/>
          <p:nvPr/>
        </p:nvCxnSpPr>
        <p:spPr>
          <a:xfrm flipV="1">
            <a:off x="4462463" y="2706688"/>
            <a:ext cx="0" cy="555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 flipH="1" flipV="1">
            <a:off x="2570163" y="2706688"/>
            <a:ext cx="1008062" cy="555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 flipV="1">
            <a:off x="5449888" y="2693988"/>
            <a:ext cx="1349375" cy="5683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/>
          <p:nvPr/>
        </p:nvCxnSpPr>
        <p:spPr>
          <a:xfrm flipH="1">
            <a:off x="2786063" y="3910013"/>
            <a:ext cx="1038225" cy="647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23"/>
          <p:cNvCxnSpPr/>
          <p:nvPr/>
        </p:nvCxnSpPr>
        <p:spPr>
          <a:xfrm>
            <a:off x="4906963" y="3910013"/>
            <a:ext cx="1192212" cy="5762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ângulo 24"/>
          <p:cNvSpPr/>
          <p:nvPr/>
        </p:nvSpPr>
        <p:spPr>
          <a:xfrm>
            <a:off x="3563888" y="1803322"/>
            <a:ext cx="1742721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0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Dificuldade de </a:t>
            </a:r>
            <a:r>
              <a:rPr lang="pt-BR" sz="2000" b="1" u="sng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ressuprimento</a:t>
            </a:r>
            <a:endParaRPr lang="pt-BR" sz="2000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6447795" y="1876118"/>
            <a:ext cx="2174891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hlinkClick r:id="" action="ppaction://noaction"/>
              </a:rPr>
              <a:t>Desestruturação da Assistência Farmacêutica</a:t>
            </a:r>
            <a:endParaRPr lang="pt-BR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827584" y="1876118"/>
            <a:ext cx="1742721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Compras inadequadas</a:t>
            </a:r>
            <a:endParaRPr lang="pt-BR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1241333" y="4572417"/>
            <a:ext cx="1742721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Conflito entre os entes</a:t>
            </a:r>
          </a:p>
        </p:txBody>
      </p:sp>
      <p:sp>
        <p:nvSpPr>
          <p:cNvPr id="32" name="Retângulo 31"/>
          <p:cNvSpPr/>
          <p:nvPr/>
        </p:nvSpPr>
        <p:spPr>
          <a:xfrm>
            <a:off x="5792520" y="4572417"/>
            <a:ext cx="1742721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0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Duplicidade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3582614" y="5740670"/>
            <a:ext cx="23153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u="sng" dirty="0" smtClean="0">
                <a:solidFill>
                  <a:srgbClr val="0070C0"/>
                </a:solidFill>
              </a:rPr>
              <a:t>Bloqueios de contas</a:t>
            </a:r>
            <a:endParaRPr lang="pt-BR" sz="2000" b="1" u="sng" dirty="0">
              <a:solidFill>
                <a:srgbClr val="0070C0"/>
              </a:solidFill>
            </a:endParaRPr>
          </a:p>
        </p:txBody>
      </p:sp>
      <p:cxnSp>
        <p:nvCxnSpPr>
          <p:cNvPr id="5" name="Conector de seta reta 4"/>
          <p:cNvCxnSpPr/>
          <p:nvPr/>
        </p:nvCxnSpPr>
        <p:spPr>
          <a:xfrm>
            <a:off x="4435248" y="4486275"/>
            <a:ext cx="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140172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pt-BR" sz="3600" b="1" dirty="0">
                <a:solidFill>
                  <a:srgbClr val="FF0000"/>
                </a:solidFill>
                <a:ea typeface="+mn-ea"/>
                <a:cs typeface="+mn-cs"/>
              </a:rPr>
              <a:t/>
            </a:r>
            <a:br>
              <a:rPr lang="pt-BR" sz="3600" b="1" dirty="0">
                <a:solidFill>
                  <a:srgbClr val="FF0000"/>
                </a:solidFill>
                <a:ea typeface="+mn-ea"/>
                <a:cs typeface="+mn-cs"/>
              </a:rPr>
            </a:br>
            <a:r>
              <a:rPr lang="pt-BR" sz="3600" b="1" dirty="0" smtClean="0">
                <a:solidFill>
                  <a:srgbClr val="FF0000"/>
                </a:solidFill>
                <a:ea typeface="+mn-ea"/>
                <a:cs typeface="+mn-cs"/>
              </a:rPr>
              <a:t/>
            </a:r>
            <a:br>
              <a:rPr lang="pt-BR" sz="3600" b="1" dirty="0" smtClean="0">
                <a:solidFill>
                  <a:srgbClr val="FF0000"/>
                </a:solidFill>
                <a:ea typeface="+mn-ea"/>
                <a:cs typeface="+mn-cs"/>
              </a:rPr>
            </a:br>
            <a:r>
              <a:rPr lang="pt-BR" sz="3600" b="1" dirty="0" smtClean="0"/>
              <a:t>OS </a:t>
            </a:r>
            <a:r>
              <a:rPr lang="pt-BR" sz="3600" b="1" dirty="0"/>
              <a:t>CAMINHOS </a:t>
            </a:r>
            <a:r>
              <a:rPr lang="pt-BR" sz="3600" b="1" dirty="0" smtClean="0"/>
              <a:t>D</a:t>
            </a:r>
            <a:r>
              <a:rPr lang="pt-BR" sz="3600" b="1" dirty="0" smtClean="0">
                <a:ea typeface="+mn-ea"/>
                <a:cs typeface="+mn-cs"/>
              </a:rPr>
              <a:t>A CONSTRUÇÃO DO SUS</a:t>
            </a:r>
            <a:br>
              <a:rPr lang="pt-BR" sz="3600" b="1" dirty="0" smtClean="0">
                <a:ea typeface="+mn-ea"/>
                <a:cs typeface="+mn-cs"/>
              </a:rPr>
            </a:br>
            <a:r>
              <a:rPr lang="pt-BR" sz="3600" b="1" dirty="0">
                <a:solidFill>
                  <a:srgbClr val="FF0000"/>
                </a:solidFill>
                <a:ea typeface="+mn-ea"/>
                <a:cs typeface="+mn-cs"/>
              </a:rPr>
              <a:t/>
            </a:r>
            <a:br>
              <a:rPr lang="pt-BR" sz="3600" b="1" dirty="0">
                <a:solidFill>
                  <a:srgbClr val="FF0000"/>
                </a:solidFill>
                <a:ea typeface="+mn-ea"/>
                <a:cs typeface="+mn-cs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412776"/>
            <a:ext cx="8784976" cy="5328592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pt-BR" sz="2800" dirty="0" smtClean="0"/>
              <a:t>Valorização da APS – REDES DE ATENÇÃO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endParaRPr lang="pt-BR" sz="2800" dirty="0" smtClean="0"/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pt-BR" sz="2800" dirty="0"/>
              <a:t>Integração dos Sistemas de atenção à </a:t>
            </a:r>
            <a:r>
              <a:rPr lang="pt-BR" sz="2800" dirty="0" smtClean="0"/>
              <a:t>saúde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endParaRPr lang="pt-BR" sz="2800" dirty="0" smtClean="0"/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pt-BR" sz="2800" dirty="0" smtClean="0"/>
              <a:t>Financiamento sustentável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endParaRPr lang="pt-BR" sz="2800" dirty="0" smtClean="0"/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pt-BR" sz="2800" dirty="0" smtClean="0"/>
              <a:t>Avaliação tecnológica em saúde e medicina baseada em evidências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endParaRPr lang="pt-BR" sz="2800" dirty="0" smtClean="0"/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pt-BR" sz="2800" dirty="0" smtClean="0"/>
              <a:t>Transparência, </a:t>
            </a:r>
            <a:r>
              <a:rPr lang="pt-BR" sz="2800" dirty="0" err="1" smtClean="0"/>
              <a:t>empoderamento</a:t>
            </a:r>
            <a:r>
              <a:rPr lang="pt-BR" sz="2800" dirty="0" smtClean="0"/>
              <a:t> dos cidadãos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endParaRPr lang="pt-BR" sz="2800" dirty="0" smtClean="0"/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pt-BR" sz="2800" dirty="0" smtClean="0"/>
              <a:t>Fortalecimento da governança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60463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aixaDeTexto 41"/>
          <p:cNvSpPr txBox="1"/>
          <p:nvPr/>
        </p:nvSpPr>
        <p:spPr>
          <a:xfrm>
            <a:off x="0" y="2349500"/>
            <a:ext cx="9144000" cy="40318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pt-BR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DECRETO 7508/2011</a:t>
            </a:r>
          </a:p>
          <a:p>
            <a:pPr algn="ctr"/>
            <a:endParaRPr lang="pt-BR" sz="3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pt-B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LEI </a:t>
            </a:r>
            <a:r>
              <a:rPr lang="pt-BR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12401/2011</a:t>
            </a:r>
          </a:p>
          <a:p>
            <a:pPr algn="ctr">
              <a:defRPr/>
            </a:pPr>
            <a:endParaRPr lang="pt-BR" sz="3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defRPr/>
            </a:pPr>
            <a:r>
              <a:rPr lang="pt-B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DIRETRIZES </a:t>
            </a:r>
            <a:r>
              <a:rPr lang="pt-BR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DA RENAME</a:t>
            </a:r>
          </a:p>
          <a:p>
            <a:pPr algn="ctr">
              <a:defRPr/>
            </a:pPr>
            <a:r>
              <a:rPr lang="pt-BR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(Resolução GM/MS nº 1 de 17/01/2012</a:t>
            </a:r>
            <a:r>
              <a:rPr lang="pt-B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pPr algn="ctr">
              <a:defRPr/>
            </a:pPr>
            <a:endParaRPr lang="pt-BR" sz="3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defRPr/>
            </a:pPr>
            <a:r>
              <a:rPr lang="pt-B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Lei 141/2012</a:t>
            </a:r>
            <a:endParaRPr lang="pt-BR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79512" y="253097"/>
            <a:ext cx="8784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dirty="0" smtClean="0"/>
              <a:t>NOVOS CENÁRIOS</a:t>
            </a:r>
            <a:endParaRPr lang="pt-BR" sz="6000" dirty="0"/>
          </a:p>
        </p:txBody>
      </p:sp>
    </p:spTree>
    <p:extLst>
      <p:ext uri="{BB962C8B-B14F-4D97-AF65-F5344CB8AC3E}">
        <p14:creationId xmlns:p14="http://schemas.microsoft.com/office/powerpoint/2010/main" val="35305071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2"/>
          <p:cNvSpPr>
            <a:spLocks noGrp="1"/>
          </p:cNvSpPr>
          <p:nvPr>
            <p:ph type="ctrTitle"/>
          </p:nvPr>
        </p:nvSpPr>
        <p:spPr>
          <a:xfrm>
            <a:off x="323850" y="620712"/>
            <a:ext cx="8391525" cy="583262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t-BR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Decreto 7.508 – A RENAME e a RENASES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t-BR" dirty="0" smtClean="0">
                <a:solidFill>
                  <a:schemeClr val="tx1"/>
                </a:solidFill>
              </a:rPr>
              <a:t/>
            </a:r>
            <a:br>
              <a:rPr lang="pt-BR" dirty="0" smtClean="0">
                <a:solidFill>
                  <a:schemeClr val="tx1"/>
                </a:solidFill>
              </a:rPr>
            </a:br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  <a:t>A Relação Nacional de Medicamentos Essenciais – </a:t>
            </a:r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</a:rPr>
              <a:t>RENAME </a:t>
            </a:r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  <a:t>compreende a seleção e a padronização de medicamentos indicados para atendimento de doenças ou de agravos no âmbito do SUS</a:t>
            </a:r>
            <a:b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pt-BR" sz="3200" b="1" dirty="0" smtClean="0">
                <a:solidFill>
                  <a:schemeClr val="tx2">
                    <a:lumMod val="75000"/>
                  </a:schemeClr>
                </a:solidFill>
              </a:rPr>
              <a:t>Medicamentos essenciais são aqueles definidos pelo SUS para garantir o acesso do usuário ao tratamento medicamentoso</a:t>
            </a:r>
          </a:p>
        </p:txBody>
      </p:sp>
    </p:spTree>
    <p:extLst>
      <p:ext uri="{BB962C8B-B14F-4D97-AF65-F5344CB8AC3E}">
        <p14:creationId xmlns:p14="http://schemas.microsoft.com/office/powerpoint/2010/main" val="3954086383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ítulo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 rtlCol="0">
            <a:normAutofit fontScale="9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b="1" dirty="0" smtClean="0">
                <a:solidFill>
                  <a:schemeClr val="tx2">
                    <a:lumMod val="50000"/>
                  </a:schemeClr>
                </a:solidFill>
              </a:rPr>
              <a:t>DISPONIBILIDADE PELO SUS</a:t>
            </a:r>
            <a:r>
              <a:rPr lang="pt-BR" b="1" dirty="0" smtClean="0">
                <a:solidFill>
                  <a:schemeClr val="tx2">
                    <a:lumMod val="50000"/>
                  </a:schemeClr>
                </a:solidFill>
              </a:rPr>
              <a:t>: RENAME</a:t>
            </a:r>
            <a:endParaRPr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3555" name="Espaço Reservado para Conteúdo 2"/>
          <p:cNvSpPr>
            <a:spLocks noGrp="1"/>
          </p:cNvSpPr>
          <p:nvPr>
            <p:ph sz="half"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pt-BR" dirty="0" smtClean="0">
                <a:solidFill>
                  <a:srgbClr val="000000"/>
                </a:solidFill>
              </a:rPr>
              <a:t>FARMÁCIA BÁSICA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dirty="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pt-BR" dirty="0" smtClean="0">
                <a:solidFill>
                  <a:srgbClr val="000000"/>
                </a:solidFill>
              </a:rPr>
              <a:t>ESTRATÉGICOS</a:t>
            </a:r>
          </a:p>
          <a:p>
            <a:pPr eaLnBrk="1" hangingPunct="1">
              <a:spcBef>
                <a:spcPct val="0"/>
              </a:spcBef>
            </a:pPr>
            <a:endParaRPr lang="pt-BR" dirty="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pt-BR" dirty="0" smtClean="0">
                <a:solidFill>
                  <a:srgbClr val="000000"/>
                </a:solidFill>
              </a:rPr>
              <a:t>COMPONENTE ESPECIALIZADO</a:t>
            </a:r>
          </a:p>
          <a:p>
            <a:pPr eaLnBrk="1" hangingPunct="1">
              <a:spcBef>
                <a:spcPct val="0"/>
              </a:spcBef>
            </a:pPr>
            <a:endParaRPr lang="pt-BR" dirty="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dirty="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dirty="0" smtClean="0">
                <a:solidFill>
                  <a:srgbClr val="000000"/>
                </a:solidFill>
              </a:rPr>
              <a:t>                            </a:t>
            </a:r>
            <a:r>
              <a:rPr lang="pt-BR" sz="2400" b="1" u="sng" dirty="0" smtClean="0">
                <a:solidFill>
                  <a:srgbClr val="000000"/>
                </a:solidFill>
              </a:rPr>
              <a:t>TOTAIS</a:t>
            </a:r>
          </a:p>
          <a:p>
            <a:pPr eaLnBrk="1" hangingPunct="1">
              <a:spcBef>
                <a:spcPct val="0"/>
              </a:spcBef>
            </a:pPr>
            <a:endParaRPr lang="pt-BR" dirty="0" smtClean="0">
              <a:solidFill>
                <a:srgbClr val="000000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16288" cy="4525963"/>
          </a:xfrm>
          <a:blipFill>
            <a:blip r:embed="rId2"/>
            <a:tile tx="0" ty="0" sx="100000" sy="100000" flip="none" algn="tl"/>
          </a:blipFill>
        </p:spPr>
        <p:txBody>
          <a:bodyPr rtlCol="0">
            <a:normAutofit/>
          </a:bodyPr>
          <a:lstStyle/>
          <a:p>
            <a:pPr lvl="0">
              <a:spcBef>
                <a:spcPts val="0"/>
              </a:spcBef>
              <a:buNone/>
              <a:defRPr/>
            </a:pPr>
            <a:r>
              <a:rPr sz="22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FÁRMACOS</a:t>
            </a:r>
            <a:r>
              <a:rPr lang="pt-BR" sz="22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APRESENTAÇÕES</a:t>
            </a:r>
            <a:endParaRPr lang="pt-BR" sz="22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sz="2000" b="1" u="sng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sz="20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282                                           547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sz="200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sz="200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sz="20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80                                           121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sz="200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sz="200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sz="20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pt-BR" sz="20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0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149                                            321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sz="200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sz="200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sz="20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sz="200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sz="200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sz="200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sz="200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sz="200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sz="200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sz="200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sz="200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sz="200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sz="200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5" name="Retângulo de cantos arredondados 4"/>
          <p:cNvSpPr/>
          <p:nvPr/>
        </p:nvSpPr>
        <p:spPr>
          <a:xfrm>
            <a:off x="4932040" y="5949950"/>
            <a:ext cx="1058862" cy="719138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579</a:t>
            </a:r>
            <a:endParaRPr lang="pt-BR" sz="2800" dirty="0">
              <a:solidFill>
                <a:prstClr val="black"/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7740352" y="5949950"/>
            <a:ext cx="1152525" cy="719138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1065</a:t>
            </a:r>
          </a:p>
        </p:txBody>
      </p:sp>
      <p:sp>
        <p:nvSpPr>
          <p:cNvPr id="8" name="Retângulo 7"/>
          <p:cNvSpPr/>
          <p:nvPr/>
        </p:nvSpPr>
        <p:spPr>
          <a:xfrm>
            <a:off x="539553" y="4941168"/>
            <a:ext cx="2880320" cy="4320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pt-BR" sz="2800" dirty="0" smtClean="0">
                <a:solidFill>
                  <a:srgbClr val="000000"/>
                </a:solidFill>
              </a:rPr>
              <a:t>ESPECIAIS (RS)</a:t>
            </a:r>
            <a:endParaRPr lang="pt-BR" sz="2800" dirty="0">
              <a:solidFill>
                <a:srgbClr val="00000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148064" y="4941168"/>
            <a:ext cx="3600400" cy="4320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defRPr/>
            </a:pPr>
            <a:r>
              <a:rPr lang="pt-BR" sz="2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68                                                76</a:t>
            </a:r>
          </a:p>
        </p:txBody>
      </p:sp>
    </p:spTree>
    <p:extLst>
      <p:ext uri="{BB962C8B-B14F-4D97-AF65-F5344CB8AC3E}">
        <p14:creationId xmlns:p14="http://schemas.microsoft.com/office/powerpoint/2010/main" val="265562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/>
          <p:cNvSpPr>
            <a:spLocks noGrp="1"/>
          </p:cNvSpPr>
          <p:nvPr>
            <p:ph type="title"/>
          </p:nvPr>
        </p:nvSpPr>
        <p:spPr bwMode="auto">
          <a:xfrm>
            <a:off x="683568" y="260648"/>
            <a:ext cx="7704856" cy="93610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pt-BR" sz="2800" b="1" dirty="0" smtClean="0">
                <a:solidFill>
                  <a:schemeClr val="accent3">
                    <a:lumMod val="50000"/>
                  </a:schemeClr>
                </a:solidFill>
                <a:ea typeface="ＭＳ Ｐゴシック" pitchFamily="34" charset="-128"/>
              </a:rPr>
              <a:t>  </a:t>
            </a:r>
            <a:r>
              <a:rPr lang="pt-BR" sz="4000" b="1" dirty="0" smtClean="0">
                <a:ea typeface="ＭＳ Ｐゴシック" pitchFamily="34" charset="-128"/>
              </a:rPr>
              <a:t>Lei 12.401 – Incorporação Tecnológica</a:t>
            </a:r>
            <a:r>
              <a:rPr lang="pt-BR" sz="2800" dirty="0" smtClean="0">
                <a:solidFill>
                  <a:schemeClr val="bg1"/>
                </a:solidFill>
                <a:ea typeface="ＭＳ Ｐゴシック" pitchFamily="34" charset="-128"/>
              </a:rPr>
              <a:t/>
            </a:r>
            <a:br>
              <a:rPr lang="pt-BR" sz="2800" dirty="0" smtClean="0">
                <a:solidFill>
                  <a:schemeClr val="bg1"/>
                </a:solidFill>
                <a:ea typeface="ＭＳ Ｐゴシック" pitchFamily="34" charset="-128"/>
              </a:rPr>
            </a:br>
            <a:endParaRPr lang="pt-BR" sz="2800" dirty="0" smtClean="0">
              <a:ea typeface="ＭＳ Ｐゴシック" pitchFamily="34" charset="-128"/>
            </a:endParaRPr>
          </a:p>
        </p:txBody>
      </p:sp>
      <p:sp>
        <p:nvSpPr>
          <p:cNvPr id="16387" name="Espaço Reservado para Conteúdo 2"/>
          <p:cNvSpPr>
            <a:spLocks noGrp="1"/>
          </p:cNvSpPr>
          <p:nvPr>
            <p:ph idx="4294967295"/>
          </p:nvPr>
        </p:nvSpPr>
        <p:spPr bwMode="auto">
          <a:xfrm>
            <a:off x="457200" y="1490662"/>
            <a:ext cx="8229600" cy="536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lnSpc>
                <a:spcPct val="12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pt-BR" sz="2400" b="1" i="0" dirty="0" smtClean="0">
                <a:ea typeface="ＭＳ Ｐゴシック" pitchFamily="34" charset="-128"/>
                <a:cs typeface="Arial" charset="0"/>
              </a:rPr>
              <a:t>Define o acesso universal regulado  mediante PCDT.</a:t>
            </a:r>
          </a:p>
          <a:p>
            <a:pPr eaLnBrk="1" hangingPunct="1">
              <a:lnSpc>
                <a:spcPct val="120000"/>
              </a:lnSpc>
              <a:buClr>
                <a:srgbClr val="C00000"/>
              </a:buClr>
              <a:buFont typeface="Wingdings" pitchFamily="2" charset="2"/>
              <a:buChar char="Ø"/>
            </a:pPr>
            <a:endParaRPr lang="pt-BR" sz="2400" b="1" i="0" dirty="0" smtClean="0">
              <a:ea typeface="ＭＳ Ｐゴシック" pitchFamily="34" charset="-128"/>
              <a:cs typeface="Arial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pt-BR" sz="2400" b="1" i="0" dirty="0" smtClean="0">
                <a:ea typeface="ＭＳ Ｐゴシック" pitchFamily="34" charset="-128"/>
                <a:cs typeface="Arial" charset="0"/>
              </a:rPr>
              <a:t>Determina  que  a incorporação, a exclusão ou alteração de tecnologias no SUS</a:t>
            </a:r>
            <a:r>
              <a:rPr lang="pt-BR" sz="2400" b="1" i="0" dirty="0" smtClean="0">
                <a:ea typeface="ＭＳ Ｐゴシック" pitchFamily="34" charset="-128"/>
              </a:rPr>
              <a:t>, bem como a constituição ou a alteração de PCDT,</a:t>
            </a:r>
            <a:r>
              <a:rPr lang="pt-BR" sz="2400" b="1" i="0" dirty="0" smtClean="0">
                <a:ea typeface="ＭＳ Ｐゴシック" pitchFamily="34" charset="-128"/>
                <a:cs typeface="Arial" charset="0"/>
              </a:rPr>
              <a:t> é competência do MS assessorado pela CONITEC.</a:t>
            </a:r>
          </a:p>
          <a:p>
            <a:pPr eaLnBrk="1" hangingPunct="1">
              <a:lnSpc>
                <a:spcPct val="120000"/>
              </a:lnSpc>
              <a:buClr>
                <a:srgbClr val="C00000"/>
              </a:buClr>
              <a:buFont typeface="Wingdings" pitchFamily="2" charset="2"/>
              <a:buChar char="Ø"/>
            </a:pPr>
            <a:endParaRPr lang="pt-BR" sz="2400" b="1" i="0" dirty="0" smtClean="0">
              <a:ea typeface="ＭＳ Ｐゴシック" pitchFamily="34" charset="-128"/>
              <a:cs typeface="Arial" charset="0"/>
            </a:endParaRPr>
          </a:p>
          <a:p>
            <a:pPr eaLnBrk="1" hangingPunct="1">
              <a:lnSpc>
                <a:spcPct val="12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pt-BR" sz="2400" b="1" i="0" dirty="0" smtClean="0">
                <a:ea typeface="ＭＳ Ｐゴシック" pitchFamily="34" charset="-128"/>
                <a:cs typeface="Arial" charset="0"/>
              </a:rPr>
              <a:t>Estabelece sua composição mínima (MS, CNS, CFM, etc.).</a:t>
            </a:r>
          </a:p>
          <a:p>
            <a:pPr eaLnBrk="1" hangingPunct="1">
              <a:lnSpc>
                <a:spcPct val="120000"/>
              </a:lnSpc>
              <a:buClr>
                <a:srgbClr val="C00000"/>
              </a:buClr>
              <a:buFont typeface="Wingdings" pitchFamily="2" charset="2"/>
              <a:buChar char="Ø"/>
            </a:pPr>
            <a:endParaRPr lang="pt-BR" sz="2400" b="1" i="0" dirty="0" smtClean="0">
              <a:ea typeface="ＭＳ Ｐゴシック" pitchFamily="34" charset="-128"/>
              <a:cs typeface="Arial" charset="0"/>
            </a:endParaRPr>
          </a:p>
          <a:p>
            <a:pPr eaLnBrk="1" hangingPunct="1">
              <a:lnSpc>
                <a:spcPct val="12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pt-BR" sz="2400" b="1" i="0" dirty="0" smtClean="0">
                <a:ea typeface="ＭＳ Ｐゴシック" pitchFamily="34" charset="-128"/>
                <a:cs typeface="Arial" charset="0"/>
              </a:rPr>
              <a:t>Define base para avaliação: evidências científicas (eficácia, acurácia, efetividade e segurança) e avaliação econômica.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Ø"/>
            </a:pPr>
            <a:endParaRPr lang="pt-BR" b="1" i="0" dirty="0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367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3" y="404664"/>
            <a:ext cx="6912768" cy="100850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pt-BR" sz="3200" b="1" dirty="0" smtClean="0">
                <a:latin typeface="Calibri" pitchFamily="34" charset="0"/>
                <a:cs typeface="Calibri" pitchFamily="34" charset="0"/>
              </a:rPr>
              <a:t>Processo de incorporação de tecnologias</a:t>
            </a:r>
            <a:endParaRPr lang="pt-BR" sz="32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1987" name="Picture 5" descr="pngts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80312" y="188640"/>
            <a:ext cx="1503785" cy="2016522"/>
          </a:xfrm>
          <a:prstGeom prst="rect">
            <a:avLst/>
          </a:prstGeom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158147544"/>
              </p:ext>
            </p:extLst>
          </p:nvPr>
        </p:nvGraphicFramePr>
        <p:xfrm>
          <a:off x="251520" y="1772816"/>
          <a:ext cx="856895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1404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4294967295"/>
          </p:nvPr>
        </p:nvSpPr>
        <p:spPr>
          <a:xfrm>
            <a:off x="0" y="980728"/>
            <a:ext cx="8964487" cy="5760639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pt-BR" sz="2600" i="0" dirty="0"/>
              <a:t>Declaração Universal dos Direitos Humanos das NAÇÕES UNIDAS – ONU (1948): Os Estados devem adotar as medidas que se façam necessárias para garantir o tratamento de doenças epidêmicas, endêmicas, profissionais e outras</a:t>
            </a:r>
            <a:r>
              <a:rPr lang="pt-BR" sz="2600" i="0" dirty="0" smtClean="0"/>
              <a:t>.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endParaRPr lang="pt-BR" sz="2600" i="0" dirty="0"/>
          </a:p>
          <a:p>
            <a:pPr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pt-BR" sz="2600" i="0" dirty="0"/>
              <a:t> Em 1975 – 28ª </a:t>
            </a:r>
            <a:r>
              <a:rPr lang="pt-BR" sz="2600" i="0" dirty="0" err="1"/>
              <a:t>Assembléia</a:t>
            </a:r>
            <a:r>
              <a:rPr lang="pt-BR" sz="2600" i="0" dirty="0"/>
              <a:t> Mundial de Saúde – informe sobre problemas dos países em desenvolvimento, relacionados aos medicamentos</a:t>
            </a:r>
            <a:r>
              <a:rPr lang="pt-BR" sz="2600" i="0" dirty="0" smtClean="0"/>
              <a:t>.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Ø"/>
            </a:pPr>
            <a:endParaRPr lang="pt-BR" sz="2600" i="0" dirty="0"/>
          </a:p>
          <a:p>
            <a:pPr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pt-BR" sz="2600" i="0" dirty="0"/>
              <a:t>Em 1977 - </a:t>
            </a:r>
            <a:r>
              <a:rPr lang="pt-BR" sz="2600" i="0" dirty="0" smtClean="0"/>
              <a:t>Publicou-se </a:t>
            </a:r>
            <a:r>
              <a:rPr lang="pt-BR" sz="2600" i="0" dirty="0"/>
              <a:t>a 1ª lista modelo de medicamentos essenciais. Desde então, foram realizadas 14 revisões e 156 países membros adotaram listas de medicamentos essenciais.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pt-BR" sz="2600" i="0" dirty="0"/>
              <a:t>No Brasil: 1972 – Memento Terapêutico da CEME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pt-BR" sz="2600" i="0" dirty="0"/>
              <a:t>                  </a:t>
            </a:r>
            <a:r>
              <a:rPr lang="pt-BR" sz="2600" i="0" dirty="0" smtClean="0"/>
              <a:t>                    1975 </a:t>
            </a:r>
            <a:r>
              <a:rPr lang="pt-BR" sz="2600" i="0" dirty="0"/>
              <a:t>– 1ª </a:t>
            </a:r>
            <a:r>
              <a:rPr lang="pt-BR" sz="2600" i="0" dirty="0" smtClean="0"/>
              <a:t>RENAME</a:t>
            </a:r>
          </a:p>
          <a:p>
            <a:pPr marL="0" indent="0">
              <a:buClr>
                <a:srgbClr val="C00000"/>
              </a:buClr>
              <a:buNone/>
            </a:pPr>
            <a:endParaRPr lang="pt-BR" sz="2600" i="0" dirty="0"/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pt-BR" sz="2600" i="0" dirty="0"/>
              <a:t>REVISÕES: 1998, 2002, 2006, 2008, 2010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81000" y="260648"/>
            <a:ext cx="7863408" cy="648072"/>
          </a:xfrm>
        </p:spPr>
        <p:txBody>
          <a:bodyPr>
            <a:normAutofit/>
          </a:bodyPr>
          <a:lstStyle/>
          <a:p>
            <a:r>
              <a:rPr lang="pt-BR" sz="3200" b="1" dirty="0" smtClean="0"/>
              <a:t>HISTÓRICO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1107056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/>
          <p:cNvSpPr>
            <a:spLocks noGrp="1"/>
          </p:cNvSpPr>
          <p:nvPr>
            <p:ph type="title"/>
          </p:nvPr>
        </p:nvSpPr>
        <p:spPr>
          <a:xfrm>
            <a:off x="0" y="219075"/>
            <a:ext cx="8820150" cy="762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normAutofit/>
          </a:bodyPr>
          <a:lstStyle/>
          <a:p>
            <a:pPr algn="just" eaLnBrk="1" hangingPunct="1">
              <a:defRPr/>
            </a:pPr>
            <a:r>
              <a:rPr lang="pt-BR" sz="3200" b="1" dirty="0" smtClean="0">
                <a:solidFill>
                  <a:srgbClr val="FF0000"/>
                </a:solidFill>
                <a:latin typeface="Comic Sans MS" pitchFamily="66" charset="0"/>
                <a:ea typeface="ＭＳ Ｐゴシック" pitchFamily="34" charset="-128"/>
              </a:rPr>
              <a:t> </a:t>
            </a:r>
            <a:r>
              <a:rPr lang="pt-BR" sz="3600" b="1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Decreto 7.646 – </a:t>
            </a:r>
            <a:r>
              <a:rPr lang="en-US" sz="3600" b="1" dirty="0" err="1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Fluxo</a:t>
            </a:r>
            <a:r>
              <a:rPr lang="en-US" sz="3600" b="1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en-US" sz="3600" b="1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de Incorporação</a:t>
            </a:r>
            <a:endParaRPr lang="pt-BR" sz="3600" b="1" dirty="0" smtClean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1576141"/>
              </p:ext>
            </p:extLst>
          </p:nvPr>
        </p:nvGraphicFramePr>
        <p:xfrm>
          <a:off x="251520" y="980728"/>
          <a:ext cx="8712968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846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8640960" cy="158417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z="4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Objetivo</a:t>
            </a:r>
            <a:r>
              <a:rPr lang="en-GB" sz="4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4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Geral</a:t>
            </a:r>
            <a:r>
              <a:rPr lang="en-GB" sz="4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da </a:t>
            </a:r>
            <a:r>
              <a:rPr lang="en-GB" sz="4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Política</a:t>
            </a:r>
            <a:r>
              <a:rPr lang="en-GB" sz="4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sz="4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Nacional</a:t>
            </a:r>
            <a:r>
              <a:rPr lang="en-GB" sz="4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de </a:t>
            </a:r>
            <a:r>
              <a:rPr lang="en-GB" sz="4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Gestão</a:t>
            </a:r>
            <a:r>
              <a:rPr lang="en-GB" sz="4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de Tecnologias </a:t>
            </a:r>
            <a:r>
              <a:rPr lang="en-GB" sz="4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em</a:t>
            </a:r>
            <a:r>
              <a:rPr lang="en-GB" sz="4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sz="4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Saúde</a:t>
            </a:r>
            <a:endParaRPr lang="pt-BR" sz="4800" dirty="0" smtClean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556792"/>
            <a:ext cx="8748712" cy="4392487"/>
          </a:xfrm>
          <a:prstGeom prst="rect">
            <a:avLst/>
          </a:prstGeom>
        </p:spPr>
        <p:txBody>
          <a:bodyPr/>
          <a:lstStyle/>
          <a:p>
            <a:pPr indent="-3175" algn="just" eaLnBrk="1" hangingPunct="1">
              <a:buFont typeface="Wingdings" pitchFamily="2" charset="2"/>
              <a:buNone/>
            </a:pPr>
            <a:endParaRPr lang="en-GB" sz="2800" dirty="0" smtClean="0">
              <a:cs typeface="Times New Roman" pitchFamily="18" charset="0"/>
            </a:endParaRPr>
          </a:p>
          <a:p>
            <a:pPr indent="-3175" algn="just" eaLnBrk="1" hangingPunct="1">
              <a:buFont typeface="Wingdings" pitchFamily="2" charset="2"/>
              <a:buNone/>
            </a:pPr>
            <a:endParaRPr lang="en-GB" sz="2800" dirty="0" smtClean="0">
              <a:cs typeface="Times New Roman" pitchFamily="18" charset="0"/>
            </a:endParaRPr>
          </a:p>
          <a:p>
            <a:pPr indent="-3175" algn="just" eaLnBrk="1" hangingPunct="1">
              <a:buFont typeface="Wingdings" pitchFamily="2" charset="2"/>
              <a:buNone/>
            </a:pPr>
            <a:r>
              <a:rPr lang="en-GB" sz="3600" b="1" dirty="0" err="1" smtClean="0">
                <a:solidFill>
                  <a:srgbClr val="C00000"/>
                </a:solidFill>
                <a:cs typeface="Times New Roman" pitchFamily="18" charset="0"/>
              </a:rPr>
              <a:t>Maximizar</a:t>
            </a:r>
            <a:r>
              <a:rPr lang="en-GB" sz="3600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C00000"/>
                </a:solidFill>
                <a:cs typeface="Times New Roman" pitchFamily="18" charset="0"/>
              </a:rPr>
              <a:t>os</a:t>
            </a:r>
            <a:r>
              <a:rPr lang="en-GB" sz="3600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C00000"/>
                </a:solidFill>
                <a:cs typeface="Times New Roman" pitchFamily="18" charset="0"/>
              </a:rPr>
              <a:t>benefícios</a:t>
            </a:r>
            <a:r>
              <a:rPr lang="en-GB" sz="3600" b="1" dirty="0" smtClean="0">
                <a:solidFill>
                  <a:srgbClr val="C00000"/>
                </a:solidFill>
                <a:cs typeface="Times New Roman" pitchFamily="18" charset="0"/>
              </a:rPr>
              <a:t> de </a:t>
            </a:r>
            <a:r>
              <a:rPr lang="en-GB" sz="3600" b="1" dirty="0" err="1" smtClean="0">
                <a:solidFill>
                  <a:srgbClr val="C00000"/>
                </a:solidFill>
                <a:cs typeface="Times New Roman" pitchFamily="18" charset="0"/>
              </a:rPr>
              <a:t>saúde</a:t>
            </a:r>
            <a:r>
              <a:rPr lang="en-GB" sz="3600" b="1" dirty="0" smtClean="0">
                <a:solidFill>
                  <a:srgbClr val="C00000"/>
                </a:solidFill>
                <a:cs typeface="Times New Roman" pitchFamily="18" charset="0"/>
              </a:rPr>
              <a:t> a </a:t>
            </a:r>
            <a:r>
              <a:rPr lang="en-GB" sz="3600" b="1" dirty="0" err="1" smtClean="0">
                <a:solidFill>
                  <a:srgbClr val="C00000"/>
                </a:solidFill>
                <a:cs typeface="Times New Roman" pitchFamily="18" charset="0"/>
              </a:rPr>
              <a:t>serem</a:t>
            </a:r>
            <a:r>
              <a:rPr lang="en-GB" sz="3600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C00000"/>
                </a:solidFill>
                <a:cs typeface="Times New Roman" pitchFamily="18" charset="0"/>
              </a:rPr>
              <a:t>obtidos</a:t>
            </a:r>
            <a:r>
              <a:rPr lang="en-GB" sz="3600" b="1" dirty="0" smtClean="0">
                <a:solidFill>
                  <a:srgbClr val="C00000"/>
                </a:solidFill>
                <a:cs typeface="Times New Roman" pitchFamily="18" charset="0"/>
              </a:rPr>
              <a:t> com </a:t>
            </a:r>
            <a:r>
              <a:rPr lang="en-GB" sz="3600" b="1" dirty="0" err="1" smtClean="0">
                <a:solidFill>
                  <a:srgbClr val="C00000"/>
                </a:solidFill>
                <a:cs typeface="Times New Roman" pitchFamily="18" charset="0"/>
              </a:rPr>
              <a:t>os</a:t>
            </a:r>
            <a:r>
              <a:rPr lang="en-GB" sz="3600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C00000"/>
                </a:solidFill>
                <a:cs typeface="Times New Roman" pitchFamily="18" charset="0"/>
              </a:rPr>
              <a:t>recursos</a:t>
            </a:r>
            <a:r>
              <a:rPr lang="en-GB" sz="3600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C00000"/>
                </a:solidFill>
                <a:cs typeface="Times New Roman" pitchFamily="18" charset="0"/>
              </a:rPr>
              <a:t>disponíveis</a:t>
            </a:r>
            <a:r>
              <a:rPr lang="en-GB" sz="3600" b="1" dirty="0" smtClean="0">
                <a:solidFill>
                  <a:srgbClr val="C00000"/>
                </a:solidFill>
                <a:cs typeface="Times New Roman" pitchFamily="18" charset="0"/>
              </a:rPr>
              <a:t>, </a:t>
            </a:r>
            <a:r>
              <a:rPr lang="en-GB" sz="3600" b="1" dirty="0" err="1" smtClean="0">
                <a:solidFill>
                  <a:srgbClr val="C00000"/>
                </a:solidFill>
                <a:cs typeface="Times New Roman" pitchFamily="18" charset="0"/>
              </a:rPr>
              <a:t>assegurando</a:t>
            </a:r>
            <a:r>
              <a:rPr lang="en-GB" sz="3600" b="1" dirty="0" smtClean="0">
                <a:solidFill>
                  <a:srgbClr val="C00000"/>
                </a:solidFill>
                <a:cs typeface="Times New Roman" pitchFamily="18" charset="0"/>
              </a:rPr>
              <a:t> o </a:t>
            </a:r>
            <a:r>
              <a:rPr lang="en-GB" sz="3600" b="1" dirty="0" err="1" smtClean="0">
                <a:solidFill>
                  <a:srgbClr val="C00000"/>
                </a:solidFill>
                <a:cs typeface="Times New Roman" pitchFamily="18" charset="0"/>
              </a:rPr>
              <a:t>acesso</a:t>
            </a:r>
            <a:r>
              <a:rPr lang="en-GB" sz="3600" b="1" dirty="0" smtClean="0">
                <a:solidFill>
                  <a:srgbClr val="C00000"/>
                </a:solidFill>
                <a:cs typeface="Times New Roman" pitchFamily="18" charset="0"/>
              </a:rPr>
              <a:t> da </a:t>
            </a:r>
            <a:r>
              <a:rPr lang="en-GB" sz="3600" b="1" dirty="0" err="1" smtClean="0">
                <a:solidFill>
                  <a:srgbClr val="C00000"/>
                </a:solidFill>
                <a:cs typeface="Times New Roman" pitchFamily="18" charset="0"/>
              </a:rPr>
              <a:t>população</a:t>
            </a:r>
            <a:r>
              <a:rPr lang="en-GB" sz="3600" b="1" dirty="0" smtClean="0">
                <a:solidFill>
                  <a:srgbClr val="C00000"/>
                </a:solidFill>
                <a:cs typeface="Times New Roman" pitchFamily="18" charset="0"/>
              </a:rPr>
              <a:t> a tecnologias </a:t>
            </a:r>
            <a:r>
              <a:rPr lang="en-GB" sz="3600" b="1" dirty="0" err="1" smtClean="0">
                <a:solidFill>
                  <a:srgbClr val="C00000"/>
                </a:solidFill>
                <a:cs typeface="Times New Roman" pitchFamily="18" charset="0"/>
              </a:rPr>
              <a:t>efetivas</a:t>
            </a:r>
            <a:r>
              <a:rPr lang="en-GB" sz="3600" b="1" dirty="0" smtClean="0">
                <a:solidFill>
                  <a:srgbClr val="C00000"/>
                </a:solidFill>
                <a:cs typeface="Times New Roman" pitchFamily="18" charset="0"/>
              </a:rPr>
              <a:t> e </a:t>
            </a:r>
            <a:r>
              <a:rPr lang="en-GB" sz="3600" b="1" dirty="0" err="1" smtClean="0">
                <a:solidFill>
                  <a:srgbClr val="C00000"/>
                </a:solidFill>
                <a:cs typeface="Times New Roman" pitchFamily="18" charset="0"/>
              </a:rPr>
              <a:t>seguras</a:t>
            </a:r>
            <a:r>
              <a:rPr lang="en-GB" sz="3600" b="1" dirty="0" smtClean="0">
                <a:solidFill>
                  <a:srgbClr val="C00000"/>
                </a:solidFill>
                <a:cs typeface="Times New Roman" pitchFamily="18" charset="0"/>
              </a:rPr>
              <a:t>, </a:t>
            </a:r>
            <a:r>
              <a:rPr lang="en-GB" sz="3600" b="1" dirty="0" err="1" smtClean="0">
                <a:solidFill>
                  <a:srgbClr val="C00000"/>
                </a:solidFill>
                <a:cs typeface="Times New Roman" pitchFamily="18" charset="0"/>
              </a:rPr>
              <a:t>em</a:t>
            </a:r>
            <a:r>
              <a:rPr lang="en-GB" sz="3600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C00000"/>
                </a:solidFill>
                <a:cs typeface="Times New Roman" pitchFamily="18" charset="0"/>
              </a:rPr>
              <a:t>condições</a:t>
            </a:r>
            <a:r>
              <a:rPr lang="en-GB" sz="3600" b="1" dirty="0" smtClean="0">
                <a:solidFill>
                  <a:srgbClr val="C00000"/>
                </a:solidFill>
                <a:cs typeface="Times New Roman" pitchFamily="18" charset="0"/>
              </a:rPr>
              <a:t> de </a:t>
            </a:r>
            <a:r>
              <a:rPr lang="en-GB" sz="3600" b="1" dirty="0" err="1" smtClean="0">
                <a:solidFill>
                  <a:srgbClr val="C00000"/>
                </a:solidFill>
                <a:cs typeface="Times New Roman" pitchFamily="18" charset="0"/>
              </a:rPr>
              <a:t>eqüidade</a:t>
            </a:r>
            <a:r>
              <a:rPr lang="en-GB" sz="3600" b="1" dirty="0" smtClean="0">
                <a:solidFill>
                  <a:srgbClr val="C00000"/>
                </a:solidFill>
                <a:cs typeface="Times New Roman" pitchFamily="18" charset="0"/>
              </a:rPr>
              <a:t>.</a:t>
            </a:r>
            <a:endParaRPr lang="pt-BR" sz="3600" b="1" dirty="0" smtClean="0">
              <a:solidFill>
                <a:srgbClr val="C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02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  <a:ea typeface="ＭＳ Ｐゴシック" pitchFamily="34" charset="-128"/>
              </a:rPr>
              <a:t>         Portal CONITEC</a:t>
            </a:r>
          </a:p>
        </p:txBody>
      </p:sp>
      <p:pic>
        <p:nvPicPr>
          <p:cNvPr id="2560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35075"/>
            <a:ext cx="8229600" cy="5000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457200" y="6099175"/>
            <a:ext cx="8229600" cy="136525"/>
          </a:xfrm>
          <a:prstGeom prst="rect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pt-BR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tângulo de cantos arredondados 5"/>
          <p:cNvSpPr>
            <a:spLocks noChangeArrowheads="1"/>
          </p:cNvSpPr>
          <p:nvPr/>
        </p:nvSpPr>
        <p:spPr bwMode="auto">
          <a:xfrm rot="-823058">
            <a:off x="2151063" y="3022600"/>
            <a:ext cx="5056187" cy="13985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pt-BR" sz="2800" dirty="0">
                <a:solidFill>
                  <a:srgbClr val="005700"/>
                </a:solidFill>
                <a:latin typeface="+mn-lt"/>
                <a:ea typeface="+mn-ea"/>
                <a:hlinkClick r:id="rId3"/>
              </a:rPr>
              <a:t>www.saude.gov.br/sctie</a:t>
            </a:r>
            <a:r>
              <a:rPr lang="pt-BR" sz="2800" dirty="0">
                <a:solidFill>
                  <a:srgbClr val="005700"/>
                </a:solidFill>
                <a:latin typeface="+mn-lt"/>
                <a:ea typeface="+mn-ea"/>
              </a:rPr>
              <a:t> -&gt; Novas Tecnologias</a:t>
            </a:r>
          </a:p>
        </p:txBody>
      </p:sp>
    </p:spTree>
    <p:extLst>
      <p:ext uri="{BB962C8B-B14F-4D97-AF65-F5344CB8AC3E}">
        <p14:creationId xmlns:p14="http://schemas.microsoft.com/office/powerpoint/2010/main" val="60047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07504" y="1484784"/>
            <a:ext cx="8928992" cy="5184575"/>
          </a:xfrm>
        </p:spPr>
        <p:txBody>
          <a:bodyPr>
            <a:normAutofit fontScale="70000" lnSpcReduction="20000"/>
          </a:bodyPr>
          <a:lstStyle/>
          <a:p>
            <a:pPr marL="45720" indent="0" algn="just">
              <a:buNone/>
            </a:pPr>
            <a:r>
              <a:rPr lang="pt-BR" b="1" dirty="0"/>
              <a:t>Art. 2º: </a:t>
            </a:r>
            <a:r>
              <a:rPr lang="pt-BR" dirty="0"/>
              <a:t>Para fins de apuração da aplicação dos recursos mínimos </a:t>
            </a:r>
            <a:r>
              <a:rPr lang="pt-BR" dirty="0" smtClean="0"/>
              <a:t>considerar-se-ão como </a:t>
            </a:r>
            <a:r>
              <a:rPr lang="pt-BR" dirty="0"/>
              <a:t>despesas com ações e serviços públicos de saúde, aquelas voltadas para </a:t>
            </a:r>
            <a:r>
              <a:rPr lang="pt-BR" dirty="0" smtClean="0"/>
              <a:t>a promoção</a:t>
            </a:r>
            <a:r>
              <a:rPr lang="pt-BR" dirty="0"/>
              <a:t>, proteção e recuperação da saúde que atendam, simultaneamente, </a:t>
            </a:r>
            <a:r>
              <a:rPr lang="pt-BR" dirty="0" smtClean="0"/>
              <a:t>aos princípios </a:t>
            </a:r>
            <a:r>
              <a:rPr lang="pt-BR" dirty="0"/>
              <a:t>estatuídos no art. 7o da Lei no 8.080, de 19 de setembro de 1990, e </a:t>
            </a:r>
            <a:r>
              <a:rPr lang="pt-BR" dirty="0" smtClean="0"/>
              <a:t>às seguintes </a:t>
            </a:r>
            <a:r>
              <a:rPr lang="pt-BR" dirty="0"/>
              <a:t>diretrizes</a:t>
            </a:r>
            <a:r>
              <a:rPr lang="pt-BR" dirty="0" smtClean="0"/>
              <a:t>:</a:t>
            </a:r>
          </a:p>
          <a:p>
            <a:pPr marL="45720" indent="0" algn="just">
              <a:buNone/>
            </a:pPr>
            <a:endParaRPr lang="pt-BR" dirty="0"/>
          </a:p>
          <a:p>
            <a:pPr marL="45720" indent="0" algn="just">
              <a:buNone/>
            </a:pPr>
            <a:r>
              <a:rPr lang="pt-BR" dirty="0"/>
              <a:t>I - sejam destinadas às ações e serviços públicos de saúde de </a:t>
            </a:r>
            <a:r>
              <a:rPr lang="pt-BR" dirty="0" smtClean="0"/>
              <a:t>acesso universal</a:t>
            </a:r>
            <a:r>
              <a:rPr lang="pt-BR" dirty="0"/>
              <a:t>, igualitário e </a:t>
            </a:r>
            <a:r>
              <a:rPr lang="pt-BR" b="1" dirty="0"/>
              <a:t>gratuito</a:t>
            </a:r>
            <a:r>
              <a:rPr lang="pt-BR" dirty="0" smtClean="0"/>
              <a:t>;</a:t>
            </a:r>
          </a:p>
          <a:p>
            <a:pPr marL="45720" indent="0" algn="just">
              <a:buNone/>
            </a:pPr>
            <a:endParaRPr lang="pt-BR" dirty="0"/>
          </a:p>
          <a:p>
            <a:pPr marL="45720" indent="0" algn="just">
              <a:buNone/>
            </a:pPr>
            <a:r>
              <a:rPr lang="pt-BR" dirty="0"/>
              <a:t>II - estejam em conformidade com objetivos e metas explicitados </a:t>
            </a:r>
            <a:r>
              <a:rPr lang="pt-BR" dirty="0" smtClean="0"/>
              <a:t>nos </a:t>
            </a:r>
            <a:r>
              <a:rPr lang="pt-BR" b="1" dirty="0" smtClean="0"/>
              <a:t>Planos </a:t>
            </a:r>
            <a:r>
              <a:rPr lang="pt-BR" b="1" dirty="0"/>
              <a:t>de Saúde </a:t>
            </a:r>
            <a:r>
              <a:rPr lang="pt-BR" dirty="0"/>
              <a:t>de cada ente da Federação; </a:t>
            </a:r>
            <a:r>
              <a:rPr lang="pt-BR" dirty="0" smtClean="0"/>
              <a:t>e</a:t>
            </a:r>
          </a:p>
          <a:p>
            <a:pPr marL="45720" indent="0" algn="just">
              <a:buNone/>
            </a:pPr>
            <a:endParaRPr lang="pt-BR" dirty="0"/>
          </a:p>
          <a:p>
            <a:pPr marL="45720" indent="0" algn="just">
              <a:buNone/>
            </a:pPr>
            <a:r>
              <a:rPr lang="pt-BR" dirty="0"/>
              <a:t>III - sejam de responsabilidade </a:t>
            </a:r>
            <a:r>
              <a:rPr lang="pt-BR" b="1" dirty="0"/>
              <a:t>específica do setor da saúde, não se</a:t>
            </a:r>
          </a:p>
          <a:p>
            <a:pPr marL="45720" indent="0" algn="just">
              <a:buNone/>
            </a:pPr>
            <a:r>
              <a:rPr lang="pt-BR" b="1" dirty="0"/>
              <a:t>aplicando a despesas relacionadas a outras políticas públicas </a:t>
            </a:r>
            <a:r>
              <a:rPr lang="pt-BR" dirty="0"/>
              <a:t>que atuam </a:t>
            </a:r>
            <a:r>
              <a:rPr lang="pt-BR" dirty="0" smtClean="0"/>
              <a:t>sobre determinantes </a:t>
            </a:r>
            <a:r>
              <a:rPr lang="pt-BR" dirty="0"/>
              <a:t>sociais e econômicos, ainda que incidentes sobre as condições </a:t>
            </a:r>
            <a:r>
              <a:rPr lang="pt-BR" dirty="0" smtClean="0"/>
              <a:t>de saúde </a:t>
            </a:r>
            <a:r>
              <a:rPr lang="pt-BR" dirty="0"/>
              <a:t>da população.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b="1" dirty="0"/>
              <a:t>Lei Complementar 141/12</a:t>
            </a:r>
            <a:br>
              <a:rPr lang="pt-BR" sz="3600" b="1" dirty="0"/>
            </a:br>
            <a:r>
              <a:rPr lang="pt-BR" sz="3600" b="1" dirty="0"/>
              <a:t>Regulamentação da EC 29/00</a:t>
            </a:r>
          </a:p>
        </p:txBody>
      </p:sp>
    </p:spTree>
    <p:extLst>
      <p:ext uri="{BB962C8B-B14F-4D97-AF65-F5344CB8AC3E}">
        <p14:creationId xmlns:p14="http://schemas.microsoft.com/office/powerpoint/2010/main" val="37687370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Desafios no Rio Grande do Sul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916831"/>
            <a:ext cx="8075240" cy="4032449"/>
          </a:xfrm>
        </p:spPr>
        <p:txBody>
          <a:bodyPr/>
          <a:lstStyle/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pt-BR" dirty="0" smtClean="0"/>
              <a:t>Qualificar a gestão pública;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pt-BR" dirty="0" smtClean="0"/>
              <a:t>Promover o debate com o judiciário e a sociedade gaúcha sobre o tema; 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pt-BR" dirty="0" smtClean="0"/>
              <a:t>Estabelecer a cooperação e o diálogo permanentes entre os diversos órgãos e instituições envolvidas;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046795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" t="1474" r="46133" b="39777"/>
          <a:stretch>
            <a:fillRect/>
          </a:stretch>
        </p:blipFill>
        <p:spPr bwMode="auto">
          <a:xfrm>
            <a:off x="8037513" y="412750"/>
            <a:ext cx="898525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693" t="1474" r="46133" b="3977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3012" name="Text Box 3"/>
          <p:cNvSpPr txBox="1">
            <a:spLocks noChangeArrowheads="1"/>
          </p:cNvSpPr>
          <p:nvPr/>
        </p:nvSpPr>
        <p:spPr bwMode="auto">
          <a:xfrm>
            <a:off x="1042988" y="2081213"/>
            <a:ext cx="7489825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3200" b="1" dirty="0">
                <a:latin typeface="Calibri" pitchFamily="34" charset="0"/>
                <a:cs typeface="Calibri" pitchFamily="34" charset="0"/>
              </a:rPr>
              <a:t>Irene Prazeres</a:t>
            </a:r>
          </a:p>
          <a:p>
            <a:pPr eaLnBrk="1" hangingPunct="1"/>
            <a:endParaRPr lang="pt-BR" sz="3200" b="1" dirty="0">
              <a:latin typeface="Calibri" pitchFamily="34" charset="0"/>
              <a:cs typeface="Calibri" pitchFamily="34" charset="0"/>
            </a:endParaRPr>
          </a:p>
          <a:p>
            <a:pPr eaLnBrk="1" hangingPunct="1"/>
            <a:r>
              <a:rPr lang="pt-BR" sz="3200" b="1" dirty="0">
                <a:latin typeface="Calibri" pitchFamily="34" charset="0"/>
                <a:cs typeface="Calibri" pitchFamily="34" charset="0"/>
              </a:rPr>
              <a:t>Centro Administrativo Fernando Ferrari</a:t>
            </a:r>
          </a:p>
          <a:p>
            <a:pPr eaLnBrk="1" hangingPunct="1"/>
            <a:r>
              <a:rPr lang="pt-BR" sz="3200" b="1" dirty="0">
                <a:latin typeface="Calibri" pitchFamily="34" charset="0"/>
                <a:cs typeface="Calibri" pitchFamily="34" charset="0"/>
              </a:rPr>
              <a:t>6º andar ala norte</a:t>
            </a:r>
          </a:p>
          <a:p>
            <a:pPr eaLnBrk="1" hangingPunct="1"/>
            <a:r>
              <a:rPr lang="pt-BR" sz="3200" b="1" dirty="0">
                <a:latin typeface="Calibri" pitchFamily="34" charset="0"/>
                <a:cs typeface="Calibri" pitchFamily="34" charset="0"/>
              </a:rPr>
              <a:t>Porto Alegre</a:t>
            </a:r>
          </a:p>
          <a:p>
            <a:pPr eaLnBrk="1" hangingPunct="1"/>
            <a:r>
              <a:rPr lang="pt-BR" sz="3200" b="1" dirty="0">
                <a:latin typeface="Calibri" pitchFamily="34" charset="0"/>
                <a:cs typeface="Calibri" pitchFamily="34" charset="0"/>
              </a:rPr>
              <a:t>Fone: 051 3388 5991</a:t>
            </a:r>
          </a:p>
          <a:p>
            <a:pPr eaLnBrk="1" hangingPunct="1"/>
            <a:r>
              <a:rPr lang="pt-BR" sz="3200" b="1" dirty="0">
                <a:latin typeface="Calibri" pitchFamily="34" charset="0"/>
                <a:cs typeface="Calibri" pitchFamily="34" charset="0"/>
              </a:rPr>
              <a:t>E-mail: irene-prazeres@saude.rs.gov.br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042988" y="1493838"/>
            <a:ext cx="2213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latin typeface="Calibri" pitchFamily="34" charset="0"/>
                <a:cs typeface="Calibri" pitchFamily="34" charset="0"/>
              </a:rPr>
              <a:t>Obrigada!</a:t>
            </a:r>
            <a:endParaRPr lang="pt-BR" sz="32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98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5"/>
          <p:cNvGrpSpPr>
            <a:grpSpLocks/>
          </p:cNvGrpSpPr>
          <p:nvPr/>
        </p:nvGrpSpPr>
        <p:grpSpPr bwMode="auto">
          <a:xfrm>
            <a:off x="323850" y="1341438"/>
            <a:ext cx="8569325" cy="4248150"/>
            <a:chOff x="241" y="1277"/>
            <a:chExt cx="3775" cy="1858"/>
          </a:xfrm>
        </p:grpSpPr>
        <p:sp>
          <p:nvSpPr>
            <p:cNvPr id="10259" name="Freeform 6"/>
            <p:cNvSpPr>
              <a:spLocks/>
            </p:cNvSpPr>
            <p:nvPr/>
          </p:nvSpPr>
          <p:spPr bwMode="auto">
            <a:xfrm>
              <a:off x="3303" y="2309"/>
              <a:ext cx="126" cy="118"/>
            </a:xfrm>
            <a:custGeom>
              <a:avLst/>
              <a:gdLst>
                <a:gd name="T0" fmla="*/ 125 w 126"/>
                <a:gd name="T1" fmla="*/ 48 h 118"/>
                <a:gd name="T2" fmla="*/ 114 w 126"/>
                <a:gd name="T3" fmla="*/ 47 h 118"/>
                <a:gd name="T4" fmla="*/ 113 w 126"/>
                <a:gd name="T5" fmla="*/ 47 h 118"/>
                <a:gd name="T6" fmla="*/ 107 w 126"/>
                <a:gd name="T7" fmla="*/ 66 h 118"/>
                <a:gd name="T8" fmla="*/ 109 w 126"/>
                <a:gd name="T9" fmla="*/ 67 h 118"/>
                <a:gd name="T10" fmla="*/ 107 w 126"/>
                <a:gd name="T11" fmla="*/ 73 h 118"/>
                <a:gd name="T12" fmla="*/ 98 w 126"/>
                <a:gd name="T13" fmla="*/ 77 h 118"/>
                <a:gd name="T14" fmla="*/ 92 w 126"/>
                <a:gd name="T15" fmla="*/ 85 h 118"/>
                <a:gd name="T16" fmla="*/ 93 w 126"/>
                <a:gd name="T17" fmla="*/ 92 h 118"/>
                <a:gd name="T18" fmla="*/ 96 w 126"/>
                <a:gd name="T19" fmla="*/ 92 h 118"/>
                <a:gd name="T20" fmla="*/ 92 w 126"/>
                <a:gd name="T21" fmla="*/ 96 h 118"/>
                <a:gd name="T22" fmla="*/ 90 w 126"/>
                <a:gd name="T23" fmla="*/ 102 h 118"/>
                <a:gd name="T24" fmla="*/ 87 w 126"/>
                <a:gd name="T25" fmla="*/ 112 h 118"/>
                <a:gd name="T26" fmla="*/ 70 w 126"/>
                <a:gd name="T27" fmla="*/ 117 h 118"/>
                <a:gd name="T28" fmla="*/ 69 w 126"/>
                <a:gd name="T29" fmla="*/ 110 h 118"/>
                <a:gd name="T30" fmla="*/ 66 w 126"/>
                <a:gd name="T31" fmla="*/ 108 h 118"/>
                <a:gd name="T32" fmla="*/ 58 w 126"/>
                <a:gd name="T33" fmla="*/ 108 h 118"/>
                <a:gd name="T34" fmla="*/ 49 w 126"/>
                <a:gd name="T35" fmla="*/ 104 h 118"/>
                <a:gd name="T36" fmla="*/ 43 w 126"/>
                <a:gd name="T37" fmla="*/ 108 h 118"/>
                <a:gd name="T38" fmla="*/ 36 w 126"/>
                <a:gd name="T39" fmla="*/ 109 h 118"/>
                <a:gd name="T40" fmla="*/ 34 w 126"/>
                <a:gd name="T41" fmla="*/ 102 h 118"/>
                <a:gd name="T42" fmla="*/ 23 w 126"/>
                <a:gd name="T43" fmla="*/ 103 h 118"/>
                <a:gd name="T44" fmla="*/ 23 w 126"/>
                <a:gd name="T45" fmla="*/ 102 h 118"/>
                <a:gd name="T46" fmla="*/ 21 w 126"/>
                <a:gd name="T47" fmla="*/ 103 h 118"/>
                <a:gd name="T48" fmla="*/ 15 w 126"/>
                <a:gd name="T49" fmla="*/ 102 h 118"/>
                <a:gd name="T50" fmla="*/ 13 w 126"/>
                <a:gd name="T51" fmla="*/ 87 h 118"/>
                <a:gd name="T52" fmla="*/ 13 w 126"/>
                <a:gd name="T53" fmla="*/ 76 h 118"/>
                <a:gd name="T54" fmla="*/ 5 w 126"/>
                <a:gd name="T55" fmla="*/ 71 h 118"/>
                <a:gd name="T56" fmla="*/ 7 w 126"/>
                <a:gd name="T57" fmla="*/ 71 h 118"/>
                <a:gd name="T58" fmla="*/ 3 w 126"/>
                <a:gd name="T59" fmla="*/ 64 h 118"/>
                <a:gd name="T60" fmla="*/ 3 w 126"/>
                <a:gd name="T61" fmla="*/ 60 h 118"/>
                <a:gd name="T62" fmla="*/ 0 w 126"/>
                <a:gd name="T63" fmla="*/ 49 h 118"/>
                <a:gd name="T64" fmla="*/ 4 w 126"/>
                <a:gd name="T65" fmla="*/ 41 h 118"/>
                <a:gd name="T66" fmla="*/ 2 w 126"/>
                <a:gd name="T67" fmla="*/ 42 h 118"/>
                <a:gd name="T68" fmla="*/ 9 w 126"/>
                <a:gd name="T69" fmla="*/ 32 h 118"/>
                <a:gd name="T70" fmla="*/ 12 w 126"/>
                <a:gd name="T71" fmla="*/ 41 h 118"/>
                <a:gd name="T72" fmla="*/ 23 w 126"/>
                <a:gd name="T73" fmla="*/ 48 h 118"/>
                <a:gd name="T74" fmla="*/ 40 w 126"/>
                <a:gd name="T75" fmla="*/ 45 h 118"/>
                <a:gd name="T76" fmla="*/ 44 w 126"/>
                <a:gd name="T77" fmla="*/ 39 h 118"/>
                <a:gd name="T78" fmla="*/ 60 w 126"/>
                <a:gd name="T79" fmla="*/ 43 h 118"/>
                <a:gd name="T80" fmla="*/ 71 w 126"/>
                <a:gd name="T81" fmla="*/ 39 h 118"/>
                <a:gd name="T82" fmla="*/ 77 w 126"/>
                <a:gd name="T83" fmla="*/ 27 h 118"/>
                <a:gd name="T84" fmla="*/ 80 w 126"/>
                <a:gd name="T85" fmla="*/ 20 h 118"/>
                <a:gd name="T86" fmla="*/ 82 w 126"/>
                <a:gd name="T87" fmla="*/ 10 h 118"/>
                <a:gd name="T88" fmla="*/ 86 w 126"/>
                <a:gd name="T89" fmla="*/ 0 h 118"/>
                <a:gd name="T90" fmla="*/ 96 w 126"/>
                <a:gd name="T91" fmla="*/ 2 h 118"/>
                <a:gd name="T92" fmla="*/ 107 w 126"/>
                <a:gd name="T93" fmla="*/ 2 h 118"/>
                <a:gd name="T94" fmla="*/ 106 w 126"/>
                <a:gd name="T95" fmla="*/ 4 h 118"/>
                <a:gd name="T96" fmla="*/ 107 w 126"/>
                <a:gd name="T97" fmla="*/ 6 h 118"/>
                <a:gd name="T98" fmla="*/ 109 w 126"/>
                <a:gd name="T99" fmla="*/ 10 h 118"/>
                <a:gd name="T100" fmla="*/ 107 w 126"/>
                <a:gd name="T101" fmla="*/ 10 h 118"/>
                <a:gd name="T102" fmla="*/ 102 w 126"/>
                <a:gd name="T103" fmla="*/ 11 h 118"/>
                <a:gd name="T104" fmla="*/ 104 w 126"/>
                <a:gd name="T105" fmla="*/ 16 h 118"/>
                <a:gd name="T106" fmla="*/ 114 w 126"/>
                <a:gd name="T107" fmla="*/ 30 h 118"/>
                <a:gd name="T108" fmla="*/ 111 w 126"/>
                <a:gd name="T109" fmla="*/ 34 h 118"/>
                <a:gd name="T110" fmla="*/ 118 w 126"/>
                <a:gd name="T111" fmla="*/ 41 h 118"/>
                <a:gd name="T112" fmla="*/ 125 w 126"/>
                <a:gd name="T113" fmla="*/ 48 h 11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6"/>
                <a:gd name="T172" fmla="*/ 0 h 118"/>
                <a:gd name="T173" fmla="*/ 126 w 126"/>
                <a:gd name="T174" fmla="*/ 118 h 11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6" h="118">
                  <a:moveTo>
                    <a:pt x="125" y="48"/>
                  </a:moveTo>
                  <a:lnTo>
                    <a:pt x="114" y="47"/>
                  </a:lnTo>
                  <a:lnTo>
                    <a:pt x="113" y="47"/>
                  </a:lnTo>
                  <a:lnTo>
                    <a:pt x="107" y="66"/>
                  </a:lnTo>
                  <a:lnTo>
                    <a:pt x="109" y="67"/>
                  </a:lnTo>
                  <a:lnTo>
                    <a:pt x="107" y="73"/>
                  </a:lnTo>
                  <a:lnTo>
                    <a:pt x="98" y="77"/>
                  </a:lnTo>
                  <a:lnTo>
                    <a:pt x="92" y="85"/>
                  </a:lnTo>
                  <a:lnTo>
                    <a:pt x="93" y="92"/>
                  </a:lnTo>
                  <a:lnTo>
                    <a:pt x="96" y="92"/>
                  </a:lnTo>
                  <a:lnTo>
                    <a:pt x="92" y="96"/>
                  </a:lnTo>
                  <a:lnTo>
                    <a:pt x="90" y="102"/>
                  </a:lnTo>
                  <a:lnTo>
                    <a:pt x="87" y="112"/>
                  </a:lnTo>
                  <a:lnTo>
                    <a:pt x="70" y="117"/>
                  </a:lnTo>
                  <a:lnTo>
                    <a:pt x="69" y="110"/>
                  </a:lnTo>
                  <a:lnTo>
                    <a:pt x="66" y="108"/>
                  </a:lnTo>
                  <a:lnTo>
                    <a:pt x="58" y="108"/>
                  </a:lnTo>
                  <a:lnTo>
                    <a:pt x="49" y="104"/>
                  </a:lnTo>
                  <a:lnTo>
                    <a:pt x="43" y="108"/>
                  </a:lnTo>
                  <a:lnTo>
                    <a:pt x="36" y="109"/>
                  </a:lnTo>
                  <a:lnTo>
                    <a:pt x="34" y="102"/>
                  </a:lnTo>
                  <a:lnTo>
                    <a:pt x="23" y="103"/>
                  </a:lnTo>
                  <a:lnTo>
                    <a:pt x="23" y="102"/>
                  </a:lnTo>
                  <a:lnTo>
                    <a:pt x="21" y="103"/>
                  </a:lnTo>
                  <a:lnTo>
                    <a:pt x="15" y="102"/>
                  </a:lnTo>
                  <a:lnTo>
                    <a:pt x="13" y="87"/>
                  </a:lnTo>
                  <a:lnTo>
                    <a:pt x="13" y="76"/>
                  </a:lnTo>
                  <a:lnTo>
                    <a:pt x="5" y="71"/>
                  </a:lnTo>
                  <a:lnTo>
                    <a:pt x="7" y="71"/>
                  </a:lnTo>
                  <a:lnTo>
                    <a:pt x="3" y="64"/>
                  </a:lnTo>
                  <a:lnTo>
                    <a:pt x="3" y="60"/>
                  </a:lnTo>
                  <a:lnTo>
                    <a:pt x="0" y="49"/>
                  </a:lnTo>
                  <a:lnTo>
                    <a:pt x="4" y="41"/>
                  </a:lnTo>
                  <a:lnTo>
                    <a:pt x="2" y="42"/>
                  </a:lnTo>
                  <a:lnTo>
                    <a:pt x="9" y="32"/>
                  </a:lnTo>
                  <a:lnTo>
                    <a:pt x="12" y="41"/>
                  </a:lnTo>
                  <a:lnTo>
                    <a:pt x="23" y="48"/>
                  </a:lnTo>
                  <a:lnTo>
                    <a:pt x="40" y="45"/>
                  </a:lnTo>
                  <a:lnTo>
                    <a:pt x="44" y="39"/>
                  </a:lnTo>
                  <a:lnTo>
                    <a:pt x="60" y="43"/>
                  </a:lnTo>
                  <a:lnTo>
                    <a:pt x="71" y="39"/>
                  </a:lnTo>
                  <a:lnTo>
                    <a:pt x="77" y="27"/>
                  </a:lnTo>
                  <a:lnTo>
                    <a:pt x="80" y="20"/>
                  </a:lnTo>
                  <a:lnTo>
                    <a:pt x="82" y="10"/>
                  </a:lnTo>
                  <a:lnTo>
                    <a:pt x="86" y="0"/>
                  </a:lnTo>
                  <a:lnTo>
                    <a:pt x="96" y="2"/>
                  </a:lnTo>
                  <a:lnTo>
                    <a:pt x="107" y="2"/>
                  </a:lnTo>
                  <a:lnTo>
                    <a:pt x="106" y="4"/>
                  </a:lnTo>
                  <a:lnTo>
                    <a:pt x="107" y="6"/>
                  </a:lnTo>
                  <a:lnTo>
                    <a:pt x="109" y="10"/>
                  </a:lnTo>
                  <a:lnTo>
                    <a:pt x="107" y="10"/>
                  </a:lnTo>
                  <a:lnTo>
                    <a:pt x="102" y="11"/>
                  </a:lnTo>
                  <a:lnTo>
                    <a:pt x="104" y="16"/>
                  </a:lnTo>
                  <a:lnTo>
                    <a:pt x="114" y="30"/>
                  </a:lnTo>
                  <a:lnTo>
                    <a:pt x="111" y="34"/>
                  </a:lnTo>
                  <a:lnTo>
                    <a:pt x="118" y="41"/>
                  </a:lnTo>
                  <a:lnTo>
                    <a:pt x="125" y="48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260" name="Freeform 7"/>
            <p:cNvSpPr>
              <a:spLocks/>
            </p:cNvSpPr>
            <p:nvPr/>
          </p:nvSpPr>
          <p:spPr bwMode="auto">
            <a:xfrm>
              <a:off x="3132" y="2291"/>
              <a:ext cx="137" cy="162"/>
            </a:xfrm>
            <a:custGeom>
              <a:avLst/>
              <a:gdLst>
                <a:gd name="T0" fmla="*/ 136 w 137"/>
                <a:gd name="T1" fmla="*/ 124 h 162"/>
                <a:gd name="T2" fmla="*/ 134 w 137"/>
                <a:gd name="T3" fmla="*/ 125 h 162"/>
                <a:gd name="T4" fmla="*/ 133 w 137"/>
                <a:gd name="T5" fmla="*/ 143 h 162"/>
                <a:gd name="T6" fmla="*/ 131 w 137"/>
                <a:gd name="T7" fmla="*/ 161 h 162"/>
                <a:gd name="T8" fmla="*/ 125 w 137"/>
                <a:gd name="T9" fmla="*/ 155 h 162"/>
                <a:gd name="T10" fmla="*/ 123 w 137"/>
                <a:gd name="T11" fmla="*/ 158 h 162"/>
                <a:gd name="T12" fmla="*/ 118 w 137"/>
                <a:gd name="T13" fmla="*/ 157 h 162"/>
                <a:gd name="T14" fmla="*/ 118 w 137"/>
                <a:gd name="T15" fmla="*/ 161 h 162"/>
                <a:gd name="T16" fmla="*/ 105 w 137"/>
                <a:gd name="T17" fmla="*/ 148 h 162"/>
                <a:gd name="T18" fmla="*/ 98 w 137"/>
                <a:gd name="T19" fmla="*/ 142 h 162"/>
                <a:gd name="T20" fmla="*/ 92 w 137"/>
                <a:gd name="T21" fmla="*/ 135 h 162"/>
                <a:gd name="T22" fmla="*/ 85 w 137"/>
                <a:gd name="T23" fmla="*/ 128 h 162"/>
                <a:gd name="T24" fmla="*/ 79 w 137"/>
                <a:gd name="T25" fmla="*/ 121 h 162"/>
                <a:gd name="T26" fmla="*/ 73 w 137"/>
                <a:gd name="T27" fmla="*/ 110 h 162"/>
                <a:gd name="T28" fmla="*/ 68 w 137"/>
                <a:gd name="T29" fmla="*/ 98 h 162"/>
                <a:gd name="T30" fmla="*/ 67 w 137"/>
                <a:gd name="T31" fmla="*/ 96 h 162"/>
                <a:gd name="T32" fmla="*/ 60 w 137"/>
                <a:gd name="T33" fmla="*/ 86 h 162"/>
                <a:gd name="T34" fmla="*/ 53 w 137"/>
                <a:gd name="T35" fmla="*/ 75 h 162"/>
                <a:gd name="T36" fmla="*/ 49 w 137"/>
                <a:gd name="T37" fmla="*/ 65 h 162"/>
                <a:gd name="T38" fmla="*/ 45 w 137"/>
                <a:gd name="T39" fmla="*/ 56 h 162"/>
                <a:gd name="T40" fmla="*/ 35 w 137"/>
                <a:gd name="T41" fmla="*/ 46 h 162"/>
                <a:gd name="T42" fmla="*/ 28 w 137"/>
                <a:gd name="T43" fmla="*/ 35 h 162"/>
                <a:gd name="T44" fmla="*/ 18 w 137"/>
                <a:gd name="T45" fmla="*/ 26 h 162"/>
                <a:gd name="T46" fmla="*/ 8 w 137"/>
                <a:gd name="T47" fmla="*/ 16 h 162"/>
                <a:gd name="T48" fmla="*/ 0 w 137"/>
                <a:gd name="T49" fmla="*/ 0 h 162"/>
                <a:gd name="T50" fmla="*/ 9 w 137"/>
                <a:gd name="T51" fmla="*/ 2 h 162"/>
                <a:gd name="T52" fmla="*/ 18 w 137"/>
                <a:gd name="T53" fmla="*/ 3 h 162"/>
                <a:gd name="T54" fmla="*/ 28 w 137"/>
                <a:gd name="T55" fmla="*/ 5 h 162"/>
                <a:gd name="T56" fmla="*/ 38 w 137"/>
                <a:gd name="T57" fmla="*/ 18 h 162"/>
                <a:gd name="T58" fmla="*/ 40 w 137"/>
                <a:gd name="T59" fmla="*/ 21 h 162"/>
                <a:gd name="T60" fmla="*/ 52 w 137"/>
                <a:gd name="T61" fmla="*/ 31 h 162"/>
                <a:gd name="T62" fmla="*/ 62 w 137"/>
                <a:gd name="T63" fmla="*/ 41 h 162"/>
                <a:gd name="T64" fmla="*/ 72 w 137"/>
                <a:gd name="T65" fmla="*/ 50 h 162"/>
                <a:gd name="T66" fmla="*/ 72 w 137"/>
                <a:gd name="T67" fmla="*/ 46 h 162"/>
                <a:gd name="T68" fmla="*/ 82 w 137"/>
                <a:gd name="T69" fmla="*/ 55 h 162"/>
                <a:gd name="T70" fmla="*/ 88 w 137"/>
                <a:gd name="T71" fmla="*/ 63 h 162"/>
                <a:gd name="T72" fmla="*/ 100 w 137"/>
                <a:gd name="T73" fmla="*/ 71 h 162"/>
                <a:gd name="T74" fmla="*/ 102 w 137"/>
                <a:gd name="T75" fmla="*/ 71 h 162"/>
                <a:gd name="T76" fmla="*/ 109 w 137"/>
                <a:gd name="T77" fmla="*/ 79 h 162"/>
                <a:gd name="T78" fmla="*/ 104 w 137"/>
                <a:gd name="T79" fmla="*/ 81 h 162"/>
                <a:gd name="T80" fmla="*/ 105 w 137"/>
                <a:gd name="T81" fmla="*/ 84 h 162"/>
                <a:gd name="T82" fmla="*/ 103 w 137"/>
                <a:gd name="T83" fmla="*/ 86 h 162"/>
                <a:gd name="T84" fmla="*/ 105 w 137"/>
                <a:gd name="T85" fmla="*/ 91 h 162"/>
                <a:gd name="T86" fmla="*/ 115 w 137"/>
                <a:gd name="T87" fmla="*/ 93 h 162"/>
                <a:gd name="T88" fmla="*/ 118 w 137"/>
                <a:gd name="T89" fmla="*/ 103 h 162"/>
                <a:gd name="T90" fmla="*/ 120 w 137"/>
                <a:gd name="T91" fmla="*/ 106 h 162"/>
                <a:gd name="T92" fmla="*/ 120 w 137"/>
                <a:gd name="T93" fmla="*/ 112 h 162"/>
                <a:gd name="T94" fmla="*/ 130 w 137"/>
                <a:gd name="T95" fmla="*/ 112 h 162"/>
                <a:gd name="T96" fmla="*/ 136 w 137"/>
                <a:gd name="T97" fmla="*/ 124 h 16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37"/>
                <a:gd name="T148" fmla="*/ 0 h 162"/>
                <a:gd name="T149" fmla="*/ 137 w 137"/>
                <a:gd name="T150" fmla="*/ 162 h 16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37" h="162">
                  <a:moveTo>
                    <a:pt x="136" y="124"/>
                  </a:moveTo>
                  <a:lnTo>
                    <a:pt x="134" y="125"/>
                  </a:lnTo>
                  <a:lnTo>
                    <a:pt x="133" y="143"/>
                  </a:lnTo>
                  <a:lnTo>
                    <a:pt x="131" y="161"/>
                  </a:lnTo>
                  <a:lnTo>
                    <a:pt x="125" y="155"/>
                  </a:lnTo>
                  <a:lnTo>
                    <a:pt x="123" y="158"/>
                  </a:lnTo>
                  <a:lnTo>
                    <a:pt x="118" y="157"/>
                  </a:lnTo>
                  <a:lnTo>
                    <a:pt x="118" y="161"/>
                  </a:lnTo>
                  <a:lnTo>
                    <a:pt x="105" y="148"/>
                  </a:lnTo>
                  <a:lnTo>
                    <a:pt x="98" y="142"/>
                  </a:lnTo>
                  <a:lnTo>
                    <a:pt x="92" y="135"/>
                  </a:lnTo>
                  <a:lnTo>
                    <a:pt x="85" y="128"/>
                  </a:lnTo>
                  <a:lnTo>
                    <a:pt x="79" y="121"/>
                  </a:lnTo>
                  <a:lnTo>
                    <a:pt x="73" y="110"/>
                  </a:lnTo>
                  <a:lnTo>
                    <a:pt x="68" y="98"/>
                  </a:lnTo>
                  <a:lnTo>
                    <a:pt x="67" y="96"/>
                  </a:lnTo>
                  <a:lnTo>
                    <a:pt x="60" y="86"/>
                  </a:lnTo>
                  <a:lnTo>
                    <a:pt x="53" y="75"/>
                  </a:lnTo>
                  <a:lnTo>
                    <a:pt x="49" y="65"/>
                  </a:lnTo>
                  <a:lnTo>
                    <a:pt x="45" y="56"/>
                  </a:lnTo>
                  <a:lnTo>
                    <a:pt x="35" y="46"/>
                  </a:lnTo>
                  <a:lnTo>
                    <a:pt x="28" y="35"/>
                  </a:lnTo>
                  <a:lnTo>
                    <a:pt x="18" y="26"/>
                  </a:lnTo>
                  <a:lnTo>
                    <a:pt x="8" y="16"/>
                  </a:lnTo>
                  <a:lnTo>
                    <a:pt x="0" y="0"/>
                  </a:lnTo>
                  <a:lnTo>
                    <a:pt x="9" y="2"/>
                  </a:lnTo>
                  <a:lnTo>
                    <a:pt x="18" y="3"/>
                  </a:lnTo>
                  <a:lnTo>
                    <a:pt x="28" y="5"/>
                  </a:lnTo>
                  <a:lnTo>
                    <a:pt x="38" y="18"/>
                  </a:lnTo>
                  <a:lnTo>
                    <a:pt x="40" y="21"/>
                  </a:lnTo>
                  <a:lnTo>
                    <a:pt x="52" y="31"/>
                  </a:lnTo>
                  <a:lnTo>
                    <a:pt x="62" y="41"/>
                  </a:lnTo>
                  <a:lnTo>
                    <a:pt x="72" y="50"/>
                  </a:lnTo>
                  <a:lnTo>
                    <a:pt x="72" y="46"/>
                  </a:lnTo>
                  <a:lnTo>
                    <a:pt x="82" y="55"/>
                  </a:lnTo>
                  <a:lnTo>
                    <a:pt x="88" y="63"/>
                  </a:lnTo>
                  <a:lnTo>
                    <a:pt x="100" y="71"/>
                  </a:lnTo>
                  <a:lnTo>
                    <a:pt x="102" y="71"/>
                  </a:lnTo>
                  <a:lnTo>
                    <a:pt x="109" y="79"/>
                  </a:lnTo>
                  <a:lnTo>
                    <a:pt x="104" y="81"/>
                  </a:lnTo>
                  <a:lnTo>
                    <a:pt x="105" y="84"/>
                  </a:lnTo>
                  <a:lnTo>
                    <a:pt x="103" y="86"/>
                  </a:lnTo>
                  <a:lnTo>
                    <a:pt x="105" y="91"/>
                  </a:lnTo>
                  <a:lnTo>
                    <a:pt x="115" y="93"/>
                  </a:lnTo>
                  <a:lnTo>
                    <a:pt x="118" y="103"/>
                  </a:lnTo>
                  <a:lnTo>
                    <a:pt x="120" y="106"/>
                  </a:lnTo>
                  <a:lnTo>
                    <a:pt x="120" y="112"/>
                  </a:lnTo>
                  <a:lnTo>
                    <a:pt x="130" y="112"/>
                  </a:lnTo>
                  <a:lnTo>
                    <a:pt x="136" y="124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261" name="Freeform 8"/>
            <p:cNvSpPr>
              <a:spLocks/>
            </p:cNvSpPr>
            <p:nvPr/>
          </p:nvSpPr>
          <p:spPr bwMode="auto">
            <a:xfrm>
              <a:off x="3579" y="2376"/>
              <a:ext cx="123" cy="123"/>
            </a:xfrm>
            <a:custGeom>
              <a:avLst/>
              <a:gdLst>
                <a:gd name="T0" fmla="*/ 93 w 123"/>
                <a:gd name="T1" fmla="*/ 102 h 123"/>
                <a:gd name="T2" fmla="*/ 92 w 123"/>
                <a:gd name="T3" fmla="*/ 109 h 123"/>
                <a:gd name="T4" fmla="*/ 96 w 123"/>
                <a:gd name="T5" fmla="*/ 107 h 123"/>
                <a:gd name="T6" fmla="*/ 106 w 123"/>
                <a:gd name="T7" fmla="*/ 105 h 123"/>
                <a:gd name="T8" fmla="*/ 109 w 123"/>
                <a:gd name="T9" fmla="*/ 113 h 123"/>
                <a:gd name="T10" fmla="*/ 116 w 123"/>
                <a:gd name="T11" fmla="*/ 122 h 123"/>
                <a:gd name="T12" fmla="*/ 117 w 123"/>
                <a:gd name="T13" fmla="*/ 110 h 123"/>
                <a:gd name="T14" fmla="*/ 119 w 123"/>
                <a:gd name="T15" fmla="*/ 99 h 123"/>
                <a:gd name="T16" fmla="*/ 119 w 123"/>
                <a:gd name="T17" fmla="*/ 87 h 123"/>
                <a:gd name="T18" fmla="*/ 120 w 123"/>
                <a:gd name="T19" fmla="*/ 76 h 123"/>
                <a:gd name="T20" fmla="*/ 121 w 123"/>
                <a:gd name="T21" fmla="*/ 64 h 123"/>
                <a:gd name="T22" fmla="*/ 122 w 123"/>
                <a:gd name="T23" fmla="*/ 53 h 123"/>
                <a:gd name="T24" fmla="*/ 122 w 123"/>
                <a:gd name="T25" fmla="*/ 41 h 123"/>
                <a:gd name="T26" fmla="*/ 122 w 123"/>
                <a:gd name="T27" fmla="*/ 30 h 123"/>
                <a:gd name="T28" fmla="*/ 114 w 123"/>
                <a:gd name="T29" fmla="*/ 28 h 123"/>
                <a:gd name="T30" fmla="*/ 99 w 123"/>
                <a:gd name="T31" fmla="*/ 22 h 123"/>
                <a:gd name="T32" fmla="*/ 84 w 123"/>
                <a:gd name="T33" fmla="*/ 14 h 123"/>
                <a:gd name="T34" fmla="*/ 75 w 123"/>
                <a:gd name="T35" fmla="*/ 21 h 123"/>
                <a:gd name="T36" fmla="*/ 64 w 123"/>
                <a:gd name="T37" fmla="*/ 27 h 123"/>
                <a:gd name="T38" fmla="*/ 51 w 123"/>
                <a:gd name="T39" fmla="*/ 41 h 123"/>
                <a:gd name="T40" fmla="*/ 46 w 123"/>
                <a:gd name="T41" fmla="*/ 36 h 123"/>
                <a:gd name="T42" fmla="*/ 41 w 123"/>
                <a:gd name="T43" fmla="*/ 30 h 123"/>
                <a:gd name="T44" fmla="*/ 40 w 123"/>
                <a:gd name="T45" fmla="*/ 32 h 123"/>
                <a:gd name="T46" fmla="*/ 38 w 123"/>
                <a:gd name="T47" fmla="*/ 17 h 123"/>
                <a:gd name="T48" fmla="*/ 38 w 123"/>
                <a:gd name="T49" fmla="*/ 10 h 123"/>
                <a:gd name="T50" fmla="*/ 36 w 123"/>
                <a:gd name="T51" fmla="*/ 4 h 123"/>
                <a:gd name="T52" fmla="*/ 25 w 123"/>
                <a:gd name="T53" fmla="*/ 2 h 123"/>
                <a:gd name="T54" fmla="*/ 13 w 123"/>
                <a:gd name="T55" fmla="*/ 0 h 123"/>
                <a:gd name="T56" fmla="*/ 3 w 123"/>
                <a:gd name="T57" fmla="*/ 7 h 123"/>
                <a:gd name="T58" fmla="*/ 0 w 123"/>
                <a:gd name="T59" fmla="*/ 14 h 123"/>
                <a:gd name="T60" fmla="*/ 10 w 123"/>
                <a:gd name="T61" fmla="*/ 17 h 123"/>
                <a:gd name="T62" fmla="*/ 16 w 123"/>
                <a:gd name="T63" fmla="*/ 25 h 123"/>
                <a:gd name="T64" fmla="*/ 25 w 123"/>
                <a:gd name="T65" fmla="*/ 25 h 123"/>
                <a:gd name="T66" fmla="*/ 33 w 123"/>
                <a:gd name="T67" fmla="*/ 25 h 123"/>
                <a:gd name="T68" fmla="*/ 33 w 123"/>
                <a:gd name="T69" fmla="*/ 27 h 123"/>
                <a:gd name="T70" fmla="*/ 33 w 123"/>
                <a:gd name="T71" fmla="*/ 29 h 123"/>
                <a:gd name="T72" fmla="*/ 31 w 123"/>
                <a:gd name="T73" fmla="*/ 29 h 123"/>
                <a:gd name="T74" fmla="*/ 27 w 123"/>
                <a:gd name="T75" fmla="*/ 29 h 123"/>
                <a:gd name="T76" fmla="*/ 16 w 123"/>
                <a:gd name="T77" fmla="*/ 32 h 123"/>
                <a:gd name="T78" fmla="*/ 11 w 123"/>
                <a:gd name="T79" fmla="*/ 35 h 123"/>
                <a:gd name="T80" fmla="*/ 22 w 123"/>
                <a:gd name="T81" fmla="*/ 44 h 123"/>
                <a:gd name="T82" fmla="*/ 20 w 123"/>
                <a:gd name="T83" fmla="*/ 49 h 123"/>
                <a:gd name="T84" fmla="*/ 26 w 123"/>
                <a:gd name="T85" fmla="*/ 50 h 123"/>
                <a:gd name="T86" fmla="*/ 33 w 123"/>
                <a:gd name="T87" fmla="*/ 37 h 123"/>
                <a:gd name="T88" fmla="*/ 32 w 123"/>
                <a:gd name="T89" fmla="*/ 45 h 123"/>
                <a:gd name="T90" fmla="*/ 43 w 123"/>
                <a:gd name="T91" fmla="*/ 49 h 123"/>
                <a:gd name="T92" fmla="*/ 45 w 123"/>
                <a:gd name="T93" fmla="*/ 49 h 123"/>
                <a:gd name="T94" fmla="*/ 44 w 123"/>
                <a:gd name="T95" fmla="*/ 53 h 123"/>
                <a:gd name="T96" fmla="*/ 53 w 123"/>
                <a:gd name="T97" fmla="*/ 56 h 123"/>
                <a:gd name="T98" fmla="*/ 63 w 123"/>
                <a:gd name="T99" fmla="*/ 61 h 123"/>
                <a:gd name="T100" fmla="*/ 72 w 123"/>
                <a:gd name="T101" fmla="*/ 64 h 123"/>
                <a:gd name="T102" fmla="*/ 81 w 123"/>
                <a:gd name="T103" fmla="*/ 67 h 123"/>
                <a:gd name="T104" fmla="*/ 86 w 123"/>
                <a:gd name="T105" fmla="*/ 73 h 123"/>
                <a:gd name="T106" fmla="*/ 92 w 123"/>
                <a:gd name="T107" fmla="*/ 89 h 123"/>
                <a:gd name="T108" fmla="*/ 95 w 123"/>
                <a:gd name="T109" fmla="*/ 91 h 123"/>
                <a:gd name="T110" fmla="*/ 89 w 123"/>
                <a:gd name="T111" fmla="*/ 92 h 123"/>
                <a:gd name="T112" fmla="*/ 96 w 123"/>
                <a:gd name="T113" fmla="*/ 95 h 123"/>
                <a:gd name="T114" fmla="*/ 90 w 123"/>
                <a:gd name="T115" fmla="*/ 95 h 123"/>
                <a:gd name="T116" fmla="*/ 92 w 123"/>
                <a:gd name="T117" fmla="*/ 100 h 123"/>
                <a:gd name="T118" fmla="*/ 84 w 123"/>
                <a:gd name="T119" fmla="*/ 98 h 123"/>
                <a:gd name="T120" fmla="*/ 77 w 123"/>
                <a:gd name="T121" fmla="*/ 111 h 123"/>
                <a:gd name="T122" fmla="*/ 88 w 123"/>
                <a:gd name="T123" fmla="*/ 110 h 123"/>
                <a:gd name="T124" fmla="*/ 93 w 123"/>
                <a:gd name="T125" fmla="*/ 102 h 12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3"/>
                <a:gd name="T190" fmla="*/ 0 h 123"/>
                <a:gd name="T191" fmla="*/ 123 w 123"/>
                <a:gd name="T192" fmla="*/ 123 h 12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3" h="123">
                  <a:moveTo>
                    <a:pt x="93" y="102"/>
                  </a:moveTo>
                  <a:lnTo>
                    <a:pt x="92" y="109"/>
                  </a:lnTo>
                  <a:lnTo>
                    <a:pt x="96" y="107"/>
                  </a:lnTo>
                  <a:lnTo>
                    <a:pt x="106" y="105"/>
                  </a:lnTo>
                  <a:lnTo>
                    <a:pt x="109" y="113"/>
                  </a:lnTo>
                  <a:lnTo>
                    <a:pt x="116" y="122"/>
                  </a:lnTo>
                  <a:lnTo>
                    <a:pt x="117" y="110"/>
                  </a:lnTo>
                  <a:lnTo>
                    <a:pt x="119" y="99"/>
                  </a:lnTo>
                  <a:lnTo>
                    <a:pt x="119" y="87"/>
                  </a:lnTo>
                  <a:lnTo>
                    <a:pt x="120" y="76"/>
                  </a:lnTo>
                  <a:lnTo>
                    <a:pt x="121" y="64"/>
                  </a:lnTo>
                  <a:lnTo>
                    <a:pt x="122" y="53"/>
                  </a:lnTo>
                  <a:lnTo>
                    <a:pt x="122" y="41"/>
                  </a:lnTo>
                  <a:lnTo>
                    <a:pt x="122" y="30"/>
                  </a:lnTo>
                  <a:lnTo>
                    <a:pt x="114" y="28"/>
                  </a:lnTo>
                  <a:lnTo>
                    <a:pt x="99" y="22"/>
                  </a:lnTo>
                  <a:lnTo>
                    <a:pt x="84" y="14"/>
                  </a:lnTo>
                  <a:lnTo>
                    <a:pt x="75" y="21"/>
                  </a:lnTo>
                  <a:lnTo>
                    <a:pt x="64" y="27"/>
                  </a:lnTo>
                  <a:lnTo>
                    <a:pt x="51" y="41"/>
                  </a:lnTo>
                  <a:lnTo>
                    <a:pt x="46" y="36"/>
                  </a:lnTo>
                  <a:lnTo>
                    <a:pt x="41" y="30"/>
                  </a:lnTo>
                  <a:lnTo>
                    <a:pt x="40" y="32"/>
                  </a:lnTo>
                  <a:lnTo>
                    <a:pt x="38" y="17"/>
                  </a:lnTo>
                  <a:lnTo>
                    <a:pt x="38" y="10"/>
                  </a:lnTo>
                  <a:lnTo>
                    <a:pt x="36" y="4"/>
                  </a:lnTo>
                  <a:lnTo>
                    <a:pt x="25" y="2"/>
                  </a:lnTo>
                  <a:lnTo>
                    <a:pt x="13" y="0"/>
                  </a:lnTo>
                  <a:lnTo>
                    <a:pt x="3" y="7"/>
                  </a:lnTo>
                  <a:lnTo>
                    <a:pt x="0" y="14"/>
                  </a:lnTo>
                  <a:lnTo>
                    <a:pt x="10" y="17"/>
                  </a:lnTo>
                  <a:lnTo>
                    <a:pt x="16" y="25"/>
                  </a:lnTo>
                  <a:lnTo>
                    <a:pt x="25" y="25"/>
                  </a:lnTo>
                  <a:lnTo>
                    <a:pt x="33" y="25"/>
                  </a:lnTo>
                  <a:lnTo>
                    <a:pt x="33" y="27"/>
                  </a:lnTo>
                  <a:lnTo>
                    <a:pt x="33" y="29"/>
                  </a:lnTo>
                  <a:lnTo>
                    <a:pt x="31" y="29"/>
                  </a:lnTo>
                  <a:lnTo>
                    <a:pt x="27" y="29"/>
                  </a:lnTo>
                  <a:lnTo>
                    <a:pt x="16" y="32"/>
                  </a:lnTo>
                  <a:lnTo>
                    <a:pt x="11" y="35"/>
                  </a:lnTo>
                  <a:lnTo>
                    <a:pt x="22" y="44"/>
                  </a:lnTo>
                  <a:lnTo>
                    <a:pt x="20" y="49"/>
                  </a:lnTo>
                  <a:lnTo>
                    <a:pt x="26" y="50"/>
                  </a:lnTo>
                  <a:lnTo>
                    <a:pt x="33" y="37"/>
                  </a:lnTo>
                  <a:lnTo>
                    <a:pt x="32" y="45"/>
                  </a:lnTo>
                  <a:lnTo>
                    <a:pt x="43" y="49"/>
                  </a:lnTo>
                  <a:lnTo>
                    <a:pt x="45" y="49"/>
                  </a:lnTo>
                  <a:lnTo>
                    <a:pt x="44" y="53"/>
                  </a:lnTo>
                  <a:lnTo>
                    <a:pt x="53" y="56"/>
                  </a:lnTo>
                  <a:lnTo>
                    <a:pt x="63" y="61"/>
                  </a:lnTo>
                  <a:lnTo>
                    <a:pt x="72" y="64"/>
                  </a:lnTo>
                  <a:lnTo>
                    <a:pt x="81" y="67"/>
                  </a:lnTo>
                  <a:lnTo>
                    <a:pt x="86" y="73"/>
                  </a:lnTo>
                  <a:lnTo>
                    <a:pt x="92" y="89"/>
                  </a:lnTo>
                  <a:lnTo>
                    <a:pt x="95" y="91"/>
                  </a:lnTo>
                  <a:lnTo>
                    <a:pt x="89" y="92"/>
                  </a:lnTo>
                  <a:lnTo>
                    <a:pt x="96" y="95"/>
                  </a:lnTo>
                  <a:lnTo>
                    <a:pt x="90" y="95"/>
                  </a:lnTo>
                  <a:lnTo>
                    <a:pt x="92" y="100"/>
                  </a:lnTo>
                  <a:lnTo>
                    <a:pt x="84" y="98"/>
                  </a:lnTo>
                  <a:lnTo>
                    <a:pt x="77" y="111"/>
                  </a:lnTo>
                  <a:lnTo>
                    <a:pt x="88" y="110"/>
                  </a:lnTo>
                  <a:lnTo>
                    <a:pt x="93" y="102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262" name="Freeform 9"/>
            <p:cNvSpPr>
              <a:spLocks/>
            </p:cNvSpPr>
            <p:nvPr/>
          </p:nvSpPr>
          <p:spPr bwMode="auto">
            <a:xfrm>
              <a:off x="3425" y="2346"/>
              <a:ext cx="81" cy="103"/>
            </a:xfrm>
            <a:custGeom>
              <a:avLst/>
              <a:gdLst>
                <a:gd name="T0" fmla="*/ 80 w 81"/>
                <a:gd name="T1" fmla="*/ 2 h 103"/>
                <a:gd name="T2" fmla="*/ 76 w 81"/>
                <a:gd name="T3" fmla="*/ 0 h 103"/>
                <a:gd name="T4" fmla="*/ 64 w 81"/>
                <a:gd name="T5" fmla="*/ 12 h 103"/>
                <a:gd name="T6" fmla="*/ 48 w 81"/>
                <a:gd name="T7" fmla="*/ 9 h 103"/>
                <a:gd name="T8" fmla="*/ 33 w 81"/>
                <a:gd name="T9" fmla="*/ 7 h 103"/>
                <a:gd name="T10" fmla="*/ 25 w 81"/>
                <a:gd name="T11" fmla="*/ 7 h 103"/>
                <a:gd name="T12" fmla="*/ 20 w 81"/>
                <a:gd name="T13" fmla="*/ 12 h 103"/>
                <a:gd name="T14" fmla="*/ 18 w 81"/>
                <a:gd name="T15" fmla="*/ 12 h 103"/>
                <a:gd name="T16" fmla="*/ 12 w 81"/>
                <a:gd name="T17" fmla="*/ 24 h 103"/>
                <a:gd name="T18" fmla="*/ 13 w 81"/>
                <a:gd name="T19" fmla="*/ 35 h 103"/>
                <a:gd name="T20" fmla="*/ 11 w 81"/>
                <a:gd name="T21" fmla="*/ 34 h 103"/>
                <a:gd name="T22" fmla="*/ 6 w 81"/>
                <a:gd name="T23" fmla="*/ 47 h 103"/>
                <a:gd name="T24" fmla="*/ 0 w 81"/>
                <a:gd name="T25" fmla="*/ 61 h 103"/>
                <a:gd name="T26" fmla="*/ 2 w 81"/>
                <a:gd name="T27" fmla="*/ 72 h 103"/>
                <a:gd name="T28" fmla="*/ 8 w 81"/>
                <a:gd name="T29" fmla="*/ 74 h 103"/>
                <a:gd name="T30" fmla="*/ 7 w 81"/>
                <a:gd name="T31" fmla="*/ 83 h 103"/>
                <a:gd name="T32" fmla="*/ 7 w 81"/>
                <a:gd name="T33" fmla="*/ 94 h 103"/>
                <a:gd name="T34" fmla="*/ 8 w 81"/>
                <a:gd name="T35" fmla="*/ 102 h 103"/>
                <a:gd name="T36" fmla="*/ 18 w 81"/>
                <a:gd name="T37" fmla="*/ 100 h 103"/>
                <a:gd name="T38" fmla="*/ 18 w 81"/>
                <a:gd name="T39" fmla="*/ 83 h 103"/>
                <a:gd name="T40" fmla="*/ 18 w 81"/>
                <a:gd name="T41" fmla="*/ 66 h 103"/>
                <a:gd name="T42" fmla="*/ 26 w 81"/>
                <a:gd name="T43" fmla="*/ 60 h 103"/>
                <a:gd name="T44" fmla="*/ 26 w 81"/>
                <a:gd name="T45" fmla="*/ 69 h 103"/>
                <a:gd name="T46" fmla="*/ 28 w 81"/>
                <a:gd name="T47" fmla="*/ 75 h 103"/>
                <a:gd name="T48" fmla="*/ 33 w 81"/>
                <a:gd name="T49" fmla="*/ 82 h 103"/>
                <a:gd name="T50" fmla="*/ 34 w 81"/>
                <a:gd name="T51" fmla="*/ 90 h 103"/>
                <a:gd name="T52" fmla="*/ 38 w 81"/>
                <a:gd name="T53" fmla="*/ 88 h 103"/>
                <a:gd name="T54" fmla="*/ 47 w 81"/>
                <a:gd name="T55" fmla="*/ 83 h 103"/>
                <a:gd name="T56" fmla="*/ 49 w 81"/>
                <a:gd name="T57" fmla="*/ 82 h 103"/>
                <a:gd name="T58" fmla="*/ 43 w 81"/>
                <a:gd name="T59" fmla="*/ 71 h 103"/>
                <a:gd name="T60" fmla="*/ 43 w 81"/>
                <a:gd name="T61" fmla="*/ 67 h 103"/>
                <a:gd name="T62" fmla="*/ 38 w 81"/>
                <a:gd name="T63" fmla="*/ 58 h 103"/>
                <a:gd name="T64" fmla="*/ 32 w 81"/>
                <a:gd name="T65" fmla="*/ 49 h 103"/>
                <a:gd name="T66" fmla="*/ 36 w 81"/>
                <a:gd name="T67" fmla="*/ 49 h 103"/>
                <a:gd name="T68" fmla="*/ 45 w 81"/>
                <a:gd name="T69" fmla="*/ 43 h 103"/>
                <a:gd name="T70" fmla="*/ 54 w 81"/>
                <a:gd name="T71" fmla="*/ 35 h 103"/>
                <a:gd name="T72" fmla="*/ 57 w 81"/>
                <a:gd name="T73" fmla="*/ 35 h 103"/>
                <a:gd name="T74" fmla="*/ 55 w 81"/>
                <a:gd name="T75" fmla="*/ 31 h 103"/>
                <a:gd name="T76" fmla="*/ 51 w 81"/>
                <a:gd name="T77" fmla="*/ 33 h 103"/>
                <a:gd name="T78" fmla="*/ 36 w 81"/>
                <a:gd name="T79" fmla="*/ 35 h 103"/>
                <a:gd name="T80" fmla="*/ 25 w 81"/>
                <a:gd name="T81" fmla="*/ 43 h 103"/>
                <a:gd name="T82" fmla="*/ 16 w 81"/>
                <a:gd name="T83" fmla="*/ 29 h 103"/>
                <a:gd name="T84" fmla="*/ 20 w 81"/>
                <a:gd name="T85" fmla="*/ 16 h 103"/>
                <a:gd name="T86" fmla="*/ 38 w 81"/>
                <a:gd name="T87" fmla="*/ 17 h 103"/>
                <a:gd name="T88" fmla="*/ 55 w 81"/>
                <a:gd name="T89" fmla="*/ 18 h 103"/>
                <a:gd name="T90" fmla="*/ 72 w 81"/>
                <a:gd name="T91" fmla="*/ 16 h 103"/>
                <a:gd name="T92" fmla="*/ 80 w 81"/>
                <a:gd name="T93" fmla="*/ 2 h 10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1"/>
                <a:gd name="T142" fmla="*/ 0 h 103"/>
                <a:gd name="T143" fmla="*/ 81 w 81"/>
                <a:gd name="T144" fmla="*/ 103 h 10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1" h="103">
                  <a:moveTo>
                    <a:pt x="80" y="2"/>
                  </a:moveTo>
                  <a:lnTo>
                    <a:pt x="76" y="0"/>
                  </a:lnTo>
                  <a:lnTo>
                    <a:pt x="64" y="12"/>
                  </a:lnTo>
                  <a:lnTo>
                    <a:pt x="48" y="9"/>
                  </a:lnTo>
                  <a:lnTo>
                    <a:pt x="33" y="7"/>
                  </a:lnTo>
                  <a:lnTo>
                    <a:pt x="25" y="7"/>
                  </a:lnTo>
                  <a:lnTo>
                    <a:pt x="20" y="12"/>
                  </a:lnTo>
                  <a:lnTo>
                    <a:pt x="18" y="12"/>
                  </a:lnTo>
                  <a:lnTo>
                    <a:pt x="12" y="24"/>
                  </a:lnTo>
                  <a:lnTo>
                    <a:pt x="13" y="35"/>
                  </a:lnTo>
                  <a:lnTo>
                    <a:pt x="11" y="34"/>
                  </a:lnTo>
                  <a:lnTo>
                    <a:pt x="6" y="47"/>
                  </a:lnTo>
                  <a:lnTo>
                    <a:pt x="0" y="61"/>
                  </a:lnTo>
                  <a:lnTo>
                    <a:pt x="2" y="72"/>
                  </a:lnTo>
                  <a:lnTo>
                    <a:pt x="8" y="74"/>
                  </a:lnTo>
                  <a:lnTo>
                    <a:pt x="7" y="83"/>
                  </a:lnTo>
                  <a:lnTo>
                    <a:pt x="7" y="94"/>
                  </a:lnTo>
                  <a:lnTo>
                    <a:pt x="8" y="102"/>
                  </a:lnTo>
                  <a:lnTo>
                    <a:pt x="18" y="100"/>
                  </a:lnTo>
                  <a:lnTo>
                    <a:pt x="18" y="83"/>
                  </a:lnTo>
                  <a:lnTo>
                    <a:pt x="18" y="66"/>
                  </a:lnTo>
                  <a:lnTo>
                    <a:pt x="26" y="60"/>
                  </a:lnTo>
                  <a:lnTo>
                    <a:pt x="26" y="69"/>
                  </a:lnTo>
                  <a:lnTo>
                    <a:pt x="28" y="75"/>
                  </a:lnTo>
                  <a:lnTo>
                    <a:pt x="33" y="82"/>
                  </a:lnTo>
                  <a:lnTo>
                    <a:pt x="34" y="90"/>
                  </a:lnTo>
                  <a:lnTo>
                    <a:pt x="38" y="88"/>
                  </a:lnTo>
                  <a:lnTo>
                    <a:pt x="47" y="83"/>
                  </a:lnTo>
                  <a:lnTo>
                    <a:pt x="49" y="82"/>
                  </a:lnTo>
                  <a:lnTo>
                    <a:pt x="43" y="71"/>
                  </a:lnTo>
                  <a:lnTo>
                    <a:pt x="43" y="67"/>
                  </a:lnTo>
                  <a:lnTo>
                    <a:pt x="38" y="58"/>
                  </a:lnTo>
                  <a:lnTo>
                    <a:pt x="32" y="49"/>
                  </a:lnTo>
                  <a:lnTo>
                    <a:pt x="36" y="49"/>
                  </a:lnTo>
                  <a:lnTo>
                    <a:pt x="45" y="43"/>
                  </a:lnTo>
                  <a:lnTo>
                    <a:pt x="54" y="35"/>
                  </a:lnTo>
                  <a:lnTo>
                    <a:pt x="57" y="35"/>
                  </a:lnTo>
                  <a:lnTo>
                    <a:pt x="55" y="31"/>
                  </a:lnTo>
                  <a:lnTo>
                    <a:pt x="51" y="33"/>
                  </a:lnTo>
                  <a:lnTo>
                    <a:pt x="36" y="35"/>
                  </a:lnTo>
                  <a:lnTo>
                    <a:pt x="25" y="43"/>
                  </a:lnTo>
                  <a:lnTo>
                    <a:pt x="16" y="29"/>
                  </a:lnTo>
                  <a:lnTo>
                    <a:pt x="20" y="16"/>
                  </a:lnTo>
                  <a:lnTo>
                    <a:pt x="38" y="17"/>
                  </a:lnTo>
                  <a:lnTo>
                    <a:pt x="55" y="18"/>
                  </a:lnTo>
                  <a:lnTo>
                    <a:pt x="72" y="16"/>
                  </a:lnTo>
                  <a:lnTo>
                    <a:pt x="80" y="2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263" name="Freeform 10"/>
            <p:cNvSpPr>
              <a:spLocks/>
            </p:cNvSpPr>
            <p:nvPr/>
          </p:nvSpPr>
          <p:spPr bwMode="auto">
            <a:xfrm>
              <a:off x="3256" y="2453"/>
              <a:ext cx="115" cy="41"/>
            </a:xfrm>
            <a:custGeom>
              <a:avLst/>
              <a:gdLst>
                <a:gd name="T0" fmla="*/ 114 w 115"/>
                <a:gd name="T1" fmla="*/ 40 h 41"/>
                <a:gd name="T2" fmla="*/ 112 w 115"/>
                <a:gd name="T3" fmla="*/ 38 h 41"/>
                <a:gd name="T4" fmla="*/ 113 w 115"/>
                <a:gd name="T5" fmla="*/ 26 h 41"/>
                <a:gd name="T6" fmla="*/ 104 w 115"/>
                <a:gd name="T7" fmla="*/ 26 h 41"/>
                <a:gd name="T8" fmla="*/ 95 w 115"/>
                <a:gd name="T9" fmla="*/ 25 h 41"/>
                <a:gd name="T10" fmla="*/ 91 w 115"/>
                <a:gd name="T11" fmla="*/ 15 h 41"/>
                <a:gd name="T12" fmla="*/ 76 w 115"/>
                <a:gd name="T13" fmla="*/ 10 h 41"/>
                <a:gd name="T14" fmla="*/ 70 w 115"/>
                <a:gd name="T15" fmla="*/ 7 h 41"/>
                <a:gd name="T16" fmla="*/ 65 w 115"/>
                <a:gd name="T17" fmla="*/ 13 h 41"/>
                <a:gd name="T18" fmla="*/ 55 w 115"/>
                <a:gd name="T19" fmla="*/ 13 h 41"/>
                <a:gd name="T20" fmla="*/ 46 w 115"/>
                <a:gd name="T21" fmla="*/ 13 h 41"/>
                <a:gd name="T22" fmla="*/ 40 w 115"/>
                <a:gd name="T23" fmla="*/ 8 h 41"/>
                <a:gd name="T24" fmla="*/ 27 w 115"/>
                <a:gd name="T25" fmla="*/ 1 h 41"/>
                <a:gd name="T26" fmla="*/ 11 w 115"/>
                <a:gd name="T27" fmla="*/ 0 h 41"/>
                <a:gd name="T28" fmla="*/ 4 w 115"/>
                <a:gd name="T29" fmla="*/ 9 h 41"/>
                <a:gd name="T30" fmla="*/ 0 w 115"/>
                <a:gd name="T31" fmla="*/ 11 h 41"/>
                <a:gd name="T32" fmla="*/ 13 w 115"/>
                <a:gd name="T33" fmla="*/ 15 h 41"/>
                <a:gd name="T34" fmla="*/ 13 w 115"/>
                <a:gd name="T35" fmla="*/ 18 h 41"/>
                <a:gd name="T36" fmla="*/ 26 w 115"/>
                <a:gd name="T37" fmla="*/ 21 h 41"/>
                <a:gd name="T38" fmla="*/ 39 w 115"/>
                <a:gd name="T39" fmla="*/ 26 h 41"/>
                <a:gd name="T40" fmla="*/ 50 w 115"/>
                <a:gd name="T41" fmla="*/ 27 h 41"/>
                <a:gd name="T42" fmla="*/ 62 w 115"/>
                <a:gd name="T43" fmla="*/ 30 h 41"/>
                <a:gd name="T44" fmla="*/ 78 w 115"/>
                <a:gd name="T45" fmla="*/ 32 h 41"/>
                <a:gd name="T46" fmla="*/ 94 w 115"/>
                <a:gd name="T47" fmla="*/ 34 h 41"/>
                <a:gd name="T48" fmla="*/ 104 w 115"/>
                <a:gd name="T49" fmla="*/ 37 h 41"/>
                <a:gd name="T50" fmla="*/ 114 w 115"/>
                <a:gd name="T51" fmla="*/ 40 h 4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5"/>
                <a:gd name="T79" fmla="*/ 0 h 41"/>
                <a:gd name="T80" fmla="*/ 115 w 115"/>
                <a:gd name="T81" fmla="*/ 41 h 4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5" h="41">
                  <a:moveTo>
                    <a:pt x="114" y="40"/>
                  </a:moveTo>
                  <a:lnTo>
                    <a:pt x="112" y="38"/>
                  </a:lnTo>
                  <a:lnTo>
                    <a:pt x="113" y="26"/>
                  </a:lnTo>
                  <a:lnTo>
                    <a:pt x="104" y="26"/>
                  </a:lnTo>
                  <a:lnTo>
                    <a:pt x="95" y="25"/>
                  </a:lnTo>
                  <a:lnTo>
                    <a:pt x="91" y="15"/>
                  </a:lnTo>
                  <a:lnTo>
                    <a:pt x="76" y="10"/>
                  </a:lnTo>
                  <a:lnTo>
                    <a:pt x="70" y="7"/>
                  </a:lnTo>
                  <a:lnTo>
                    <a:pt x="65" y="13"/>
                  </a:lnTo>
                  <a:lnTo>
                    <a:pt x="55" y="13"/>
                  </a:lnTo>
                  <a:lnTo>
                    <a:pt x="46" y="13"/>
                  </a:lnTo>
                  <a:lnTo>
                    <a:pt x="40" y="8"/>
                  </a:lnTo>
                  <a:lnTo>
                    <a:pt x="27" y="1"/>
                  </a:lnTo>
                  <a:lnTo>
                    <a:pt x="11" y="0"/>
                  </a:lnTo>
                  <a:lnTo>
                    <a:pt x="4" y="9"/>
                  </a:lnTo>
                  <a:lnTo>
                    <a:pt x="0" y="11"/>
                  </a:lnTo>
                  <a:lnTo>
                    <a:pt x="13" y="15"/>
                  </a:lnTo>
                  <a:lnTo>
                    <a:pt x="13" y="18"/>
                  </a:lnTo>
                  <a:lnTo>
                    <a:pt x="26" y="21"/>
                  </a:lnTo>
                  <a:lnTo>
                    <a:pt x="39" y="26"/>
                  </a:lnTo>
                  <a:lnTo>
                    <a:pt x="50" y="27"/>
                  </a:lnTo>
                  <a:lnTo>
                    <a:pt x="62" y="30"/>
                  </a:lnTo>
                  <a:lnTo>
                    <a:pt x="78" y="32"/>
                  </a:lnTo>
                  <a:lnTo>
                    <a:pt x="94" y="34"/>
                  </a:lnTo>
                  <a:lnTo>
                    <a:pt x="104" y="37"/>
                  </a:lnTo>
                  <a:lnTo>
                    <a:pt x="114" y="40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264" name="Freeform 11"/>
            <p:cNvSpPr>
              <a:spLocks/>
            </p:cNvSpPr>
            <p:nvPr/>
          </p:nvSpPr>
          <p:spPr bwMode="auto">
            <a:xfrm>
              <a:off x="3478" y="2488"/>
              <a:ext cx="49" cy="30"/>
            </a:xfrm>
            <a:custGeom>
              <a:avLst/>
              <a:gdLst>
                <a:gd name="T0" fmla="*/ 48 w 49"/>
                <a:gd name="T1" fmla="*/ 0 h 30"/>
                <a:gd name="T2" fmla="*/ 31 w 49"/>
                <a:gd name="T3" fmla="*/ 1 h 30"/>
                <a:gd name="T4" fmla="*/ 18 w 49"/>
                <a:gd name="T5" fmla="*/ 7 h 30"/>
                <a:gd name="T6" fmla="*/ 7 w 49"/>
                <a:gd name="T7" fmla="*/ 13 h 30"/>
                <a:gd name="T8" fmla="*/ 2 w 49"/>
                <a:gd name="T9" fmla="*/ 24 h 30"/>
                <a:gd name="T10" fmla="*/ 0 w 49"/>
                <a:gd name="T11" fmla="*/ 25 h 30"/>
                <a:gd name="T12" fmla="*/ 2 w 49"/>
                <a:gd name="T13" fmla="*/ 29 h 30"/>
                <a:gd name="T14" fmla="*/ 17 w 49"/>
                <a:gd name="T15" fmla="*/ 19 h 30"/>
                <a:gd name="T16" fmla="*/ 32 w 49"/>
                <a:gd name="T17" fmla="*/ 10 h 30"/>
                <a:gd name="T18" fmla="*/ 48 w 49"/>
                <a:gd name="T19" fmla="*/ 0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"/>
                <a:gd name="T31" fmla="*/ 0 h 30"/>
                <a:gd name="T32" fmla="*/ 49 w 49"/>
                <a:gd name="T33" fmla="*/ 30 h 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" h="30">
                  <a:moveTo>
                    <a:pt x="48" y="0"/>
                  </a:moveTo>
                  <a:lnTo>
                    <a:pt x="31" y="1"/>
                  </a:lnTo>
                  <a:lnTo>
                    <a:pt x="18" y="7"/>
                  </a:lnTo>
                  <a:lnTo>
                    <a:pt x="7" y="13"/>
                  </a:lnTo>
                  <a:lnTo>
                    <a:pt x="2" y="24"/>
                  </a:lnTo>
                  <a:lnTo>
                    <a:pt x="0" y="25"/>
                  </a:lnTo>
                  <a:lnTo>
                    <a:pt x="2" y="29"/>
                  </a:lnTo>
                  <a:lnTo>
                    <a:pt x="17" y="19"/>
                  </a:lnTo>
                  <a:lnTo>
                    <a:pt x="32" y="10"/>
                  </a:lnTo>
                  <a:lnTo>
                    <a:pt x="48" y="0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265" name="Freeform 12"/>
            <p:cNvSpPr>
              <a:spLocks/>
            </p:cNvSpPr>
            <p:nvPr/>
          </p:nvSpPr>
          <p:spPr bwMode="auto">
            <a:xfrm>
              <a:off x="3534" y="2340"/>
              <a:ext cx="19" cy="43"/>
            </a:xfrm>
            <a:custGeom>
              <a:avLst/>
              <a:gdLst>
                <a:gd name="T0" fmla="*/ 18 w 19"/>
                <a:gd name="T1" fmla="*/ 27 h 43"/>
                <a:gd name="T2" fmla="*/ 10 w 19"/>
                <a:gd name="T3" fmla="*/ 17 h 43"/>
                <a:gd name="T4" fmla="*/ 16 w 19"/>
                <a:gd name="T5" fmla="*/ 11 h 43"/>
                <a:gd name="T6" fmla="*/ 12 w 19"/>
                <a:gd name="T7" fmla="*/ 8 h 43"/>
                <a:gd name="T8" fmla="*/ 8 w 19"/>
                <a:gd name="T9" fmla="*/ 12 h 43"/>
                <a:gd name="T10" fmla="*/ 4 w 19"/>
                <a:gd name="T11" fmla="*/ 18 h 43"/>
                <a:gd name="T12" fmla="*/ 3 w 19"/>
                <a:gd name="T13" fmla="*/ 14 h 43"/>
                <a:gd name="T14" fmla="*/ 7 w 19"/>
                <a:gd name="T15" fmla="*/ 5 h 43"/>
                <a:gd name="T16" fmla="*/ 7 w 19"/>
                <a:gd name="T17" fmla="*/ 0 h 43"/>
                <a:gd name="T18" fmla="*/ 0 w 19"/>
                <a:gd name="T19" fmla="*/ 9 h 43"/>
                <a:gd name="T20" fmla="*/ 2 w 19"/>
                <a:gd name="T21" fmla="*/ 20 h 43"/>
                <a:gd name="T22" fmla="*/ 3 w 19"/>
                <a:gd name="T23" fmla="*/ 30 h 43"/>
                <a:gd name="T24" fmla="*/ 11 w 19"/>
                <a:gd name="T25" fmla="*/ 42 h 43"/>
                <a:gd name="T26" fmla="*/ 6 w 19"/>
                <a:gd name="T27" fmla="*/ 25 h 43"/>
                <a:gd name="T28" fmla="*/ 18 w 19"/>
                <a:gd name="T29" fmla="*/ 27 h 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43"/>
                <a:gd name="T47" fmla="*/ 19 w 19"/>
                <a:gd name="T48" fmla="*/ 43 h 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43">
                  <a:moveTo>
                    <a:pt x="18" y="27"/>
                  </a:moveTo>
                  <a:lnTo>
                    <a:pt x="10" y="17"/>
                  </a:lnTo>
                  <a:lnTo>
                    <a:pt x="16" y="11"/>
                  </a:lnTo>
                  <a:lnTo>
                    <a:pt x="12" y="8"/>
                  </a:lnTo>
                  <a:lnTo>
                    <a:pt x="8" y="12"/>
                  </a:lnTo>
                  <a:lnTo>
                    <a:pt x="4" y="18"/>
                  </a:lnTo>
                  <a:lnTo>
                    <a:pt x="3" y="14"/>
                  </a:lnTo>
                  <a:lnTo>
                    <a:pt x="7" y="5"/>
                  </a:lnTo>
                  <a:lnTo>
                    <a:pt x="7" y="0"/>
                  </a:lnTo>
                  <a:lnTo>
                    <a:pt x="0" y="9"/>
                  </a:lnTo>
                  <a:lnTo>
                    <a:pt x="2" y="20"/>
                  </a:lnTo>
                  <a:lnTo>
                    <a:pt x="3" y="30"/>
                  </a:lnTo>
                  <a:lnTo>
                    <a:pt x="11" y="42"/>
                  </a:lnTo>
                  <a:lnTo>
                    <a:pt x="6" y="25"/>
                  </a:lnTo>
                  <a:lnTo>
                    <a:pt x="18" y="27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266" name="Freeform 13"/>
            <p:cNvSpPr>
              <a:spLocks/>
            </p:cNvSpPr>
            <p:nvPr/>
          </p:nvSpPr>
          <p:spPr bwMode="auto">
            <a:xfrm>
              <a:off x="3540" y="2410"/>
              <a:ext cx="36" cy="17"/>
            </a:xfrm>
            <a:custGeom>
              <a:avLst/>
              <a:gdLst>
                <a:gd name="T0" fmla="*/ 35 w 36"/>
                <a:gd name="T1" fmla="*/ 13 h 17"/>
                <a:gd name="T2" fmla="*/ 33 w 36"/>
                <a:gd name="T3" fmla="*/ 16 h 17"/>
                <a:gd name="T4" fmla="*/ 19 w 36"/>
                <a:gd name="T5" fmla="*/ 8 h 17"/>
                <a:gd name="T6" fmla="*/ 9 w 36"/>
                <a:gd name="T7" fmla="*/ 8 h 17"/>
                <a:gd name="T8" fmla="*/ 2 w 36"/>
                <a:gd name="T9" fmla="*/ 6 h 17"/>
                <a:gd name="T10" fmla="*/ 0 w 36"/>
                <a:gd name="T11" fmla="*/ 8 h 17"/>
                <a:gd name="T12" fmla="*/ 1 w 36"/>
                <a:gd name="T13" fmla="*/ 2 h 17"/>
                <a:gd name="T14" fmla="*/ 7 w 36"/>
                <a:gd name="T15" fmla="*/ 0 h 17"/>
                <a:gd name="T16" fmla="*/ 19 w 36"/>
                <a:gd name="T17" fmla="*/ 1 h 17"/>
                <a:gd name="T18" fmla="*/ 29 w 36"/>
                <a:gd name="T19" fmla="*/ 2 h 17"/>
                <a:gd name="T20" fmla="*/ 35 w 36"/>
                <a:gd name="T21" fmla="*/ 13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6"/>
                <a:gd name="T34" fmla="*/ 0 h 17"/>
                <a:gd name="T35" fmla="*/ 36 w 36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6" h="17">
                  <a:moveTo>
                    <a:pt x="35" y="13"/>
                  </a:moveTo>
                  <a:lnTo>
                    <a:pt x="33" y="16"/>
                  </a:lnTo>
                  <a:lnTo>
                    <a:pt x="19" y="8"/>
                  </a:lnTo>
                  <a:lnTo>
                    <a:pt x="9" y="8"/>
                  </a:lnTo>
                  <a:lnTo>
                    <a:pt x="2" y="6"/>
                  </a:lnTo>
                  <a:lnTo>
                    <a:pt x="0" y="8"/>
                  </a:lnTo>
                  <a:lnTo>
                    <a:pt x="1" y="2"/>
                  </a:lnTo>
                  <a:lnTo>
                    <a:pt x="7" y="0"/>
                  </a:lnTo>
                  <a:lnTo>
                    <a:pt x="19" y="1"/>
                  </a:lnTo>
                  <a:lnTo>
                    <a:pt x="29" y="2"/>
                  </a:lnTo>
                  <a:lnTo>
                    <a:pt x="35" y="13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267" name="Freeform 14"/>
            <p:cNvSpPr>
              <a:spLocks/>
            </p:cNvSpPr>
            <p:nvPr/>
          </p:nvSpPr>
          <p:spPr bwMode="auto">
            <a:xfrm>
              <a:off x="3434" y="2484"/>
              <a:ext cx="40" cy="17"/>
            </a:xfrm>
            <a:custGeom>
              <a:avLst/>
              <a:gdLst>
                <a:gd name="T0" fmla="*/ 39 w 40"/>
                <a:gd name="T1" fmla="*/ 3 h 17"/>
                <a:gd name="T2" fmla="*/ 39 w 40"/>
                <a:gd name="T3" fmla="*/ 1 h 17"/>
                <a:gd name="T4" fmla="*/ 37 w 40"/>
                <a:gd name="T5" fmla="*/ 0 h 17"/>
                <a:gd name="T6" fmla="*/ 33 w 40"/>
                <a:gd name="T7" fmla="*/ 8 h 17"/>
                <a:gd name="T8" fmla="*/ 26 w 40"/>
                <a:gd name="T9" fmla="*/ 8 h 17"/>
                <a:gd name="T10" fmla="*/ 16 w 40"/>
                <a:gd name="T11" fmla="*/ 4 h 17"/>
                <a:gd name="T12" fmla="*/ 7 w 40"/>
                <a:gd name="T13" fmla="*/ 1 h 17"/>
                <a:gd name="T14" fmla="*/ 0 w 40"/>
                <a:gd name="T15" fmla="*/ 12 h 17"/>
                <a:gd name="T16" fmla="*/ 5 w 40"/>
                <a:gd name="T17" fmla="*/ 16 h 17"/>
                <a:gd name="T18" fmla="*/ 17 w 40"/>
                <a:gd name="T19" fmla="*/ 16 h 17"/>
                <a:gd name="T20" fmla="*/ 29 w 40"/>
                <a:gd name="T21" fmla="*/ 14 h 17"/>
                <a:gd name="T22" fmla="*/ 39 w 40"/>
                <a:gd name="T23" fmla="*/ 3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0"/>
                <a:gd name="T37" fmla="*/ 0 h 17"/>
                <a:gd name="T38" fmla="*/ 40 w 40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0" h="17">
                  <a:moveTo>
                    <a:pt x="39" y="3"/>
                  </a:moveTo>
                  <a:lnTo>
                    <a:pt x="39" y="1"/>
                  </a:lnTo>
                  <a:lnTo>
                    <a:pt x="37" y="0"/>
                  </a:lnTo>
                  <a:lnTo>
                    <a:pt x="33" y="8"/>
                  </a:lnTo>
                  <a:lnTo>
                    <a:pt x="26" y="8"/>
                  </a:lnTo>
                  <a:lnTo>
                    <a:pt x="16" y="4"/>
                  </a:lnTo>
                  <a:lnTo>
                    <a:pt x="7" y="1"/>
                  </a:lnTo>
                  <a:lnTo>
                    <a:pt x="0" y="12"/>
                  </a:lnTo>
                  <a:lnTo>
                    <a:pt x="5" y="16"/>
                  </a:lnTo>
                  <a:lnTo>
                    <a:pt x="17" y="16"/>
                  </a:lnTo>
                  <a:lnTo>
                    <a:pt x="29" y="14"/>
                  </a:lnTo>
                  <a:lnTo>
                    <a:pt x="39" y="3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268" name="Freeform 15"/>
            <p:cNvSpPr>
              <a:spLocks/>
            </p:cNvSpPr>
            <p:nvPr/>
          </p:nvSpPr>
          <p:spPr bwMode="auto">
            <a:xfrm>
              <a:off x="3256" y="2391"/>
              <a:ext cx="22" cy="23"/>
            </a:xfrm>
            <a:custGeom>
              <a:avLst/>
              <a:gdLst>
                <a:gd name="T0" fmla="*/ 21 w 22"/>
                <a:gd name="T1" fmla="*/ 15 h 23"/>
                <a:gd name="T2" fmla="*/ 20 w 22"/>
                <a:gd name="T3" fmla="*/ 22 h 23"/>
                <a:gd name="T4" fmla="*/ 9 w 22"/>
                <a:gd name="T5" fmla="*/ 15 h 23"/>
                <a:gd name="T6" fmla="*/ 5 w 22"/>
                <a:gd name="T7" fmla="*/ 8 h 23"/>
                <a:gd name="T8" fmla="*/ 0 w 22"/>
                <a:gd name="T9" fmla="*/ 6 h 23"/>
                <a:gd name="T10" fmla="*/ 6 w 22"/>
                <a:gd name="T11" fmla="*/ 2 h 23"/>
                <a:gd name="T12" fmla="*/ 9 w 22"/>
                <a:gd name="T13" fmla="*/ 0 h 23"/>
                <a:gd name="T14" fmla="*/ 14 w 22"/>
                <a:gd name="T15" fmla="*/ 12 h 23"/>
                <a:gd name="T16" fmla="*/ 21 w 22"/>
                <a:gd name="T17" fmla="*/ 15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"/>
                <a:gd name="T28" fmla="*/ 0 h 23"/>
                <a:gd name="T29" fmla="*/ 22 w 22"/>
                <a:gd name="T30" fmla="*/ 23 h 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" h="23">
                  <a:moveTo>
                    <a:pt x="21" y="15"/>
                  </a:moveTo>
                  <a:lnTo>
                    <a:pt x="20" y="22"/>
                  </a:lnTo>
                  <a:lnTo>
                    <a:pt x="9" y="15"/>
                  </a:lnTo>
                  <a:lnTo>
                    <a:pt x="5" y="8"/>
                  </a:lnTo>
                  <a:lnTo>
                    <a:pt x="0" y="6"/>
                  </a:lnTo>
                  <a:lnTo>
                    <a:pt x="6" y="2"/>
                  </a:lnTo>
                  <a:lnTo>
                    <a:pt x="9" y="0"/>
                  </a:lnTo>
                  <a:lnTo>
                    <a:pt x="14" y="12"/>
                  </a:lnTo>
                  <a:lnTo>
                    <a:pt x="21" y="15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269" name="Freeform 16"/>
            <p:cNvSpPr>
              <a:spLocks/>
            </p:cNvSpPr>
            <p:nvPr/>
          </p:nvSpPr>
          <p:spPr bwMode="auto">
            <a:xfrm>
              <a:off x="3395" y="2482"/>
              <a:ext cx="31" cy="17"/>
            </a:xfrm>
            <a:custGeom>
              <a:avLst/>
              <a:gdLst>
                <a:gd name="T0" fmla="*/ 30 w 31"/>
                <a:gd name="T1" fmla="*/ 8 h 17"/>
                <a:gd name="T2" fmla="*/ 28 w 31"/>
                <a:gd name="T3" fmla="*/ 5 h 17"/>
                <a:gd name="T4" fmla="*/ 24 w 31"/>
                <a:gd name="T5" fmla="*/ 6 h 17"/>
                <a:gd name="T6" fmla="*/ 14 w 31"/>
                <a:gd name="T7" fmla="*/ 0 h 17"/>
                <a:gd name="T8" fmla="*/ 19 w 31"/>
                <a:gd name="T9" fmla="*/ 8 h 17"/>
                <a:gd name="T10" fmla="*/ 12 w 31"/>
                <a:gd name="T11" fmla="*/ 8 h 17"/>
                <a:gd name="T12" fmla="*/ 3 w 31"/>
                <a:gd name="T13" fmla="*/ 7 h 17"/>
                <a:gd name="T14" fmla="*/ 0 w 31"/>
                <a:gd name="T15" fmla="*/ 16 h 17"/>
                <a:gd name="T16" fmla="*/ 11 w 31"/>
                <a:gd name="T17" fmla="*/ 12 h 17"/>
                <a:gd name="T18" fmla="*/ 20 w 31"/>
                <a:gd name="T19" fmla="*/ 10 h 17"/>
                <a:gd name="T20" fmla="*/ 25 w 31"/>
                <a:gd name="T21" fmla="*/ 11 h 17"/>
                <a:gd name="T22" fmla="*/ 24 w 31"/>
                <a:gd name="T23" fmla="*/ 10 h 17"/>
                <a:gd name="T24" fmla="*/ 30 w 31"/>
                <a:gd name="T25" fmla="*/ 8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1"/>
                <a:gd name="T40" fmla="*/ 0 h 17"/>
                <a:gd name="T41" fmla="*/ 31 w 31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1" h="17">
                  <a:moveTo>
                    <a:pt x="30" y="8"/>
                  </a:moveTo>
                  <a:lnTo>
                    <a:pt x="28" y="5"/>
                  </a:lnTo>
                  <a:lnTo>
                    <a:pt x="24" y="6"/>
                  </a:lnTo>
                  <a:lnTo>
                    <a:pt x="14" y="0"/>
                  </a:lnTo>
                  <a:lnTo>
                    <a:pt x="19" y="8"/>
                  </a:lnTo>
                  <a:lnTo>
                    <a:pt x="12" y="8"/>
                  </a:lnTo>
                  <a:lnTo>
                    <a:pt x="3" y="7"/>
                  </a:lnTo>
                  <a:lnTo>
                    <a:pt x="0" y="16"/>
                  </a:lnTo>
                  <a:lnTo>
                    <a:pt x="11" y="12"/>
                  </a:lnTo>
                  <a:lnTo>
                    <a:pt x="20" y="10"/>
                  </a:lnTo>
                  <a:lnTo>
                    <a:pt x="25" y="11"/>
                  </a:lnTo>
                  <a:lnTo>
                    <a:pt x="24" y="10"/>
                  </a:lnTo>
                  <a:lnTo>
                    <a:pt x="30" y="8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270" name="Freeform 17"/>
            <p:cNvSpPr>
              <a:spLocks/>
            </p:cNvSpPr>
            <p:nvPr/>
          </p:nvSpPr>
          <p:spPr bwMode="auto">
            <a:xfrm>
              <a:off x="3422" y="2501"/>
              <a:ext cx="23" cy="17"/>
            </a:xfrm>
            <a:custGeom>
              <a:avLst/>
              <a:gdLst>
                <a:gd name="T0" fmla="*/ 22 w 23"/>
                <a:gd name="T1" fmla="*/ 12 h 17"/>
                <a:gd name="T2" fmla="*/ 14 w 23"/>
                <a:gd name="T3" fmla="*/ 16 h 17"/>
                <a:gd name="T4" fmla="*/ 3 w 23"/>
                <a:gd name="T5" fmla="*/ 7 h 17"/>
                <a:gd name="T6" fmla="*/ 0 w 23"/>
                <a:gd name="T7" fmla="*/ 0 h 17"/>
                <a:gd name="T8" fmla="*/ 14 w 23"/>
                <a:gd name="T9" fmla="*/ 1 h 17"/>
                <a:gd name="T10" fmla="*/ 22 w 23"/>
                <a:gd name="T11" fmla="*/ 12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17"/>
                <a:gd name="T20" fmla="*/ 23 w 23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17">
                  <a:moveTo>
                    <a:pt x="22" y="12"/>
                  </a:moveTo>
                  <a:lnTo>
                    <a:pt x="14" y="16"/>
                  </a:lnTo>
                  <a:lnTo>
                    <a:pt x="3" y="7"/>
                  </a:lnTo>
                  <a:lnTo>
                    <a:pt x="0" y="0"/>
                  </a:lnTo>
                  <a:lnTo>
                    <a:pt x="14" y="1"/>
                  </a:lnTo>
                  <a:lnTo>
                    <a:pt x="22" y="12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271" name="Freeform 18"/>
            <p:cNvSpPr>
              <a:spLocks/>
            </p:cNvSpPr>
            <p:nvPr/>
          </p:nvSpPr>
          <p:spPr bwMode="auto">
            <a:xfrm>
              <a:off x="3515" y="2413"/>
              <a:ext cx="17" cy="17"/>
            </a:xfrm>
            <a:custGeom>
              <a:avLst/>
              <a:gdLst>
                <a:gd name="T0" fmla="*/ 16 w 17"/>
                <a:gd name="T1" fmla="*/ 8 h 17"/>
                <a:gd name="T2" fmla="*/ 9 w 17"/>
                <a:gd name="T3" fmla="*/ 16 h 17"/>
                <a:gd name="T4" fmla="*/ 0 w 17"/>
                <a:gd name="T5" fmla="*/ 7 h 17"/>
                <a:gd name="T6" fmla="*/ 6 w 17"/>
                <a:gd name="T7" fmla="*/ 0 h 17"/>
                <a:gd name="T8" fmla="*/ 16 w 17"/>
                <a:gd name="T9" fmla="*/ 8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8"/>
                  </a:moveTo>
                  <a:lnTo>
                    <a:pt x="9" y="16"/>
                  </a:lnTo>
                  <a:lnTo>
                    <a:pt x="0" y="7"/>
                  </a:lnTo>
                  <a:lnTo>
                    <a:pt x="6" y="0"/>
                  </a:lnTo>
                  <a:lnTo>
                    <a:pt x="16" y="8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272" name="Freeform 19"/>
            <p:cNvSpPr>
              <a:spLocks/>
            </p:cNvSpPr>
            <p:nvPr/>
          </p:nvSpPr>
          <p:spPr bwMode="auto">
            <a:xfrm>
              <a:off x="3370" y="2483"/>
              <a:ext cx="17" cy="17"/>
            </a:xfrm>
            <a:custGeom>
              <a:avLst/>
              <a:gdLst>
                <a:gd name="T0" fmla="*/ 16 w 17"/>
                <a:gd name="T1" fmla="*/ 8 h 17"/>
                <a:gd name="T2" fmla="*/ 14 w 17"/>
                <a:gd name="T3" fmla="*/ 2 h 17"/>
                <a:gd name="T4" fmla="*/ 0 w 17"/>
                <a:gd name="T5" fmla="*/ 0 h 17"/>
                <a:gd name="T6" fmla="*/ 8 w 17"/>
                <a:gd name="T7" fmla="*/ 16 h 17"/>
                <a:gd name="T8" fmla="*/ 16 w 17"/>
                <a:gd name="T9" fmla="*/ 8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8"/>
                  </a:moveTo>
                  <a:lnTo>
                    <a:pt x="14" y="2"/>
                  </a:lnTo>
                  <a:lnTo>
                    <a:pt x="0" y="0"/>
                  </a:lnTo>
                  <a:lnTo>
                    <a:pt x="8" y="16"/>
                  </a:lnTo>
                  <a:lnTo>
                    <a:pt x="16" y="8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273" name="Freeform 20"/>
            <p:cNvSpPr>
              <a:spLocks/>
            </p:cNvSpPr>
            <p:nvPr/>
          </p:nvSpPr>
          <p:spPr bwMode="auto">
            <a:xfrm>
              <a:off x="3157" y="2349"/>
              <a:ext cx="17" cy="17"/>
            </a:xfrm>
            <a:custGeom>
              <a:avLst/>
              <a:gdLst>
                <a:gd name="T0" fmla="*/ 16 w 17"/>
                <a:gd name="T1" fmla="*/ 8 h 17"/>
                <a:gd name="T2" fmla="*/ 12 w 17"/>
                <a:gd name="T3" fmla="*/ 16 h 17"/>
                <a:gd name="T4" fmla="*/ 0 w 17"/>
                <a:gd name="T5" fmla="*/ 1 h 17"/>
                <a:gd name="T6" fmla="*/ 4 w 17"/>
                <a:gd name="T7" fmla="*/ 0 h 17"/>
                <a:gd name="T8" fmla="*/ 16 w 17"/>
                <a:gd name="T9" fmla="*/ 8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8"/>
                  </a:moveTo>
                  <a:lnTo>
                    <a:pt x="12" y="16"/>
                  </a:lnTo>
                  <a:lnTo>
                    <a:pt x="0" y="1"/>
                  </a:lnTo>
                  <a:lnTo>
                    <a:pt x="4" y="0"/>
                  </a:lnTo>
                  <a:lnTo>
                    <a:pt x="16" y="8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274" name="Freeform 21"/>
            <p:cNvSpPr>
              <a:spLocks/>
            </p:cNvSpPr>
            <p:nvPr/>
          </p:nvSpPr>
          <p:spPr bwMode="auto">
            <a:xfrm>
              <a:off x="3386" y="2484"/>
              <a:ext cx="17" cy="17"/>
            </a:xfrm>
            <a:custGeom>
              <a:avLst/>
              <a:gdLst>
                <a:gd name="T0" fmla="*/ 16 w 17"/>
                <a:gd name="T1" fmla="*/ 4 h 17"/>
                <a:gd name="T2" fmla="*/ 11 w 17"/>
                <a:gd name="T3" fmla="*/ 0 h 17"/>
                <a:gd name="T4" fmla="*/ 0 w 17"/>
                <a:gd name="T5" fmla="*/ 11 h 17"/>
                <a:gd name="T6" fmla="*/ 8 w 17"/>
                <a:gd name="T7" fmla="*/ 16 h 17"/>
                <a:gd name="T8" fmla="*/ 16 w 17"/>
                <a:gd name="T9" fmla="*/ 4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4"/>
                  </a:moveTo>
                  <a:lnTo>
                    <a:pt x="11" y="0"/>
                  </a:lnTo>
                  <a:lnTo>
                    <a:pt x="0" y="11"/>
                  </a:lnTo>
                  <a:lnTo>
                    <a:pt x="8" y="16"/>
                  </a:lnTo>
                  <a:lnTo>
                    <a:pt x="16" y="4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275" name="Freeform 22"/>
            <p:cNvSpPr>
              <a:spLocks/>
            </p:cNvSpPr>
            <p:nvPr/>
          </p:nvSpPr>
          <p:spPr bwMode="auto">
            <a:xfrm>
              <a:off x="3288" y="2407"/>
              <a:ext cx="17" cy="17"/>
            </a:xfrm>
            <a:custGeom>
              <a:avLst/>
              <a:gdLst>
                <a:gd name="T0" fmla="*/ 16 w 17"/>
                <a:gd name="T1" fmla="*/ 6 h 17"/>
                <a:gd name="T2" fmla="*/ 8 w 17"/>
                <a:gd name="T3" fmla="*/ 13 h 17"/>
                <a:gd name="T4" fmla="*/ 0 w 17"/>
                <a:gd name="T5" fmla="*/ 16 h 17"/>
                <a:gd name="T6" fmla="*/ 2 w 17"/>
                <a:gd name="T7" fmla="*/ 0 h 17"/>
                <a:gd name="T8" fmla="*/ 16 w 17"/>
                <a:gd name="T9" fmla="*/ 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6"/>
                  </a:moveTo>
                  <a:lnTo>
                    <a:pt x="8" y="13"/>
                  </a:lnTo>
                  <a:lnTo>
                    <a:pt x="0" y="16"/>
                  </a:lnTo>
                  <a:lnTo>
                    <a:pt x="2" y="0"/>
                  </a:lnTo>
                  <a:lnTo>
                    <a:pt x="16" y="6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276" name="Freeform 23"/>
            <p:cNvSpPr>
              <a:spLocks/>
            </p:cNvSpPr>
            <p:nvPr/>
          </p:nvSpPr>
          <p:spPr bwMode="auto">
            <a:xfrm>
              <a:off x="3472" y="2433"/>
              <a:ext cx="17" cy="17"/>
            </a:xfrm>
            <a:custGeom>
              <a:avLst/>
              <a:gdLst>
                <a:gd name="T0" fmla="*/ 16 w 17"/>
                <a:gd name="T1" fmla="*/ 11 h 17"/>
                <a:gd name="T2" fmla="*/ 13 w 17"/>
                <a:gd name="T3" fmla="*/ 9 h 17"/>
                <a:gd name="T4" fmla="*/ 13 w 17"/>
                <a:gd name="T5" fmla="*/ 4 h 17"/>
                <a:gd name="T6" fmla="*/ 13 w 17"/>
                <a:gd name="T7" fmla="*/ 0 h 17"/>
                <a:gd name="T8" fmla="*/ 0 w 17"/>
                <a:gd name="T9" fmla="*/ 16 h 17"/>
                <a:gd name="T10" fmla="*/ 16 w 17"/>
                <a:gd name="T11" fmla="*/ 11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16" y="11"/>
                  </a:moveTo>
                  <a:lnTo>
                    <a:pt x="13" y="9"/>
                  </a:lnTo>
                  <a:lnTo>
                    <a:pt x="13" y="4"/>
                  </a:lnTo>
                  <a:lnTo>
                    <a:pt x="13" y="0"/>
                  </a:lnTo>
                  <a:lnTo>
                    <a:pt x="0" y="16"/>
                  </a:lnTo>
                  <a:lnTo>
                    <a:pt x="16" y="11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277" name="Freeform 24"/>
            <p:cNvSpPr>
              <a:spLocks/>
            </p:cNvSpPr>
            <p:nvPr/>
          </p:nvSpPr>
          <p:spPr bwMode="auto">
            <a:xfrm>
              <a:off x="3616" y="2447"/>
              <a:ext cx="17" cy="17"/>
            </a:xfrm>
            <a:custGeom>
              <a:avLst/>
              <a:gdLst>
                <a:gd name="T0" fmla="*/ 16 w 17"/>
                <a:gd name="T1" fmla="*/ 12 h 17"/>
                <a:gd name="T2" fmla="*/ 13 w 17"/>
                <a:gd name="T3" fmla="*/ 0 h 17"/>
                <a:gd name="T4" fmla="*/ 0 w 17"/>
                <a:gd name="T5" fmla="*/ 3 h 17"/>
                <a:gd name="T6" fmla="*/ 0 w 17"/>
                <a:gd name="T7" fmla="*/ 16 h 17"/>
                <a:gd name="T8" fmla="*/ 16 w 17"/>
                <a:gd name="T9" fmla="*/ 12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12"/>
                  </a:moveTo>
                  <a:lnTo>
                    <a:pt x="13" y="0"/>
                  </a:lnTo>
                  <a:lnTo>
                    <a:pt x="0" y="3"/>
                  </a:lnTo>
                  <a:lnTo>
                    <a:pt x="0" y="16"/>
                  </a:lnTo>
                  <a:lnTo>
                    <a:pt x="16" y="12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278" name="Freeform 25"/>
            <p:cNvSpPr>
              <a:spLocks/>
            </p:cNvSpPr>
            <p:nvPr/>
          </p:nvSpPr>
          <p:spPr bwMode="auto">
            <a:xfrm>
              <a:off x="3177" y="2383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4 w 17"/>
                <a:gd name="T3" fmla="*/ 16 h 17"/>
                <a:gd name="T4" fmla="*/ 0 w 17"/>
                <a:gd name="T5" fmla="*/ 0 h 17"/>
                <a:gd name="T6" fmla="*/ 16 w 17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16" y="16"/>
                  </a:moveTo>
                  <a:lnTo>
                    <a:pt x="4" y="16"/>
                  </a:lnTo>
                  <a:lnTo>
                    <a:pt x="0" y="0"/>
                  </a:lnTo>
                  <a:lnTo>
                    <a:pt x="16" y="16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279" name="Freeform 26"/>
            <p:cNvSpPr>
              <a:spLocks/>
            </p:cNvSpPr>
            <p:nvPr/>
          </p:nvSpPr>
          <p:spPr bwMode="auto">
            <a:xfrm>
              <a:off x="3469" y="2435"/>
              <a:ext cx="17" cy="17"/>
            </a:xfrm>
            <a:custGeom>
              <a:avLst/>
              <a:gdLst>
                <a:gd name="T0" fmla="*/ 16 w 17"/>
                <a:gd name="T1" fmla="*/ 6 h 17"/>
                <a:gd name="T2" fmla="*/ 16 w 17"/>
                <a:gd name="T3" fmla="*/ 0 h 17"/>
                <a:gd name="T4" fmla="*/ 8 w 17"/>
                <a:gd name="T5" fmla="*/ 1 h 17"/>
                <a:gd name="T6" fmla="*/ 0 w 17"/>
                <a:gd name="T7" fmla="*/ 16 h 17"/>
                <a:gd name="T8" fmla="*/ 16 w 17"/>
                <a:gd name="T9" fmla="*/ 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6"/>
                  </a:moveTo>
                  <a:lnTo>
                    <a:pt x="16" y="0"/>
                  </a:lnTo>
                  <a:lnTo>
                    <a:pt x="8" y="1"/>
                  </a:lnTo>
                  <a:lnTo>
                    <a:pt x="0" y="16"/>
                  </a:lnTo>
                  <a:lnTo>
                    <a:pt x="16" y="6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280" name="Freeform 27"/>
            <p:cNvSpPr>
              <a:spLocks/>
            </p:cNvSpPr>
            <p:nvPr/>
          </p:nvSpPr>
          <p:spPr bwMode="auto">
            <a:xfrm>
              <a:off x="3495" y="2393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8 w 17"/>
                <a:gd name="T3" fmla="*/ 0 h 17"/>
                <a:gd name="T4" fmla="*/ 0 w 17"/>
                <a:gd name="T5" fmla="*/ 16 h 17"/>
                <a:gd name="T6" fmla="*/ 16 w 17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16" y="16"/>
                  </a:moveTo>
                  <a:lnTo>
                    <a:pt x="8" y="0"/>
                  </a:lnTo>
                  <a:lnTo>
                    <a:pt x="0" y="16"/>
                  </a:lnTo>
                  <a:lnTo>
                    <a:pt x="16" y="16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281" name="Freeform 28"/>
            <p:cNvSpPr>
              <a:spLocks/>
            </p:cNvSpPr>
            <p:nvPr/>
          </p:nvSpPr>
          <p:spPr bwMode="auto">
            <a:xfrm>
              <a:off x="3613" y="2458"/>
              <a:ext cx="17" cy="17"/>
            </a:xfrm>
            <a:custGeom>
              <a:avLst/>
              <a:gdLst>
                <a:gd name="T0" fmla="*/ 16 w 17"/>
                <a:gd name="T1" fmla="*/ 6 h 17"/>
                <a:gd name="T2" fmla="*/ 2 w 17"/>
                <a:gd name="T3" fmla="*/ 16 h 17"/>
                <a:gd name="T4" fmla="*/ 0 w 17"/>
                <a:gd name="T5" fmla="*/ 0 h 17"/>
                <a:gd name="T6" fmla="*/ 16 w 17"/>
                <a:gd name="T7" fmla="*/ 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16" y="6"/>
                  </a:moveTo>
                  <a:lnTo>
                    <a:pt x="2" y="16"/>
                  </a:lnTo>
                  <a:lnTo>
                    <a:pt x="0" y="0"/>
                  </a:lnTo>
                  <a:lnTo>
                    <a:pt x="16" y="6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282" name="Freeform 29"/>
            <p:cNvSpPr>
              <a:spLocks/>
            </p:cNvSpPr>
            <p:nvPr/>
          </p:nvSpPr>
          <p:spPr bwMode="auto">
            <a:xfrm>
              <a:off x="3348" y="2468"/>
              <a:ext cx="19" cy="17"/>
            </a:xfrm>
            <a:custGeom>
              <a:avLst/>
              <a:gdLst>
                <a:gd name="T0" fmla="*/ 18 w 19"/>
                <a:gd name="T1" fmla="*/ 0 h 17"/>
                <a:gd name="T2" fmla="*/ 5 w 19"/>
                <a:gd name="T3" fmla="*/ 16 h 17"/>
                <a:gd name="T4" fmla="*/ 0 w 19"/>
                <a:gd name="T5" fmla="*/ 8 h 17"/>
                <a:gd name="T6" fmla="*/ 18 w 19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17"/>
                <a:gd name="T14" fmla="*/ 19 w 19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17">
                  <a:moveTo>
                    <a:pt x="18" y="0"/>
                  </a:moveTo>
                  <a:lnTo>
                    <a:pt x="5" y="16"/>
                  </a:lnTo>
                  <a:lnTo>
                    <a:pt x="0" y="8"/>
                  </a:lnTo>
                  <a:lnTo>
                    <a:pt x="18" y="0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283" name="Freeform 30"/>
            <p:cNvSpPr>
              <a:spLocks/>
            </p:cNvSpPr>
            <p:nvPr/>
          </p:nvSpPr>
          <p:spPr bwMode="auto">
            <a:xfrm>
              <a:off x="3367" y="2300"/>
              <a:ext cx="17" cy="17"/>
            </a:xfrm>
            <a:custGeom>
              <a:avLst/>
              <a:gdLst>
                <a:gd name="T0" fmla="*/ 8 w 17"/>
                <a:gd name="T1" fmla="*/ 16 h 17"/>
                <a:gd name="T2" fmla="*/ 0 w 17"/>
                <a:gd name="T3" fmla="*/ 6 h 17"/>
                <a:gd name="T4" fmla="*/ 16 w 17"/>
                <a:gd name="T5" fmla="*/ 0 h 17"/>
                <a:gd name="T6" fmla="*/ 16 w 17"/>
                <a:gd name="T7" fmla="*/ 1 h 17"/>
                <a:gd name="T8" fmla="*/ 12 w 17"/>
                <a:gd name="T9" fmla="*/ 9 h 17"/>
                <a:gd name="T10" fmla="*/ 8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8" y="16"/>
                  </a:moveTo>
                  <a:lnTo>
                    <a:pt x="0" y="6"/>
                  </a:lnTo>
                  <a:lnTo>
                    <a:pt x="16" y="0"/>
                  </a:lnTo>
                  <a:lnTo>
                    <a:pt x="16" y="1"/>
                  </a:lnTo>
                  <a:lnTo>
                    <a:pt x="12" y="9"/>
                  </a:lnTo>
                  <a:lnTo>
                    <a:pt x="8" y="16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284" name="Freeform 31"/>
            <p:cNvSpPr>
              <a:spLocks/>
            </p:cNvSpPr>
            <p:nvPr/>
          </p:nvSpPr>
          <p:spPr bwMode="auto">
            <a:xfrm>
              <a:off x="3313" y="2273"/>
              <a:ext cx="118" cy="83"/>
            </a:xfrm>
            <a:custGeom>
              <a:avLst/>
              <a:gdLst>
                <a:gd name="T0" fmla="*/ 88 w 118"/>
                <a:gd name="T1" fmla="*/ 0 h 83"/>
                <a:gd name="T2" fmla="*/ 95 w 118"/>
                <a:gd name="T3" fmla="*/ 6 h 83"/>
                <a:gd name="T4" fmla="*/ 95 w 118"/>
                <a:gd name="T5" fmla="*/ 14 h 83"/>
                <a:gd name="T6" fmla="*/ 100 w 118"/>
                <a:gd name="T7" fmla="*/ 11 h 83"/>
                <a:gd name="T8" fmla="*/ 100 w 118"/>
                <a:gd name="T9" fmla="*/ 15 h 83"/>
                <a:gd name="T10" fmla="*/ 103 w 118"/>
                <a:gd name="T11" fmla="*/ 16 h 83"/>
                <a:gd name="T12" fmla="*/ 117 w 118"/>
                <a:gd name="T13" fmla="*/ 23 h 83"/>
                <a:gd name="T14" fmla="*/ 105 w 118"/>
                <a:gd name="T15" fmla="*/ 27 h 83"/>
                <a:gd name="T16" fmla="*/ 108 w 118"/>
                <a:gd name="T17" fmla="*/ 33 h 83"/>
                <a:gd name="T18" fmla="*/ 100 w 118"/>
                <a:gd name="T19" fmla="*/ 36 h 83"/>
                <a:gd name="T20" fmla="*/ 97 w 118"/>
                <a:gd name="T21" fmla="*/ 37 h 83"/>
                <a:gd name="T22" fmla="*/ 86 w 118"/>
                <a:gd name="T23" fmla="*/ 37 h 83"/>
                <a:gd name="T24" fmla="*/ 76 w 118"/>
                <a:gd name="T25" fmla="*/ 35 h 83"/>
                <a:gd name="T26" fmla="*/ 72 w 118"/>
                <a:gd name="T27" fmla="*/ 45 h 83"/>
                <a:gd name="T28" fmla="*/ 70 w 118"/>
                <a:gd name="T29" fmla="*/ 54 h 83"/>
                <a:gd name="T30" fmla="*/ 67 w 118"/>
                <a:gd name="T31" fmla="*/ 61 h 83"/>
                <a:gd name="T32" fmla="*/ 61 w 118"/>
                <a:gd name="T33" fmla="*/ 73 h 83"/>
                <a:gd name="T34" fmla="*/ 51 w 118"/>
                <a:gd name="T35" fmla="*/ 77 h 83"/>
                <a:gd name="T36" fmla="*/ 35 w 118"/>
                <a:gd name="T37" fmla="*/ 73 h 83"/>
                <a:gd name="T38" fmla="*/ 31 w 118"/>
                <a:gd name="T39" fmla="*/ 79 h 83"/>
                <a:gd name="T40" fmla="*/ 14 w 118"/>
                <a:gd name="T41" fmla="*/ 82 h 83"/>
                <a:gd name="T42" fmla="*/ 2 w 118"/>
                <a:gd name="T43" fmla="*/ 76 h 83"/>
                <a:gd name="T44" fmla="*/ 0 w 118"/>
                <a:gd name="T45" fmla="*/ 67 h 83"/>
                <a:gd name="T46" fmla="*/ 10 w 118"/>
                <a:gd name="T47" fmla="*/ 72 h 83"/>
                <a:gd name="T48" fmla="*/ 20 w 118"/>
                <a:gd name="T49" fmla="*/ 76 h 83"/>
                <a:gd name="T50" fmla="*/ 17 w 118"/>
                <a:gd name="T51" fmla="*/ 75 h 83"/>
                <a:gd name="T52" fmla="*/ 19 w 118"/>
                <a:gd name="T53" fmla="*/ 72 h 83"/>
                <a:gd name="T54" fmla="*/ 20 w 118"/>
                <a:gd name="T55" fmla="*/ 65 h 83"/>
                <a:gd name="T56" fmla="*/ 20 w 118"/>
                <a:gd name="T57" fmla="*/ 63 h 83"/>
                <a:gd name="T58" fmla="*/ 22 w 118"/>
                <a:gd name="T59" fmla="*/ 58 h 83"/>
                <a:gd name="T60" fmla="*/ 30 w 118"/>
                <a:gd name="T61" fmla="*/ 55 h 83"/>
                <a:gd name="T62" fmla="*/ 39 w 118"/>
                <a:gd name="T63" fmla="*/ 52 h 83"/>
                <a:gd name="T64" fmla="*/ 46 w 118"/>
                <a:gd name="T65" fmla="*/ 42 h 83"/>
                <a:gd name="T66" fmla="*/ 53 w 118"/>
                <a:gd name="T67" fmla="*/ 32 h 83"/>
                <a:gd name="T68" fmla="*/ 60 w 118"/>
                <a:gd name="T69" fmla="*/ 39 h 83"/>
                <a:gd name="T70" fmla="*/ 62 w 118"/>
                <a:gd name="T71" fmla="*/ 34 h 83"/>
                <a:gd name="T72" fmla="*/ 65 w 118"/>
                <a:gd name="T73" fmla="*/ 28 h 83"/>
                <a:gd name="T74" fmla="*/ 68 w 118"/>
                <a:gd name="T75" fmla="*/ 35 h 83"/>
                <a:gd name="T76" fmla="*/ 67 w 118"/>
                <a:gd name="T77" fmla="*/ 29 h 83"/>
                <a:gd name="T78" fmla="*/ 71 w 118"/>
                <a:gd name="T79" fmla="*/ 26 h 83"/>
                <a:gd name="T80" fmla="*/ 70 w 118"/>
                <a:gd name="T81" fmla="*/ 22 h 83"/>
                <a:gd name="T82" fmla="*/ 72 w 118"/>
                <a:gd name="T83" fmla="*/ 19 h 83"/>
                <a:gd name="T84" fmla="*/ 78 w 118"/>
                <a:gd name="T85" fmla="*/ 10 h 83"/>
                <a:gd name="T86" fmla="*/ 84 w 118"/>
                <a:gd name="T87" fmla="*/ 0 h 83"/>
                <a:gd name="T88" fmla="*/ 85 w 118"/>
                <a:gd name="T89" fmla="*/ 3 h 83"/>
                <a:gd name="T90" fmla="*/ 88 w 118"/>
                <a:gd name="T91" fmla="*/ 0 h 8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8"/>
                <a:gd name="T139" fmla="*/ 0 h 83"/>
                <a:gd name="T140" fmla="*/ 118 w 118"/>
                <a:gd name="T141" fmla="*/ 83 h 8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8" h="83">
                  <a:moveTo>
                    <a:pt x="88" y="0"/>
                  </a:moveTo>
                  <a:lnTo>
                    <a:pt x="95" y="6"/>
                  </a:lnTo>
                  <a:lnTo>
                    <a:pt x="95" y="14"/>
                  </a:lnTo>
                  <a:lnTo>
                    <a:pt x="100" y="11"/>
                  </a:lnTo>
                  <a:lnTo>
                    <a:pt x="100" y="15"/>
                  </a:lnTo>
                  <a:lnTo>
                    <a:pt x="103" y="16"/>
                  </a:lnTo>
                  <a:lnTo>
                    <a:pt x="117" y="23"/>
                  </a:lnTo>
                  <a:lnTo>
                    <a:pt x="105" y="27"/>
                  </a:lnTo>
                  <a:lnTo>
                    <a:pt x="108" y="33"/>
                  </a:lnTo>
                  <a:lnTo>
                    <a:pt x="100" y="36"/>
                  </a:lnTo>
                  <a:lnTo>
                    <a:pt x="97" y="37"/>
                  </a:lnTo>
                  <a:lnTo>
                    <a:pt x="86" y="37"/>
                  </a:lnTo>
                  <a:lnTo>
                    <a:pt x="76" y="35"/>
                  </a:lnTo>
                  <a:lnTo>
                    <a:pt x="72" y="45"/>
                  </a:lnTo>
                  <a:lnTo>
                    <a:pt x="70" y="54"/>
                  </a:lnTo>
                  <a:lnTo>
                    <a:pt x="67" y="61"/>
                  </a:lnTo>
                  <a:lnTo>
                    <a:pt x="61" y="73"/>
                  </a:lnTo>
                  <a:lnTo>
                    <a:pt x="51" y="77"/>
                  </a:lnTo>
                  <a:lnTo>
                    <a:pt x="35" y="73"/>
                  </a:lnTo>
                  <a:lnTo>
                    <a:pt x="31" y="79"/>
                  </a:lnTo>
                  <a:lnTo>
                    <a:pt x="14" y="82"/>
                  </a:lnTo>
                  <a:lnTo>
                    <a:pt x="2" y="76"/>
                  </a:lnTo>
                  <a:lnTo>
                    <a:pt x="0" y="67"/>
                  </a:lnTo>
                  <a:lnTo>
                    <a:pt x="10" y="72"/>
                  </a:lnTo>
                  <a:lnTo>
                    <a:pt x="20" y="76"/>
                  </a:lnTo>
                  <a:lnTo>
                    <a:pt x="17" y="75"/>
                  </a:lnTo>
                  <a:lnTo>
                    <a:pt x="19" y="72"/>
                  </a:lnTo>
                  <a:lnTo>
                    <a:pt x="20" y="65"/>
                  </a:lnTo>
                  <a:lnTo>
                    <a:pt x="20" y="63"/>
                  </a:lnTo>
                  <a:lnTo>
                    <a:pt x="22" y="58"/>
                  </a:lnTo>
                  <a:lnTo>
                    <a:pt x="30" y="55"/>
                  </a:lnTo>
                  <a:lnTo>
                    <a:pt x="39" y="52"/>
                  </a:lnTo>
                  <a:lnTo>
                    <a:pt x="46" y="42"/>
                  </a:lnTo>
                  <a:lnTo>
                    <a:pt x="53" y="32"/>
                  </a:lnTo>
                  <a:lnTo>
                    <a:pt x="60" y="39"/>
                  </a:lnTo>
                  <a:lnTo>
                    <a:pt x="62" y="34"/>
                  </a:lnTo>
                  <a:lnTo>
                    <a:pt x="65" y="28"/>
                  </a:lnTo>
                  <a:lnTo>
                    <a:pt x="68" y="35"/>
                  </a:lnTo>
                  <a:lnTo>
                    <a:pt x="67" y="29"/>
                  </a:lnTo>
                  <a:lnTo>
                    <a:pt x="71" y="26"/>
                  </a:lnTo>
                  <a:lnTo>
                    <a:pt x="70" y="22"/>
                  </a:lnTo>
                  <a:lnTo>
                    <a:pt x="72" y="19"/>
                  </a:lnTo>
                  <a:lnTo>
                    <a:pt x="78" y="10"/>
                  </a:lnTo>
                  <a:lnTo>
                    <a:pt x="84" y="0"/>
                  </a:lnTo>
                  <a:lnTo>
                    <a:pt x="85" y="3"/>
                  </a:lnTo>
                  <a:lnTo>
                    <a:pt x="88" y="0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285" name="Freeform 32"/>
            <p:cNvSpPr>
              <a:spLocks/>
            </p:cNvSpPr>
            <p:nvPr/>
          </p:nvSpPr>
          <p:spPr bwMode="auto">
            <a:xfrm>
              <a:off x="3193" y="2277"/>
              <a:ext cx="55" cy="75"/>
            </a:xfrm>
            <a:custGeom>
              <a:avLst/>
              <a:gdLst>
                <a:gd name="T0" fmla="*/ 46 w 55"/>
                <a:gd name="T1" fmla="*/ 74 h 75"/>
                <a:gd name="T2" fmla="*/ 31 w 55"/>
                <a:gd name="T3" fmla="*/ 64 h 75"/>
                <a:gd name="T4" fmla="*/ 16 w 55"/>
                <a:gd name="T5" fmla="*/ 53 h 75"/>
                <a:gd name="T6" fmla="*/ 9 w 55"/>
                <a:gd name="T7" fmla="*/ 37 h 75"/>
                <a:gd name="T8" fmla="*/ 4 w 55"/>
                <a:gd name="T9" fmla="*/ 20 h 75"/>
                <a:gd name="T10" fmla="*/ 0 w 55"/>
                <a:gd name="T11" fmla="*/ 2 h 75"/>
                <a:gd name="T12" fmla="*/ 0 w 55"/>
                <a:gd name="T13" fmla="*/ 0 h 75"/>
                <a:gd name="T14" fmla="*/ 10 w 55"/>
                <a:gd name="T15" fmla="*/ 5 h 75"/>
                <a:gd name="T16" fmla="*/ 11 w 55"/>
                <a:gd name="T17" fmla="*/ 11 h 75"/>
                <a:gd name="T18" fmla="*/ 19 w 55"/>
                <a:gd name="T19" fmla="*/ 11 h 75"/>
                <a:gd name="T20" fmla="*/ 24 w 55"/>
                <a:gd name="T21" fmla="*/ 5 h 75"/>
                <a:gd name="T22" fmla="*/ 32 w 55"/>
                <a:gd name="T23" fmla="*/ 13 h 75"/>
                <a:gd name="T24" fmla="*/ 41 w 55"/>
                <a:gd name="T25" fmla="*/ 21 h 75"/>
                <a:gd name="T26" fmla="*/ 41 w 55"/>
                <a:gd name="T27" fmla="*/ 35 h 75"/>
                <a:gd name="T28" fmla="*/ 43 w 55"/>
                <a:gd name="T29" fmla="*/ 48 h 75"/>
                <a:gd name="T30" fmla="*/ 49 w 55"/>
                <a:gd name="T31" fmla="*/ 60 h 75"/>
                <a:gd name="T32" fmla="*/ 54 w 55"/>
                <a:gd name="T33" fmla="*/ 73 h 75"/>
                <a:gd name="T34" fmla="*/ 50 w 55"/>
                <a:gd name="T35" fmla="*/ 71 h 75"/>
                <a:gd name="T36" fmla="*/ 46 w 55"/>
                <a:gd name="T37" fmla="*/ 74 h 7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5"/>
                <a:gd name="T58" fmla="*/ 0 h 75"/>
                <a:gd name="T59" fmla="*/ 55 w 55"/>
                <a:gd name="T60" fmla="*/ 75 h 7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5" h="75">
                  <a:moveTo>
                    <a:pt x="46" y="74"/>
                  </a:moveTo>
                  <a:lnTo>
                    <a:pt x="31" y="64"/>
                  </a:lnTo>
                  <a:lnTo>
                    <a:pt x="16" y="53"/>
                  </a:lnTo>
                  <a:lnTo>
                    <a:pt x="9" y="37"/>
                  </a:lnTo>
                  <a:lnTo>
                    <a:pt x="4" y="20"/>
                  </a:lnTo>
                  <a:lnTo>
                    <a:pt x="0" y="2"/>
                  </a:lnTo>
                  <a:lnTo>
                    <a:pt x="0" y="0"/>
                  </a:lnTo>
                  <a:lnTo>
                    <a:pt x="10" y="5"/>
                  </a:lnTo>
                  <a:lnTo>
                    <a:pt x="11" y="11"/>
                  </a:lnTo>
                  <a:lnTo>
                    <a:pt x="19" y="11"/>
                  </a:lnTo>
                  <a:lnTo>
                    <a:pt x="24" y="5"/>
                  </a:lnTo>
                  <a:lnTo>
                    <a:pt x="32" y="13"/>
                  </a:lnTo>
                  <a:lnTo>
                    <a:pt x="41" y="21"/>
                  </a:lnTo>
                  <a:lnTo>
                    <a:pt x="41" y="35"/>
                  </a:lnTo>
                  <a:lnTo>
                    <a:pt x="43" y="48"/>
                  </a:lnTo>
                  <a:lnTo>
                    <a:pt x="49" y="60"/>
                  </a:lnTo>
                  <a:lnTo>
                    <a:pt x="54" y="73"/>
                  </a:lnTo>
                  <a:lnTo>
                    <a:pt x="50" y="71"/>
                  </a:lnTo>
                  <a:lnTo>
                    <a:pt x="46" y="74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286" name="Freeform 33"/>
            <p:cNvSpPr>
              <a:spLocks/>
            </p:cNvSpPr>
            <p:nvPr/>
          </p:nvSpPr>
          <p:spPr bwMode="auto">
            <a:xfrm>
              <a:off x="2865" y="2342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16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287" name="Freeform 34"/>
            <p:cNvSpPr>
              <a:spLocks/>
            </p:cNvSpPr>
            <p:nvPr/>
          </p:nvSpPr>
          <p:spPr bwMode="auto">
            <a:xfrm>
              <a:off x="2869" y="2375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0 h 17"/>
                <a:gd name="T4" fmla="*/ 8 w 17"/>
                <a:gd name="T5" fmla="*/ 16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8" y="16"/>
                  </a:lnTo>
                  <a:lnTo>
                    <a:pt x="0" y="0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288" name="Freeform 35"/>
            <p:cNvSpPr>
              <a:spLocks/>
            </p:cNvSpPr>
            <p:nvPr/>
          </p:nvSpPr>
          <p:spPr bwMode="auto">
            <a:xfrm>
              <a:off x="2867" y="2367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16 h 17"/>
                <a:gd name="T4" fmla="*/ 0 w 17"/>
                <a:gd name="T5" fmla="*/ 10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0" y="10"/>
                  </a:lnTo>
                  <a:lnTo>
                    <a:pt x="0" y="0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289" name="Freeform 36"/>
            <p:cNvSpPr>
              <a:spLocks/>
            </p:cNvSpPr>
            <p:nvPr/>
          </p:nvSpPr>
          <p:spPr bwMode="auto">
            <a:xfrm>
              <a:off x="2861" y="2378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0 w 17"/>
                <a:gd name="T3" fmla="*/ 16 h 17"/>
                <a:gd name="T4" fmla="*/ 0 w 17"/>
                <a:gd name="T5" fmla="*/ 0 h 17"/>
                <a:gd name="T6" fmla="*/ 16 w 17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16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16" y="16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290" name="Freeform 37"/>
            <p:cNvSpPr>
              <a:spLocks/>
            </p:cNvSpPr>
            <p:nvPr/>
          </p:nvSpPr>
          <p:spPr bwMode="auto">
            <a:xfrm>
              <a:off x="2863" y="2382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0 h 17"/>
                <a:gd name="T4" fmla="*/ 0 w 17"/>
                <a:gd name="T5" fmla="*/ 0 h 17"/>
                <a:gd name="T6" fmla="*/ 16 w 17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16" y="16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16" y="16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291" name="Freeform 38"/>
            <p:cNvSpPr>
              <a:spLocks/>
            </p:cNvSpPr>
            <p:nvPr/>
          </p:nvSpPr>
          <p:spPr bwMode="auto">
            <a:xfrm>
              <a:off x="2862" y="2289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0 h 17"/>
                <a:gd name="T4" fmla="*/ 0 w 17"/>
                <a:gd name="T5" fmla="*/ 16 h 17"/>
                <a:gd name="T6" fmla="*/ 16 w 17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16" y="16"/>
                  </a:moveTo>
                  <a:lnTo>
                    <a:pt x="16" y="0"/>
                  </a:lnTo>
                  <a:lnTo>
                    <a:pt x="0" y="16"/>
                  </a:lnTo>
                  <a:lnTo>
                    <a:pt x="16" y="16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292" name="Freeform 39"/>
            <p:cNvSpPr>
              <a:spLocks/>
            </p:cNvSpPr>
            <p:nvPr/>
          </p:nvSpPr>
          <p:spPr bwMode="auto">
            <a:xfrm>
              <a:off x="2865" y="2378"/>
              <a:ext cx="1" cy="17"/>
            </a:xfrm>
            <a:custGeom>
              <a:avLst/>
              <a:gdLst>
                <a:gd name="T0" fmla="*/ 0 w 1"/>
                <a:gd name="T1" fmla="*/ 16 h 17"/>
                <a:gd name="T2" fmla="*/ 0 w 1"/>
                <a:gd name="T3" fmla="*/ 0 h 17"/>
                <a:gd name="T4" fmla="*/ 0 w 1"/>
                <a:gd name="T5" fmla="*/ 16 h 17"/>
                <a:gd name="T6" fmla="*/ 0 60000 65536"/>
                <a:gd name="T7" fmla="*/ 0 60000 65536"/>
                <a:gd name="T8" fmla="*/ 0 60000 65536"/>
                <a:gd name="T9" fmla="*/ 0 w 1"/>
                <a:gd name="T10" fmla="*/ 0 h 17"/>
                <a:gd name="T11" fmla="*/ 1 w 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7">
                  <a:moveTo>
                    <a:pt x="0" y="16"/>
                  </a:move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293" name="Freeform 40"/>
            <p:cNvSpPr>
              <a:spLocks/>
            </p:cNvSpPr>
            <p:nvPr/>
          </p:nvSpPr>
          <p:spPr bwMode="auto">
            <a:xfrm>
              <a:off x="2869" y="2339"/>
              <a:ext cx="17" cy="17"/>
            </a:xfrm>
            <a:custGeom>
              <a:avLst/>
              <a:gdLst>
                <a:gd name="T0" fmla="*/ 16 w 17"/>
                <a:gd name="T1" fmla="*/ 8 h 17"/>
                <a:gd name="T2" fmla="*/ 0 w 17"/>
                <a:gd name="T3" fmla="*/ 0 h 17"/>
                <a:gd name="T4" fmla="*/ 0 w 17"/>
                <a:gd name="T5" fmla="*/ 16 h 17"/>
                <a:gd name="T6" fmla="*/ 16 w 17"/>
                <a:gd name="T7" fmla="*/ 8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16" y="8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6" y="8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294" name="Freeform 41"/>
            <p:cNvSpPr>
              <a:spLocks/>
            </p:cNvSpPr>
            <p:nvPr/>
          </p:nvSpPr>
          <p:spPr bwMode="auto">
            <a:xfrm>
              <a:off x="2859" y="2272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0 w 17"/>
                <a:gd name="T3" fmla="*/ 0 h 17"/>
                <a:gd name="T4" fmla="*/ 0 w 17"/>
                <a:gd name="T5" fmla="*/ 16 h 17"/>
                <a:gd name="T6" fmla="*/ 16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16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6" y="0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295" name="Freeform 42"/>
            <p:cNvSpPr>
              <a:spLocks/>
            </p:cNvSpPr>
            <p:nvPr/>
          </p:nvSpPr>
          <p:spPr bwMode="auto">
            <a:xfrm>
              <a:off x="2864" y="2345"/>
              <a:ext cx="1" cy="17"/>
            </a:xfrm>
            <a:custGeom>
              <a:avLst/>
              <a:gdLst>
                <a:gd name="T0" fmla="*/ 0 w 1"/>
                <a:gd name="T1" fmla="*/ 16 h 17"/>
                <a:gd name="T2" fmla="*/ 0 w 1"/>
                <a:gd name="T3" fmla="*/ 0 h 17"/>
                <a:gd name="T4" fmla="*/ 0 w 1"/>
                <a:gd name="T5" fmla="*/ 16 h 17"/>
                <a:gd name="T6" fmla="*/ 0 w 1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7"/>
                <a:gd name="T14" fmla="*/ 1 w 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7">
                  <a:moveTo>
                    <a:pt x="0" y="16"/>
                  </a:move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296" name="Freeform 43"/>
            <p:cNvSpPr>
              <a:spLocks/>
            </p:cNvSpPr>
            <p:nvPr/>
          </p:nvSpPr>
          <p:spPr bwMode="auto">
            <a:xfrm>
              <a:off x="2867" y="2336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0 h 17"/>
                <a:gd name="T4" fmla="*/ 0 w 17"/>
                <a:gd name="T5" fmla="*/ 16 h 17"/>
                <a:gd name="T6" fmla="*/ 16 w 17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16" y="16"/>
                  </a:moveTo>
                  <a:lnTo>
                    <a:pt x="16" y="0"/>
                  </a:lnTo>
                  <a:lnTo>
                    <a:pt x="0" y="16"/>
                  </a:lnTo>
                  <a:lnTo>
                    <a:pt x="16" y="16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297" name="Line 44"/>
            <p:cNvSpPr>
              <a:spLocks noChangeShapeType="1"/>
            </p:cNvSpPr>
            <p:nvPr/>
          </p:nvSpPr>
          <p:spPr bwMode="auto">
            <a:xfrm>
              <a:off x="2869" y="2290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10298" name="Freeform 45"/>
            <p:cNvSpPr>
              <a:spLocks/>
            </p:cNvSpPr>
            <p:nvPr/>
          </p:nvSpPr>
          <p:spPr bwMode="auto">
            <a:xfrm>
              <a:off x="2858" y="2274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0 w 17"/>
                <a:gd name="T3" fmla="*/ 0 h 17"/>
                <a:gd name="T4" fmla="*/ 0 w 17"/>
                <a:gd name="T5" fmla="*/ 16 h 17"/>
                <a:gd name="T6" fmla="*/ 16 w 17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16" y="16"/>
                  </a:moveTo>
                  <a:lnTo>
                    <a:pt x="10" y="0"/>
                  </a:lnTo>
                  <a:lnTo>
                    <a:pt x="0" y="16"/>
                  </a:lnTo>
                  <a:lnTo>
                    <a:pt x="16" y="16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299" name="Freeform 46"/>
            <p:cNvSpPr>
              <a:spLocks/>
            </p:cNvSpPr>
            <p:nvPr/>
          </p:nvSpPr>
          <p:spPr bwMode="auto">
            <a:xfrm>
              <a:off x="2857" y="2269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0 h 17"/>
                <a:gd name="T4" fmla="*/ 0 w 17"/>
                <a:gd name="T5" fmla="*/ 16 h 17"/>
                <a:gd name="T6" fmla="*/ 16 w 17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16" y="16"/>
                  </a:moveTo>
                  <a:lnTo>
                    <a:pt x="16" y="0"/>
                  </a:lnTo>
                  <a:lnTo>
                    <a:pt x="0" y="16"/>
                  </a:lnTo>
                  <a:lnTo>
                    <a:pt x="16" y="16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300" name="Freeform 47"/>
            <p:cNvSpPr>
              <a:spLocks/>
            </p:cNvSpPr>
            <p:nvPr/>
          </p:nvSpPr>
          <p:spPr bwMode="auto">
            <a:xfrm>
              <a:off x="2856" y="2331"/>
              <a:ext cx="17" cy="1"/>
            </a:xfrm>
            <a:custGeom>
              <a:avLst/>
              <a:gdLst>
                <a:gd name="T0" fmla="*/ 0 w 17"/>
                <a:gd name="T1" fmla="*/ 0 h 1"/>
                <a:gd name="T2" fmla="*/ 16 w 17"/>
                <a:gd name="T3" fmla="*/ 0 h 1"/>
                <a:gd name="T4" fmla="*/ 0 w 17"/>
                <a:gd name="T5" fmla="*/ 0 h 1"/>
                <a:gd name="T6" fmla="*/ 0 w 17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"/>
                <a:gd name="T14" fmla="*/ 17 w 17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">
                  <a:moveTo>
                    <a:pt x="0" y="0"/>
                  </a:move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301" name="Freeform 48"/>
            <p:cNvSpPr>
              <a:spLocks/>
            </p:cNvSpPr>
            <p:nvPr/>
          </p:nvSpPr>
          <p:spPr bwMode="auto">
            <a:xfrm>
              <a:off x="2864" y="2328"/>
              <a:ext cx="17" cy="1"/>
            </a:xfrm>
            <a:custGeom>
              <a:avLst/>
              <a:gdLst>
                <a:gd name="T0" fmla="*/ 16 w 17"/>
                <a:gd name="T1" fmla="*/ 0 h 1"/>
                <a:gd name="T2" fmla="*/ 0 w 17"/>
                <a:gd name="T3" fmla="*/ 0 h 1"/>
                <a:gd name="T4" fmla="*/ 16 w 17"/>
                <a:gd name="T5" fmla="*/ 0 h 1"/>
                <a:gd name="T6" fmla="*/ 0 60000 65536"/>
                <a:gd name="T7" fmla="*/ 0 60000 65536"/>
                <a:gd name="T8" fmla="*/ 0 60000 65536"/>
                <a:gd name="T9" fmla="*/ 0 w 17"/>
                <a:gd name="T10" fmla="*/ 0 h 1"/>
                <a:gd name="T11" fmla="*/ 17 w 1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">
                  <a:moveTo>
                    <a:pt x="16" y="0"/>
                  </a:move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302" name="Freeform 49"/>
            <p:cNvSpPr>
              <a:spLocks/>
            </p:cNvSpPr>
            <p:nvPr/>
          </p:nvSpPr>
          <p:spPr bwMode="auto">
            <a:xfrm>
              <a:off x="2867" y="2361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16 h 17"/>
                <a:gd name="T4" fmla="*/ 0 w 17"/>
                <a:gd name="T5" fmla="*/ 0 h 17"/>
                <a:gd name="T6" fmla="*/ 16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16" y="0"/>
                  </a:moveTo>
                  <a:lnTo>
                    <a:pt x="16" y="16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303" name="Freeform 50"/>
            <p:cNvSpPr>
              <a:spLocks/>
            </p:cNvSpPr>
            <p:nvPr/>
          </p:nvSpPr>
          <p:spPr bwMode="auto">
            <a:xfrm>
              <a:off x="2857" y="2273"/>
              <a:ext cx="17" cy="1"/>
            </a:xfrm>
            <a:custGeom>
              <a:avLst/>
              <a:gdLst>
                <a:gd name="T0" fmla="*/ 0 w 17"/>
                <a:gd name="T1" fmla="*/ 0 h 1"/>
                <a:gd name="T2" fmla="*/ 16 w 17"/>
                <a:gd name="T3" fmla="*/ 0 h 1"/>
                <a:gd name="T4" fmla="*/ 0 w 17"/>
                <a:gd name="T5" fmla="*/ 0 h 1"/>
                <a:gd name="T6" fmla="*/ 0 w 17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"/>
                <a:gd name="T14" fmla="*/ 17 w 17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">
                  <a:moveTo>
                    <a:pt x="0" y="0"/>
                  </a:move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304" name="Freeform 51"/>
            <p:cNvSpPr>
              <a:spLocks/>
            </p:cNvSpPr>
            <p:nvPr/>
          </p:nvSpPr>
          <p:spPr bwMode="auto">
            <a:xfrm>
              <a:off x="2865" y="2333"/>
              <a:ext cx="17" cy="17"/>
            </a:xfrm>
            <a:custGeom>
              <a:avLst/>
              <a:gdLst>
                <a:gd name="T0" fmla="*/ 16 w 17"/>
                <a:gd name="T1" fmla="*/ 8 h 17"/>
                <a:gd name="T2" fmla="*/ 16 w 17"/>
                <a:gd name="T3" fmla="*/ 16 h 17"/>
                <a:gd name="T4" fmla="*/ 0 w 17"/>
                <a:gd name="T5" fmla="*/ 0 h 17"/>
                <a:gd name="T6" fmla="*/ 16 w 17"/>
                <a:gd name="T7" fmla="*/ 8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16" y="8"/>
                  </a:moveTo>
                  <a:lnTo>
                    <a:pt x="16" y="16"/>
                  </a:lnTo>
                  <a:lnTo>
                    <a:pt x="0" y="0"/>
                  </a:lnTo>
                  <a:lnTo>
                    <a:pt x="16" y="8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305" name="Freeform 52"/>
            <p:cNvSpPr>
              <a:spLocks/>
            </p:cNvSpPr>
            <p:nvPr/>
          </p:nvSpPr>
          <p:spPr bwMode="auto">
            <a:xfrm>
              <a:off x="2864" y="2305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16 h 17"/>
                <a:gd name="T4" fmla="*/ 0 w 17"/>
                <a:gd name="T5" fmla="*/ 16 h 17"/>
                <a:gd name="T6" fmla="*/ 16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16" y="0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16" y="0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306" name="Freeform 53"/>
            <p:cNvSpPr>
              <a:spLocks/>
            </p:cNvSpPr>
            <p:nvPr/>
          </p:nvSpPr>
          <p:spPr bwMode="auto">
            <a:xfrm>
              <a:off x="3616" y="2261"/>
              <a:ext cx="17" cy="17"/>
            </a:xfrm>
            <a:custGeom>
              <a:avLst/>
              <a:gdLst>
                <a:gd name="T0" fmla="*/ 0 w 17"/>
                <a:gd name="T1" fmla="*/ 10 h 17"/>
                <a:gd name="T2" fmla="*/ 10 w 17"/>
                <a:gd name="T3" fmla="*/ 10 h 17"/>
                <a:gd name="T4" fmla="*/ 0 w 17"/>
                <a:gd name="T5" fmla="*/ 8 h 17"/>
                <a:gd name="T6" fmla="*/ 10 w 17"/>
                <a:gd name="T7" fmla="*/ 8 h 17"/>
                <a:gd name="T8" fmla="*/ 10 w 17"/>
                <a:gd name="T9" fmla="*/ 5 h 17"/>
                <a:gd name="T10" fmla="*/ 16 w 17"/>
                <a:gd name="T11" fmla="*/ 5 h 17"/>
                <a:gd name="T12" fmla="*/ 16 w 17"/>
                <a:gd name="T13" fmla="*/ 0 h 17"/>
                <a:gd name="T14" fmla="*/ 16 w 17"/>
                <a:gd name="T15" fmla="*/ 5 h 17"/>
                <a:gd name="T16" fmla="*/ 16 w 17"/>
                <a:gd name="T17" fmla="*/ 10 h 17"/>
                <a:gd name="T18" fmla="*/ 16 w 17"/>
                <a:gd name="T19" fmla="*/ 16 h 17"/>
                <a:gd name="T20" fmla="*/ 10 w 17"/>
                <a:gd name="T21" fmla="*/ 16 h 17"/>
                <a:gd name="T22" fmla="*/ 0 w 17"/>
                <a:gd name="T23" fmla="*/ 13 h 17"/>
                <a:gd name="T24" fmla="*/ 0 w 17"/>
                <a:gd name="T25" fmla="*/ 10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0" y="10"/>
                  </a:moveTo>
                  <a:lnTo>
                    <a:pt x="10" y="10"/>
                  </a:lnTo>
                  <a:lnTo>
                    <a:pt x="0" y="8"/>
                  </a:lnTo>
                  <a:lnTo>
                    <a:pt x="10" y="8"/>
                  </a:lnTo>
                  <a:lnTo>
                    <a:pt x="10" y="5"/>
                  </a:lnTo>
                  <a:lnTo>
                    <a:pt x="16" y="5"/>
                  </a:lnTo>
                  <a:lnTo>
                    <a:pt x="16" y="0"/>
                  </a:lnTo>
                  <a:lnTo>
                    <a:pt x="16" y="5"/>
                  </a:lnTo>
                  <a:lnTo>
                    <a:pt x="16" y="10"/>
                  </a:lnTo>
                  <a:lnTo>
                    <a:pt x="16" y="16"/>
                  </a:lnTo>
                  <a:lnTo>
                    <a:pt x="10" y="16"/>
                  </a:lnTo>
                  <a:lnTo>
                    <a:pt x="0" y="13"/>
                  </a:lnTo>
                  <a:lnTo>
                    <a:pt x="0" y="1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307" name="Freeform 54"/>
            <p:cNvSpPr>
              <a:spLocks/>
            </p:cNvSpPr>
            <p:nvPr/>
          </p:nvSpPr>
          <p:spPr bwMode="auto">
            <a:xfrm>
              <a:off x="3615" y="2267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16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16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16" y="16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308" name="Freeform 55"/>
            <p:cNvSpPr>
              <a:spLocks/>
            </p:cNvSpPr>
            <p:nvPr/>
          </p:nvSpPr>
          <p:spPr bwMode="auto">
            <a:xfrm>
              <a:off x="3616" y="2267"/>
              <a:ext cx="17" cy="1"/>
            </a:xfrm>
            <a:custGeom>
              <a:avLst/>
              <a:gdLst>
                <a:gd name="T0" fmla="*/ 0 w 17"/>
                <a:gd name="T1" fmla="*/ 0 h 1"/>
                <a:gd name="T2" fmla="*/ 16 w 17"/>
                <a:gd name="T3" fmla="*/ 0 h 1"/>
                <a:gd name="T4" fmla="*/ 0 w 17"/>
                <a:gd name="T5" fmla="*/ 0 h 1"/>
                <a:gd name="T6" fmla="*/ 0 w 17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"/>
                <a:gd name="T14" fmla="*/ 17 w 17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">
                  <a:moveTo>
                    <a:pt x="0" y="0"/>
                  </a:move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309" name="Freeform 56"/>
            <p:cNvSpPr>
              <a:spLocks/>
            </p:cNvSpPr>
            <p:nvPr/>
          </p:nvSpPr>
          <p:spPr bwMode="auto">
            <a:xfrm>
              <a:off x="3612" y="2273"/>
              <a:ext cx="17" cy="1"/>
            </a:xfrm>
            <a:custGeom>
              <a:avLst/>
              <a:gdLst>
                <a:gd name="T0" fmla="*/ 16 w 17"/>
                <a:gd name="T1" fmla="*/ 0 h 1"/>
                <a:gd name="T2" fmla="*/ 0 w 17"/>
                <a:gd name="T3" fmla="*/ 0 h 1"/>
                <a:gd name="T4" fmla="*/ 16 w 17"/>
                <a:gd name="T5" fmla="*/ 0 h 1"/>
                <a:gd name="T6" fmla="*/ 0 60000 65536"/>
                <a:gd name="T7" fmla="*/ 0 60000 65536"/>
                <a:gd name="T8" fmla="*/ 0 60000 65536"/>
                <a:gd name="T9" fmla="*/ 0 w 17"/>
                <a:gd name="T10" fmla="*/ 0 h 1"/>
                <a:gd name="T11" fmla="*/ 17 w 1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">
                  <a:moveTo>
                    <a:pt x="16" y="0"/>
                  </a:move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310" name="Freeform 57"/>
            <p:cNvSpPr>
              <a:spLocks/>
            </p:cNvSpPr>
            <p:nvPr/>
          </p:nvSpPr>
          <p:spPr bwMode="auto">
            <a:xfrm>
              <a:off x="3239" y="2351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0 w 17"/>
                <a:gd name="T3" fmla="*/ 16 h 17"/>
                <a:gd name="T4" fmla="*/ 0 w 17"/>
                <a:gd name="T5" fmla="*/ 0 h 17"/>
                <a:gd name="T6" fmla="*/ 16 w 17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16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16" y="16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311" name="Freeform 58"/>
            <p:cNvSpPr>
              <a:spLocks/>
            </p:cNvSpPr>
            <p:nvPr/>
          </p:nvSpPr>
          <p:spPr bwMode="auto">
            <a:xfrm>
              <a:off x="2938" y="2232"/>
              <a:ext cx="30" cy="55"/>
            </a:xfrm>
            <a:custGeom>
              <a:avLst/>
              <a:gdLst>
                <a:gd name="T0" fmla="*/ 7 w 30"/>
                <a:gd name="T1" fmla="*/ 2 h 55"/>
                <a:gd name="T2" fmla="*/ 12 w 30"/>
                <a:gd name="T3" fmla="*/ 9 h 55"/>
                <a:gd name="T4" fmla="*/ 18 w 30"/>
                <a:gd name="T5" fmla="*/ 18 h 55"/>
                <a:gd name="T6" fmla="*/ 24 w 30"/>
                <a:gd name="T7" fmla="*/ 29 h 55"/>
                <a:gd name="T8" fmla="*/ 29 w 30"/>
                <a:gd name="T9" fmla="*/ 40 h 55"/>
                <a:gd name="T10" fmla="*/ 22 w 30"/>
                <a:gd name="T11" fmla="*/ 51 h 55"/>
                <a:gd name="T12" fmla="*/ 10 w 30"/>
                <a:gd name="T13" fmla="*/ 54 h 55"/>
                <a:gd name="T14" fmla="*/ 3 w 30"/>
                <a:gd name="T15" fmla="*/ 36 h 55"/>
                <a:gd name="T16" fmla="*/ 0 w 30"/>
                <a:gd name="T17" fmla="*/ 22 h 55"/>
                <a:gd name="T18" fmla="*/ 2 w 30"/>
                <a:gd name="T19" fmla="*/ 23 h 55"/>
                <a:gd name="T20" fmla="*/ 4 w 30"/>
                <a:gd name="T21" fmla="*/ 13 h 55"/>
                <a:gd name="T22" fmla="*/ 5 w 30"/>
                <a:gd name="T23" fmla="*/ 3 h 55"/>
                <a:gd name="T24" fmla="*/ 6 w 30"/>
                <a:gd name="T25" fmla="*/ 2 h 55"/>
                <a:gd name="T26" fmla="*/ 3 w 30"/>
                <a:gd name="T27" fmla="*/ 0 h 55"/>
                <a:gd name="T28" fmla="*/ 7 w 30"/>
                <a:gd name="T29" fmla="*/ 2 h 5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55"/>
                <a:gd name="T47" fmla="*/ 30 w 30"/>
                <a:gd name="T48" fmla="*/ 55 h 5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55">
                  <a:moveTo>
                    <a:pt x="7" y="2"/>
                  </a:moveTo>
                  <a:lnTo>
                    <a:pt x="12" y="9"/>
                  </a:lnTo>
                  <a:lnTo>
                    <a:pt x="18" y="18"/>
                  </a:lnTo>
                  <a:lnTo>
                    <a:pt x="24" y="29"/>
                  </a:lnTo>
                  <a:lnTo>
                    <a:pt x="29" y="40"/>
                  </a:lnTo>
                  <a:lnTo>
                    <a:pt x="22" y="51"/>
                  </a:lnTo>
                  <a:lnTo>
                    <a:pt x="10" y="54"/>
                  </a:lnTo>
                  <a:lnTo>
                    <a:pt x="3" y="36"/>
                  </a:lnTo>
                  <a:lnTo>
                    <a:pt x="0" y="22"/>
                  </a:lnTo>
                  <a:lnTo>
                    <a:pt x="2" y="23"/>
                  </a:lnTo>
                  <a:lnTo>
                    <a:pt x="4" y="13"/>
                  </a:lnTo>
                  <a:lnTo>
                    <a:pt x="5" y="3"/>
                  </a:lnTo>
                  <a:lnTo>
                    <a:pt x="6" y="2"/>
                  </a:lnTo>
                  <a:lnTo>
                    <a:pt x="3" y="0"/>
                  </a:lnTo>
                  <a:lnTo>
                    <a:pt x="7" y="2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312" name="Freeform 59"/>
            <p:cNvSpPr>
              <a:spLocks/>
            </p:cNvSpPr>
            <p:nvPr/>
          </p:nvSpPr>
          <p:spPr bwMode="auto">
            <a:xfrm>
              <a:off x="3016" y="1997"/>
              <a:ext cx="63" cy="81"/>
            </a:xfrm>
            <a:custGeom>
              <a:avLst/>
              <a:gdLst>
                <a:gd name="T0" fmla="*/ 22 w 63"/>
                <a:gd name="T1" fmla="*/ 67 h 81"/>
                <a:gd name="T2" fmla="*/ 22 w 63"/>
                <a:gd name="T3" fmla="*/ 68 h 81"/>
                <a:gd name="T4" fmla="*/ 18 w 63"/>
                <a:gd name="T5" fmla="*/ 63 h 81"/>
                <a:gd name="T6" fmla="*/ 18 w 63"/>
                <a:gd name="T7" fmla="*/ 65 h 81"/>
                <a:gd name="T8" fmla="*/ 15 w 63"/>
                <a:gd name="T9" fmla="*/ 54 h 81"/>
                <a:gd name="T10" fmla="*/ 11 w 63"/>
                <a:gd name="T11" fmla="*/ 43 h 81"/>
                <a:gd name="T12" fmla="*/ 10 w 63"/>
                <a:gd name="T13" fmla="*/ 36 h 81"/>
                <a:gd name="T14" fmla="*/ 1 w 63"/>
                <a:gd name="T15" fmla="*/ 28 h 81"/>
                <a:gd name="T16" fmla="*/ 4 w 63"/>
                <a:gd name="T17" fmla="*/ 22 h 81"/>
                <a:gd name="T18" fmla="*/ 9 w 63"/>
                <a:gd name="T19" fmla="*/ 19 h 81"/>
                <a:gd name="T20" fmla="*/ 0 w 63"/>
                <a:gd name="T21" fmla="*/ 11 h 81"/>
                <a:gd name="T22" fmla="*/ 0 w 63"/>
                <a:gd name="T23" fmla="*/ 0 h 81"/>
                <a:gd name="T24" fmla="*/ 8 w 63"/>
                <a:gd name="T25" fmla="*/ 3 h 81"/>
                <a:gd name="T26" fmla="*/ 13 w 63"/>
                <a:gd name="T27" fmla="*/ 8 h 81"/>
                <a:gd name="T28" fmla="*/ 15 w 63"/>
                <a:gd name="T29" fmla="*/ 5 h 81"/>
                <a:gd name="T30" fmla="*/ 20 w 63"/>
                <a:gd name="T31" fmla="*/ 17 h 81"/>
                <a:gd name="T32" fmla="*/ 34 w 63"/>
                <a:gd name="T33" fmla="*/ 18 h 81"/>
                <a:gd name="T34" fmla="*/ 46 w 63"/>
                <a:gd name="T35" fmla="*/ 19 h 81"/>
                <a:gd name="T36" fmla="*/ 53 w 63"/>
                <a:gd name="T37" fmla="*/ 24 h 81"/>
                <a:gd name="T38" fmla="*/ 50 w 63"/>
                <a:gd name="T39" fmla="*/ 30 h 81"/>
                <a:gd name="T40" fmla="*/ 41 w 63"/>
                <a:gd name="T41" fmla="*/ 36 h 81"/>
                <a:gd name="T42" fmla="*/ 44 w 63"/>
                <a:gd name="T43" fmla="*/ 48 h 81"/>
                <a:gd name="T44" fmla="*/ 47 w 63"/>
                <a:gd name="T45" fmla="*/ 50 h 81"/>
                <a:gd name="T46" fmla="*/ 52 w 63"/>
                <a:gd name="T47" fmla="*/ 40 h 81"/>
                <a:gd name="T48" fmla="*/ 57 w 63"/>
                <a:gd name="T49" fmla="*/ 52 h 81"/>
                <a:gd name="T50" fmla="*/ 61 w 63"/>
                <a:gd name="T51" fmla="*/ 64 h 81"/>
                <a:gd name="T52" fmla="*/ 62 w 63"/>
                <a:gd name="T53" fmla="*/ 73 h 81"/>
                <a:gd name="T54" fmla="*/ 59 w 63"/>
                <a:gd name="T55" fmla="*/ 76 h 81"/>
                <a:gd name="T56" fmla="*/ 59 w 63"/>
                <a:gd name="T57" fmla="*/ 80 h 81"/>
                <a:gd name="T58" fmla="*/ 53 w 63"/>
                <a:gd name="T59" fmla="*/ 67 h 81"/>
                <a:gd name="T60" fmla="*/ 46 w 63"/>
                <a:gd name="T61" fmla="*/ 53 h 81"/>
                <a:gd name="T62" fmla="*/ 39 w 63"/>
                <a:gd name="T63" fmla="*/ 52 h 81"/>
                <a:gd name="T64" fmla="*/ 34 w 63"/>
                <a:gd name="T65" fmla="*/ 43 h 81"/>
                <a:gd name="T66" fmla="*/ 22 w 63"/>
                <a:gd name="T67" fmla="*/ 37 h 81"/>
                <a:gd name="T68" fmla="*/ 18 w 63"/>
                <a:gd name="T69" fmla="*/ 37 h 81"/>
                <a:gd name="T70" fmla="*/ 31 w 63"/>
                <a:gd name="T71" fmla="*/ 44 h 81"/>
                <a:gd name="T72" fmla="*/ 34 w 63"/>
                <a:gd name="T73" fmla="*/ 53 h 81"/>
                <a:gd name="T74" fmla="*/ 35 w 63"/>
                <a:gd name="T75" fmla="*/ 57 h 81"/>
                <a:gd name="T76" fmla="*/ 33 w 63"/>
                <a:gd name="T77" fmla="*/ 67 h 81"/>
                <a:gd name="T78" fmla="*/ 30 w 63"/>
                <a:gd name="T79" fmla="*/ 63 h 81"/>
                <a:gd name="T80" fmla="*/ 28 w 63"/>
                <a:gd name="T81" fmla="*/ 63 h 81"/>
                <a:gd name="T82" fmla="*/ 25 w 63"/>
                <a:gd name="T83" fmla="*/ 66 h 81"/>
                <a:gd name="T84" fmla="*/ 22 w 63"/>
                <a:gd name="T85" fmla="*/ 67 h 8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"/>
                <a:gd name="T130" fmla="*/ 0 h 81"/>
                <a:gd name="T131" fmla="*/ 63 w 63"/>
                <a:gd name="T132" fmla="*/ 81 h 8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" h="81">
                  <a:moveTo>
                    <a:pt x="22" y="67"/>
                  </a:moveTo>
                  <a:lnTo>
                    <a:pt x="22" y="68"/>
                  </a:lnTo>
                  <a:lnTo>
                    <a:pt x="18" y="63"/>
                  </a:lnTo>
                  <a:lnTo>
                    <a:pt x="18" y="65"/>
                  </a:lnTo>
                  <a:lnTo>
                    <a:pt x="15" y="54"/>
                  </a:lnTo>
                  <a:lnTo>
                    <a:pt x="11" y="43"/>
                  </a:lnTo>
                  <a:lnTo>
                    <a:pt x="10" y="36"/>
                  </a:lnTo>
                  <a:lnTo>
                    <a:pt x="1" y="28"/>
                  </a:lnTo>
                  <a:lnTo>
                    <a:pt x="4" y="22"/>
                  </a:lnTo>
                  <a:lnTo>
                    <a:pt x="9" y="19"/>
                  </a:lnTo>
                  <a:lnTo>
                    <a:pt x="0" y="11"/>
                  </a:lnTo>
                  <a:lnTo>
                    <a:pt x="0" y="0"/>
                  </a:lnTo>
                  <a:lnTo>
                    <a:pt x="8" y="3"/>
                  </a:lnTo>
                  <a:lnTo>
                    <a:pt x="13" y="8"/>
                  </a:lnTo>
                  <a:lnTo>
                    <a:pt x="15" y="5"/>
                  </a:lnTo>
                  <a:lnTo>
                    <a:pt x="20" y="17"/>
                  </a:lnTo>
                  <a:lnTo>
                    <a:pt x="34" y="18"/>
                  </a:lnTo>
                  <a:lnTo>
                    <a:pt x="46" y="19"/>
                  </a:lnTo>
                  <a:lnTo>
                    <a:pt x="53" y="24"/>
                  </a:lnTo>
                  <a:lnTo>
                    <a:pt x="50" y="30"/>
                  </a:lnTo>
                  <a:lnTo>
                    <a:pt x="41" y="36"/>
                  </a:lnTo>
                  <a:lnTo>
                    <a:pt x="44" y="48"/>
                  </a:lnTo>
                  <a:lnTo>
                    <a:pt x="47" y="50"/>
                  </a:lnTo>
                  <a:lnTo>
                    <a:pt x="52" y="40"/>
                  </a:lnTo>
                  <a:lnTo>
                    <a:pt x="57" y="52"/>
                  </a:lnTo>
                  <a:lnTo>
                    <a:pt x="61" y="64"/>
                  </a:lnTo>
                  <a:lnTo>
                    <a:pt x="62" y="73"/>
                  </a:lnTo>
                  <a:lnTo>
                    <a:pt x="59" y="76"/>
                  </a:lnTo>
                  <a:lnTo>
                    <a:pt x="59" y="80"/>
                  </a:lnTo>
                  <a:lnTo>
                    <a:pt x="53" y="67"/>
                  </a:lnTo>
                  <a:lnTo>
                    <a:pt x="46" y="53"/>
                  </a:lnTo>
                  <a:lnTo>
                    <a:pt x="39" y="52"/>
                  </a:lnTo>
                  <a:lnTo>
                    <a:pt x="34" y="43"/>
                  </a:lnTo>
                  <a:lnTo>
                    <a:pt x="22" y="37"/>
                  </a:lnTo>
                  <a:lnTo>
                    <a:pt x="18" y="37"/>
                  </a:lnTo>
                  <a:lnTo>
                    <a:pt x="31" y="44"/>
                  </a:lnTo>
                  <a:lnTo>
                    <a:pt x="34" y="53"/>
                  </a:lnTo>
                  <a:lnTo>
                    <a:pt x="35" y="57"/>
                  </a:lnTo>
                  <a:lnTo>
                    <a:pt x="33" y="67"/>
                  </a:lnTo>
                  <a:lnTo>
                    <a:pt x="30" y="63"/>
                  </a:lnTo>
                  <a:lnTo>
                    <a:pt x="28" y="63"/>
                  </a:lnTo>
                  <a:lnTo>
                    <a:pt x="25" y="66"/>
                  </a:lnTo>
                  <a:lnTo>
                    <a:pt x="22" y="67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313" name="Freeform 60"/>
            <p:cNvSpPr>
              <a:spLocks/>
            </p:cNvSpPr>
            <p:nvPr/>
          </p:nvSpPr>
          <p:spPr bwMode="auto">
            <a:xfrm>
              <a:off x="3019" y="1974"/>
              <a:ext cx="42" cy="20"/>
            </a:xfrm>
            <a:custGeom>
              <a:avLst/>
              <a:gdLst>
                <a:gd name="T0" fmla="*/ 26 w 42"/>
                <a:gd name="T1" fmla="*/ 2 h 20"/>
                <a:gd name="T2" fmla="*/ 9 w 42"/>
                <a:gd name="T3" fmla="*/ 0 h 20"/>
                <a:gd name="T4" fmla="*/ 0 w 42"/>
                <a:gd name="T5" fmla="*/ 12 h 20"/>
                <a:gd name="T6" fmla="*/ 3 w 42"/>
                <a:gd name="T7" fmla="*/ 17 h 20"/>
                <a:gd name="T8" fmla="*/ 17 w 42"/>
                <a:gd name="T9" fmla="*/ 19 h 20"/>
                <a:gd name="T10" fmla="*/ 29 w 42"/>
                <a:gd name="T11" fmla="*/ 18 h 20"/>
                <a:gd name="T12" fmla="*/ 41 w 42"/>
                <a:gd name="T13" fmla="*/ 17 h 20"/>
                <a:gd name="T14" fmla="*/ 37 w 42"/>
                <a:gd name="T15" fmla="*/ 10 h 20"/>
                <a:gd name="T16" fmla="*/ 32 w 42"/>
                <a:gd name="T17" fmla="*/ 6 h 20"/>
                <a:gd name="T18" fmla="*/ 26 w 42"/>
                <a:gd name="T19" fmla="*/ 2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2"/>
                <a:gd name="T31" fmla="*/ 0 h 20"/>
                <a:gd name="T32" fmla="*/ 42 w 42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2" h="20">
                  <a:moveTo>
                    <a:pt x="26" y="2"/>
                  </a:moveTo>
                  <a:lnTo>
                    <a:pt x="9" y="0"/>
                  </a:lnTo>
                  <a:lnTo>
                    <a:pt x="0" y="12"/>
                  </a:lnTo>
                  <a:lnTo>
                    <a:pt x="3" y="17"/>
                  </a:lnTo>
                  <a:lnTo>
                    <a:pt x="17" y="19"/>
                  </a:lnTo>
                  <a:lnTo>
                    <a:pt x="29" y="18"/>
                  </a:lnTo>
                  <a:lnTo>
                    <a:pt x="41" y="17"/>
                  </a:lnTo>
                  <a:lnTo>
                    <a:pt x="37" y="10"/>
                  </a:lnTo>
                  <a:lnTo>
                    <a:pt x="32" y="6"/>
                  </a:lnTo>
                  <a:lnTo>
                    <a:pt x="26" y="2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314" name="Freeform 61"/>
            <p:cNvSpPr>
              <a:spLocks/>
            </p:cNvSpPr>
            <p:nvPr/>
          </p:nvSpPr>
          <p:spPr bwMode="auto">
            <a:xfrm>
              <a:off x="3213" y="2163"/>
              <a:ext cx="64" cy="62"/>
            </a:xfrm>
            <a:custGeom>
              <a:avLst/>
              <a:gdLst>
                <a:gd name="T0" fmla="*/ 46 w 64"/>
                <a:gd name="T1" fmla="*/ 45 h 62"/>
                <a:gd name="T2" fmla="*/ 49 w 64"/>
                <a:gd name="T3" fmla="*/ 55 h 62"/>
                <a:gd name="T4" fmla="*/ 40 w 64"/>
                <a:gd name="T5" fmla="*/ 54 h 62"/>
                <a:gd name="T6" fmla="*/ 36 w 64"/>
                <a:gd name="T7" fmla="*/ 56 h 62"/>
                <a:gd name="T8" fmla="*/ 29 w 64"/>
                <a:gd name="T9" fmla="*/ 61 h 62"/>
                <a:gd name="T10" fmla="*/ 22 w 64"/>
                <a:gd name="T11" fmla="*/ 59 h 62"/>
                <a:gd name="T12" fmla="*/ 18 w 64"/>
                <a:gd name="T13" fmla="*/ 57 h 62"/>
                <a:gd name="T14" fmla="*/ 17 w 64"/>
                <a:gd name="T15" fmla="*/ 51 h 62"/>
                <a:gd name="T16" fmla="*/ 12 w 64"/>
                <a:gd name="T17" fmla="*/ 54 h 62"/>
                <a:gd name="T18" fmla="*/ 9 w 64"/>
                <a:gd name="T19" fmla="*/ 45 h 62"/>
                <a:gd name="T20" fmla="*/ 9 w 64"/>
                <a:gd name="T21" fmla="*/ 43 h 62"/>
                <a:gd name="T22" fmla="*/ 4 w 64"/>
                <a:gd name="T23" fmla="*/ 32 h 62"/>
                <a:gd name="T24" fmla="*/ 0 w 64"/>
                <a:gd name="T25" fmla="*/ 20 h 62"/>
                <a:gd name="T26" fmla="*/ 7 w 64"/>
                <a:gd name="T27" fmla="*/ 6 h 62"/>
                <a:gd name="T28" fmla="*/ 21 w 64"/>
                <a:gd name="T29" fmla="*/ 5 h 62"/>
                <a:gd name="T30" fmla="*/ 33 w 64"/>
                <a:gd name="T31" fmla="*/ 5 h 62"/>
                <a:gd name="T32" fmla="*/ 43 w 64"/>
                <a:gd name="T33" fmla="*/ 11 h 62"/>
                <a:gd name="T34" fmla="*/ 43 w 64"/>
                <a:gd name="T35" fmla="*/ 7 h 62"/>
                <a:gd name="T36" fmla="*/ 48 w 64"/>
                <a:gd name="T37" fmla="*/ 3 h 62"/>
                <a:gd name="T38" fmla="*/ 52 w 64"/>
                <a:gd name="T39" fmla="*/ 5 h 62"/>
                <a:gd name="T40" fmla="*/ 61 w 64"/>
                <a:gd name="T41" fmla="*/ 0 h 62"/>
                <a:gd name="T42" fmla="*/ 61 w 64"/>
                <a:gd name="T43" fmla="*/ 13 h 62"/>
                <a:gd name="T44" fmla="*/ 62 w 64"/>
                <a:gd name="T45" fmla="*/ 24 h 62"/>
                <a:gd name="T46" fmla="*/ 63 w 64"/>
                <a:gd name="T47" fmla="*/ 35 h 62"/>
                <a:gd name="T48" fmla="*/ 51 w 64"/>
                <a:gd name="T49" fmla="*/ 42 h 62"/>
                <a:gd name="T50" fmla="*/ 46 w 64"/>
                <a:gd name="T51" fmla="*/ 45 h 6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4"/>
                <a:gd name="T79" fmla="*/ 0 h 62"/>
                <a:gd name="T80" fmla="*/ 64 w 64"/>
                <a:gd name="T81" fmla="*/ 62 h 6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4" h="62">
                  <a:moveTo>
                    <a:pt x="46" y="45"/>
                  </a:moveTo>
                  <a:lnTo>
                    <a:pt x="49" y="55"/>
                  </a:lnTo>
                  <a:lnTo>
                    <a:pt x="40" y="54"/>
                  </a:lnTo>
                  <a:lnTo>
                    <a:pt x="36" y="56"/>
                  </a:lnTo>
                  <a:lnTo>
                    <a:pt x="29" y="61"/>
                  </a:lnTo>
                  <a:lnTo>
                    <a:pt x="22" y="59"/>
                  </a:lnTo>
                  <a:lnTo>
                    <a:pt x="18" y="57"/>
                  </a:lnTo>
                  <a:lnTo>
                    <a:pt x="17" y="51"/>
                  </a:lnTo>
                  <a:lnTo>
                    <a:pt x="12" y="54"/>
                  </a:lnTo>
                  <a:lnTo>
                    <a:pt x="9" y="45"/>
                  </a:lnTo>
                  <a:lnTo>
                    <a:pt x="9" y="43"/>
                  </a:lnTo>
                  <a:lnTo>
                    <a:pt x="4" y="32"/>
                  </a:lnTo>
                  <a:lnTo>
                    <a:pt x="0" y="20"/>
                  </a:lnTo>
                  <a:lnTo>
                    <a:pt x="7" y="6"/>
                  </a:lnTo>
                  <a:lnTo>
                    <a:pt x="21" y="5"/>
                  </a:lnTo>
                  <a:lnTo>
                    <a:pt x="33" y="5"/>
                  </a:lnTo>
                  <a:lnTo>
                    <a:pt x="43" y="11"/>
                  </a:lnTo>
                  <a:lnTo>
                    <a:pt x="43" y="7"/>
                  </a:lnTo>
                  <a:lnTo>
                    <a:pt x="48" y="3"/>
                  </a:lnTo>
                  <a:lnTo>
                    <a:pt x="52" y="5"/>
                  </a:lnTo>
                  <a:lnTo>
                    <a:pt x="61" y="0"/>
                  </a:lnTo>
                  <a:lnTo>
                    <a:pt x="61" y="13"/>
                  </a:lnTo>
                  <a:lnTo>
                    <a:pt x="62" y="24"/>
                  </a:lnTo>
                  <a:lnTo>
                    <a:pt x="63" y="35"/>
                  </a:lnTo>
                  <a:lnTo>
                    <a:pt x="51" y="42"/>
                  </a:lnTo>
                  <a:lnTo>
                    <a:pt x="46" y="45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315" name="Freeform 62"/>
            <p:cNvSpPr>
              <a:spLocks/>
            </p:cNvSpPr>
            <p:nvPr/>
          </p:nvSpPr>
          <p:spPr bwMode="auto">
            <a:xfrm>
              <a:off x="3333" y="2057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0 w 17"/>
                <a:gd name="T3" fmla="*/ 16 h 17"/>
                <a:gd name="T4" fmla="*/ 0 w 17"/>
                <a:gd name="T5" fmla="*/ 16 h 17"/>
                <a:gd name="T6" fmla="*/ 16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16" y="0"/>
                  </a:moveTo>
                  <a:lnTo>
                    <a:pt x="10" y="16"/>
                  </a:lnTo>
                  <a:lnTo>
                    <a:pt x="0" y="16"/>
                  </a:lnTo>
                  <a:lnTo>
                    <a:pt x="16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316" name="Freeform 63"/>
            <p:cNvSpPr>
              <a:spLocks/>
            </p:cNvSpPr>
            <p:nvPr/>
          </p:nvSpPr>
          <p:spPr bwMode="auto">
            <a:xfrm>
              <a:off x="3171" y="2056"/>
              <a:ext cx="104" cy="119"/>
            </a:xfrm>
            <a:custGeom>
              <a:avLst/>
              <a:gdLst>
                <a:gd name="T0" fmla="*/ 58 w 104"/>
                <a:gd name="T1" fmla="*/ 31 h 119"/>
                <a:gd name="T2" fmla="*/ 54 w 104"/>
                <a:gd name="T3" fmla="*/ 26 h 119"/>
                <a:gd name="T4" fmla="*/ 47 w 104"/>
                <a:gd name="T5" fmla="*/ 21 h 119"/>
                <a:gd name="T6" fmla="*/ 41 w 104"/>
                <a:gd name="T7" fmla="*/ 23 h 119"/>
                <a:gd name="T8" fmla="*/ 32 w 104"/>
                <a:gd name="T9" fmla="*/ 16 h 119"/>
                <a:gd name="T10" fmla="*/ 30 w 104"/>
                <a:gd name="T11" fmla="*/ 9 h 119"/>
                <a:gd name="T12" fmla="*/ 20 w 104"/>
                <a:gd name="T13" fmla="*/ 0 h 119"/>
                <a:gd name="T14" fmla="*/ 14 w 104"/>
                <a:gd name="T15" fmla="*/ 1 h 119"/>
                <a:gd name="T16" fmla="*/ 17 w 104"/>
                <a:gd name="T17" fmla="*/ 17 h 119"/>
                <a:gd name="T18" fmla="*/ 12 w 104"/>
                <a:gd name="T19" fmla="*/ 14 h 119"/>
                <a:gd name="T20" fmla="*/ 10 w 104"/>
                <a:gd name="T21" fmla="*/ 12 h 119"/>
                <a:gd name="T22" fmla="*/ 4 w 104"/>
                <a:gd name="T23" fmla="*/ 21 h 119"/>
                <a:gd name="T24" fmla="*/ 0 w 104"/>
                <a:gd name="T25" fmla="*/ 29 h 119"/>
                <a:gd name="T26" fmla="*/ 4 w 104"/>
                <a:gd name="T27" fmla="*/ 31 h 119"/>
                <a:gd name="T28" fmla="*/ 6 w 104"/>
                <a:gd name="T29" fmla="*/ 39 h 119"/>
                <a:gd name="T30" fmla="*/ 15 w 104"/>
                <a:gd name="T31" fmla="*/ 39 h 119"/>
                <a:gd name="T32" fmla="*/ 16 w 104"/>
                <a:gd name="T33" fmla="*/ 53 h 119"/>
                <a:gd name="T34" fmla="*/ 17 w 104"/>
                <a:gd name="T35" fmla="*/ 68 h 119"/>
                <a:gd name="T36" fmla="*/ 28 w 104"/>
                <a:gd name="T37" fmla="*/ 59 h 119"/>
                <a:gd name="T38" fmla="*/ 35 w 104"/>
                <a:gd name="T39" fmla="*/ 62 h 119"/>
                <a:gd name="T40" fmla="*/ 41 w 104"/>
                <a:gd name="T41" fmla="*/ 59 h 119"/>
                <a:gd name="T42" fmla="*/ 47 w 104"/>
                <a:gd name="T43" fmla="*/ 56 h 119"/>
                <a:gd name="T44" fmla="*/ 62 w 104"/>
                <a:gd name="T45" fmla="*/ 68 h 119"/>
                <a:gd name="T46" fmla="*/ 64 w 104"/>
                <a:gd name="T47" fmla="*/ 78 h 119"/>
                <a:gd name="T48" fmla="*/ 75 w 104"/>
                <a:gd name="T49" fmla="*/ 92 h 119"/>
                <a:gd name="T50" fmla="*/ 79 w 104"/>
                <a:gd name="T51" fmla="*/ 104 h 119"/>
                <a:gd name="T52" fmla="*/ 75 w 104"/>
                <a:gd name="T53" fmla="*/ 112 h 119"/>
                <a:gd name="T54" fmla="*/ 85 w 104"/>
                <a:gd name="T55" fmla="*/ 118 h 119"/>
                <a:gd name="T56" fmla="*/ 85 w 104"/>
                <a:gd name="T57" fmla="*/ 114 h 119"/>
                <a:gd name="T58" fmla="*/ 90 w 104"/>
                <a:gd name="T59" fmla="*/ 110 h 119"/>
                <a:gd name="T60" fmla="*/ 94 w 104"/>
                <a:gd name="T61" fmla="*/ 112 h 119"/>
                <a:gd name="T62" fmla="*/ 103 w 104"/>
                <a:gd name="T63" fmla="*/ 107 h 119"/>
                <a:gd name="T64" fmla="*/ 101 w 104"/>
                <a:gd name="T65" fmla="*/ 96 h 119"/>
                <a:gd name="T66" fmla="*/ 97 w 104"/>
                <a:gd name="T67" fmla="*/ 91 h 119"/>
                <a:gd name="T68" fmla="*/ 97 w 104"/>
                <a:gd name="T69" fmla="*/ 88 h 119"/>
                <a:gd name="T70" fmla="*/ 87 w 104"/>
                <a:gd name="T71" fmla="*/ 80 h 119"/>
                <a:gd name="T72" fmla="*/ 81 w 104"/>
                <a:gd name="T73" fmla="*/ 71 h 119"/>
                <a:gd name="T74" fmla="*/ 74 w 104"/>
                <a:gd name="T75" fmla="*/ 62 h 119"/>
                <a:gd name="T76" fmla="*/ 66 w 104"/>
                <a:gd name="T77" fmla="*/ 53 h 119"/>
                <a:gd name="T78" fmla="*/ 50 w 104"/>
                <a:gd name="T79" fmla="*/ 41 h 119"/>
                <a:gd name="T80" fmla="*/ 52 w 104"/>
                <a:gd name="T81" fmla="*/ 38 h 119"/>
                <a:gd name="T82" fmla="*/ 59 w 104"/>
                <a:gd name="T83" fmla="*/ 35 h 119"/>
                <a:gd name="T84" fmla="*/ 58 w 104"/>
                <a:gd name="T85" fmla="*/ 31 h 11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4"/>
                <a:gd name="T130" fmla="*/ 0 h 119"/>
                <a:gd name="T131" fmla="*/ 104 w 104"/>
                <a:gd name="T132" fmla="*/ 119 h 11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4" h="119">
                  <a:moveTo>
                    <a:pt x="58" y="31"/>
                  </a:moveTo>
                  <a:lnTo>
                    <a:pt x="54" y="26"/>
                  </a:lnTo>
                  <a:lnTo>
                    <a:pt x="47" y="21"/>
                  </a:lnTo>
                  <a:lnTo>
                    <a:pt x="41" y="23"/>
                  </a:lnTo>
                  <a:lnTo>
                    <a:pt x="32" y="16"/>
                  </a:lnTo>
                  <a:lnTo>
                    <a:pt x="30" y="9"/>
                  </a:lnTo>
                  <a:lnTo>
                    <a:pt x="20" y="0"/>
                  </a:lnTo>
                  <a:lnTo>
                    <a:pt x="14" y="1"/>
                  </a:lnTo>
                  <a:lnTo>
                    <a:pt x="17" y="17"/>
                  </a:lnTo>
                  <a:lnTo>
                    <a:pt x="12" y="14"/>
                  </a:lnTo>
                  <a:lnTo>
                    <a:pt x="10" y="12"/>
                  </a:lnTo>
                  <a:lnTo>
                    <a:pt x="4" y="21"/>
                  </a:lnTo>
                  <a:lnTo>
                    <a:pt x="0" y="29"/>
                  </a:lnTo>
                  <a:lnTo>
                    <a:pt x="4" y="31"/>
                  </a:lnTo>
                  <a:lnTo>
                    <a:pt x="6" y="39"/>
                  </a:lnTo>
                  <a:lnTo>
                    <a:pt x="15" y="39"/>
                  </a:lnTo>
                  <a:lnTo>
                    <a:pt x="16" y="53"/>
                  </a:lnTo>
                  <a:lnTo>
                    <a:pt x="17" y="68"/>
                  </a:lnTo>
                  <a:lnTo>
                    <a:pt x="28" y="59"/>
                  </a:lnTo>
                  <a:lnTo>
                    <a:pt x="35" y="62"/>
                  </a:lnTo>
                  <a:lnTo>
                    <a:pt x="41" y="59"/>
                  </a:lnTo>
                  <a:lnTo>
                    <a:pt x="47" y="56"/>
                  </a:lnTo>
                  <a:lnTo>
                    <a:pt x="62" y="68"/>
                  </a:lnTo>
                  <a:lnTo>
                    <a:pt x="64" y="78"/>
                  </a:lnTo>
                  <a:lnTo>
                    <a:pt x="75" y="92"/>
                  </a:lnTo>
                  <a:lnTo>
                    <a:pt x="79" y="104"/>
                  </a:lnTo>
                  <a:lnTo>
                    <a:pt x="75" y="112"/>
                  </a:lnTo>
                  <a:lnTo>
                    <a:pt x="85" y="118"/>
                  </a:lnTo>
                  <a:lnTo>
                    <a:pt x="85" y="114"/>
                  </a:lnTo>
                  <a:lnTo>
                    <a:pt x="90" y="110"/>
                  </a:lnTo>
                  <a:lnTo>
                    <a:pt x="94" y="112"/>
                  </a:lnTo>
                  <a:lnTo>
                    <a:pt x="103" y="107"/>
                  </a:lnTo>
                  <a:lnTo>
                    <a:pt x="101" y="96"/>
                  </a:lnTo>
                  <a:lnTo>
                    <a:pt x="97" y="91"/>
                  </a:lnTo>
                  <a:lnTo>
                    <a:pt x="97" y="88"/>
                  </a:lnTo>
                  <a:lnTo>
                    <a:pt x="87" y="80"/>
                  </a:lnTo>
                  <a:lnTo>
                    <a:pt x="81" y="71"/>
                  </a:lnTo>
                  <a:lnTo>
                    <a:pt x="74" y="62"/>
                  </a:lnTo>
                  <a:lnTo>
                    <a:pt x="66" y="53"/>
                  </a:lnTo>
                  <a:lnTo>
                    <a:pt x="50" y="41"/>
                  </a:lnTo>
                  <a:lnTo>
                    <a:pt x="52" y="38"/>
                  </a:lnTo>
                  <a:lnTo>
                    <a:pt x="59" y="35"/>
                  </a:lnTo>
                  <a:lnTo>
                    <a:pt x="58" y="31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317" name="Freeform 64"/>
            <p:cNvSpPr>
              <a:spLocks/>
            </p:cNvSpPr>
            <p:nvPr/>
          </p:nvSpPr>
          <p:spPr bwMode="auto">
            <a:xfrm>
              <a:off x="3074" y="1970"/>
              <a:ext cx="109" cy="257"/>
            </a:xfrm>
            <a:custGeom>
              <a:avLst/>
              <a:gdLst>
                <a:gd name="T0" fmla="*/ 59 w 109"/>
                <a:gd name="T1" fmla="*/ 63 h 257"/>
                <a:gd name="T2" fmla="*/ 59 w 109"/>
                <a:gd name="T3" fmla="*/ 51 h 257"/>
                <a:gd name="T4" fmla="*/ 66 w 109"/>
                <a:gd name="T5" fmla="*/ 36 h 257"/>
                <a:gd name="T6" fmla="*/ 60 w 109"/>
                <a:gd name="T7" fmla="*/ 12 h 257"/>
                <a:gd name="T8" fmla="*/ 45 w 109"/>
                <a:gd name="T9" fmla="*/ 0 h 257"/>
                <a:gd name="T10" fmla="*/ 42 w 109"/>
                <a:gd name="T11" fmla="*/ 11 h 257"/>
                <a:gd name="T12" fmla="*/ 43 w 109"/>
                <a:gd name="T13" fmla="*/ 20 h 257"/>
                <a:gd name="T14" fmla="*/ 22 w 109"/>
                <a:gd name="T15" fmla="*/ 30 h 257"/>
                <a:gd name="T16" fmla="*/ 22 w 109"/>
                <a:gd name="T17" fmla="*/ 47 h 257"/>
                <a:gd name="T18" fmla="*/ 8 w 109"/>
                <a:gd name="T19" fmla="*/ 65 h 257"/>
                <a:gd name="T20" fmla="*/ 8 w 109"/>
                <a:gd name="T21" fmla="*/ 91 h 257"/>
                <a:gd name="T22" fmla="*/ 3 w 109"/>
                <a:gd name="T23" fmla="*/ 91 h 257"/>
                <a:gd name="T24" fmla="*/ 0 w 109"/>
                <a:gd name="T25" fmla="*/ 103 h 257"/>
                <a:gd name="T26" fmla="*/ 8 w 109"/>
                <a:gd name="T27" fmla="*/ 116 h 257"/>
                <a:gd name="T28" fmla="*/ 13 w 109"/>
                <a:gd name="T29" fmla="*/ 121 h 257"/>
                <a:gd name="T30" fmla="*/ 20 w 109"/>
                <a:gd name="T31" fmla="*/ 121 h 257"/>
                <a:gd name="T32" fmla="*/ 20 w 109"/>
                <a:gd name="T33" fmla="*/ 128 h 257"/>
                <a:gd name="T34" fmla="*/ 26 w 109"/>
                <a:gd name="T35" fmla="*/ 128 h 257"/>
                <a:gd name="T36" fmla="*/ 35 w 109"/>
                <a:gd name="T37" fmla="*/ 151 h 257"/>
                <a:gd name="T38" fmla="*/ 33 w 109"/>
                <a:gd name="T39" fmla="*/ 175 h 257"/>
                <a:gd name="T40" fmla="*/ 40 w 109"/>
                <a:gd name="T41" fmla="*/ 175 h 257"/>
                <a:gd name="T42" fmla="*/ 45 w 109"/>
                <a:gd name="T43" fmla="*/ 176 h 257"/>
                <a:gd name="T44" fmla="*/ 48 w 109"/>
                <a:gd name="T45" fmla="*/ 176 h 257"/>
                <a:gd name="T46" fmla="*/ 58 w 109"/>
                <a:gd name="T47" fmla="*/ 166 h 257"/>
                <a:gd name="T48" fmla="*/ 64 w 109"/>
                <a:gd name="T49" fmla="*/ 157 h 257"/>
                <a:gd name="T50" fmla="*/ 75 w 109"/>
                <a:gd name="T51" fmla="*/ 168 h 257"/>
                <a:gd name="T52" fmla="*/ 85 w 109"/>
                <a:gd name="T53" fmla="*/ 207 h 257"/>
                <a:gd name="T54" fmla="*/ 90 w 109"/>
                <a:gd name="T55" fmla="*/ 214 h 257"/>
                <a:gd name="T56" fmla="*/ 95 w 109"/>
                <a:gd name="T57" fmla="*/ 234 h 257"/>
                <a:gd name="T58" fmla="*/ 95 w 109"/>
                <a:gd name="T59" fmla="*/ 256 h 257"/>
                <a:gd name="T60" fmla="*/ 102 w 109"/>
                <a:gd name="T61" fmla="*/ 244 h 257"/>
                <a:gd name="T62" fmla="*/ 103 w 109"/>
                <a:gd name="T63" fmla="*/ 222 h 257"/>
                <a:gd name="T64" fmla="*/ 93 w 109"/>
                <a:gd name="T65" fmla="*/ 201 h 257"/>
                <a:gd name="T66" fmla="*/ 87 w 109"/>
                <a:gd name="T67" fmla="*/ 185 h 257"/>
                <a:gd name="T68" fmla="*/ 91 w 109"/>
                <a:gd name="T69" fmla="*/ 171 h 257"/>
                <a:gd name="T70" fmla="*/ 78 w 109"/>
                <a:gd name="T71" fmla="*/ 154 h 257"/>
                <a:gd name="T72" fmla="*/ 71 w 109"/>
                <a:gd name="T73" fmla="*/ 139 h 257"/>
                <a:gd name="T74" fmla="*/ 85 w 109"/>
                <a:gd name="T75" fmla="*/ 122 h 257"/>
                <a:gd name="T76" fmla="*/ 98 w 109"/>
                <a:gd name="T77" fmla="*/ 114 h 257"/>
                <a:gd name="T78" fmla="*/ 108 w 109"/>
                <a:gd name="T79" fmla="*/ 97 h 257"/>
                <a:gd name="T80" fmla="*/ 95 w 109"/>
                <a:gd name="T81" fmla="*/ 98 h 257"/>
                <a:gd name="T82" fmla="*/ 83 w 109"/>
                <a:gd name="T83" fmla="*/ 88 h 257"/>
                <a:gd name="T84" fmla="*/ 76 w 109"/>
                <a:gd name="T85" fmla="*/ 72 h 257"/>
                <a:gd name="T86" fmla="*/ 72 w 109"/>
                <a:gd name="T87" fmla="*/ 61 h 25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09"/>
                <a:gd name="T133" fmla="*/ 0 h 257"/>
                <a:gd name="T134" fmla="*/ 109 w 109"/>
                <a:gd name="T135" fmla="*/ 257 h 25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09" h="257">
                  <a:moveTo>
                    <a:pt x="72" y="61"/>
                  </a:moveTo>
                  <a:lnTo>
                    <a:pt x="59" y="63"/>
                  </a:lnTo>
                  <a:lnTo>
                    <a:pt x="59" y="57"/>
                  </a:lnTo>
                  <a:lnTo>
                    <a:pt x="59" y="51"/>
                  </a:lnTo>
                  <a:lnTo>
                    <a:pt x="64" y="41"/>
                  </a:lnTo>
                  <a:lnTo>
                    <a:pt x="66" y="36"/>
                  </a:lnTo>
                  <a:lnTo>
                    <a:pt x="64" y="24"/>
                  </a:lnTo>
                  <a:lnTo>
                    <a:pt x="60" y="12"/>
                  </a:lnTo>
                  <a:lnTo>
                    <a:pt x="55" y="10"/>
                  </a:lnTo>
                  <a:lnTo>
                    <a:pt x="45" y="0"/>
                  </a:lnTo>
                  <a:lnTo>
                    <a:pt x="44" y="4"/>
                  </a:lnTo>
                  <a:lnTo>
                    <a:pt x="42" y="11"/>
                  </a:lnTo>
                  <a:lnTo>
                    <a:pt x="40" y="15"/>
                  </a:lnTo>
                  <a:lnTo>
                    <a:pt x="43" y="20"/>
                  </a:lnTo>
                  <a:lnTo>
                    <a:pt x="34" y="17"/>
                  </a:lnTo>
                  <a:lnTo>
                    <a:pt x="22" y="30"/>
                  </a:lnTo>
                  <a:lnTo>
                    <a:pt x="22" y="41"/>
                  </a:lnTo>
                  <a:lnTo>
                    <a:pt x="22" y="47"/>
                  </a:lnTo>
                  <a:lnTo>
                    <a:pt x="16" y="65"/>
                  </a:lnTo>
                  <a:lnTo>
                    <a:pt x="8" y="65"/>
                  </a:lnTo>
                  <a:lnTo>
                    <a:pt x="8" y="76"/>
                  </a:lnTo>
                  <a:lnTo>
                    <a:pt x="8" y="91"/>
                  </a:lnTo>
                  <a:lnTo>
                    <a:pt x="3" y="90"/>
                  </a:lnTo>
                  <a:lnTo>
                    <a:pt x="3" y="91"/>
                  </a:lnTo>
                  <a:lnTo>
                    <a:pt x="3" y="99"/>
                  </a:lnTo>
                  <a:lnTo>
                    <a:pt x="0" y="103"/>
                  </a:lnTo>
                  <a:lnTo>
                    <a:pt x="8" y="115"/>
                  </a:lnTo>
                  <a:lnTo>
                    <a:pt x="8" y="116"/>
                  </a:lnTo>
                  <a:lnTo>
                    <a:pt x="11" y="113"/>
                  </a:lnTo>
                  <a:lnTo>
                    <a:pt x="13" y="121"/>
                  </a:lnTo>
                  <a:lnTo>
                    <a:pt x="15" y="121"/>
                  </a:lnTo>
                  <a:lnTo>
                    <a:pt x="20" y="121"/>
                  </a:lnTo>
                  <a:lnTo>
                    <a:pt x="24" y="127"/>
                  </a:lnTo>
                  <a:lnTo>
                    <a:pt x="20" y="128"/>
                  </a:lnTo>
                  <a:lnTo>
                    <a:pt x="24" y="134"/>
                  </a:lnTo>
                  <a:lnTo>
                    <a:pt x="26" y="128"/>
                  </a:lnTo>
                  <a:lnTo>
                    <a:pt x="30" y="139"/>
                  </a:lnTo>
                  <a:lnTo>
                    <a:pt x="35" y="151"/>
                  </a:lnTo>
                  <a:lnTo>
                    <a:pt x="34" y="162"/>
                  </a:lnTo>
                  <a:lnTo>
                    <a:pt x="33" y="175"/>
                  </a:lnTo>
                  <a:lnTo>
                    <a:pt x="39" y="167"/>
                  </a:lnTo>
                  <a:lnTo>
                    <a:pt x="40" y="175"/>
                  </a:lnTo>
                  <a:lnTo>
                    <a:pt x="42" y="176"/>
                  </a:lnTo>
                  <a:lnTo>
                    <a:pt x="45" y="176"/>
                  </a:lnTo>
                  <a:lnTo>
                    <a:pt x="48" y="175"/>
                  </a:lnTo>
                  <a:lnTo>
                    <a:pt x="48" y="176"/>
                  </a:lnTo>
                  <a:lnTo>
                    <a:pt x="56" y="170"/>
                  </a:lnTo>
                  <a:lnTo>
                    <a:pt x="58" y="166"/>
                  </a:lnTo>
                  <a:lnTo>
                    <a:pt x="61" y="167"/>
                  </a:lnTo>
                  <a:lnTo>
                    <a:pt x="64" y="157"/>
                  </a:lnTo>
                  <a:lnTo>
                    <a:pt x="69" y="163"/>
                  </a:lnTo>
                  <a:lnTo>
                    <a:pt x="75" y="168"/>
                  </a:lnTo>
                  <a:lnTo>
                    <a:pt x="80" y="187"/>
                  </a:lnTo>
                  <a:lnTo>
                    <a:pt x="85" y="207"/>
                  </a:lnTo>
                  <a:lnTo>
                    <a:pt x="86" y="204"/>
                  </a:lnTo>
                  <a:lnTo>
                    <a:pt x="90" y="214"/>
                  </a:lnTo>
                  <a:lnTo>
                    <a:pt x="94" y="224"/>
                  </a:lnTo>
                  <a:lnTo>
                    <a:pt x="95" y="234"/>
                  </a:lnTo>
                  <a:lnTo>
                    <a:pt x="95" y="245"/>
                  </a:lnTo>
                  <a:lnTo>
                    <a:pt x="95" y="256"/>
                  </a:lnTo>
                  <a:lnTo>
                    <a:pt x="98" y="254"/>
                  </a:lnTo>
                  <a:lnTo>
                    <a:pt x="102" y="244"/>
                  </a:lnTo>
                  <a:lnTo>
                    <a:pt x="106" y="235"/>
                  </a:lnTo>
                  <a:lnTo>
                    <a:pt x="103" y="222"/>
                  </a:lnTo>
                  <a:lnTo>
                    <a:pt x="100" y="210"/>
                  </a:lnTo>
                  <a:lnTo>
                    <a:pt x="93" y="201"/>
                  </a:lnTo>
                  <a:lnTo>
                    <a:pt x="87" y="193"/>
                  </a:lnTo>
                  <a:lnTo>
                    <a:pt x="87" y="185"/>
                  </a:lnTo>
                  <a:lnTo>
                    <a:pt x="88" y="179"/>
                  </a:lnTo>
                  <a:lnTo>
                    <a:pt x="91" y="171"/>
                  </a:lnTo>
                  <a:lnTo>
                    <a:pt x="88" y="169"/>
                  </a:lnTo>
                  <a:lnTo>
                    <a:pt x="78" y="154"/>
                  </a:lnTo>
                  <a:lnTo>
                    <a:pt x="68" y="139"/>
                  </a:lnTo>
                  <a:lnTo>
                    <a:pt x="71" y="139"/>
                  </a:lnTo>
                  <a:lnTo>
                    <a:pt x="74" y="124"/>
                  </a:lnTo>
                  <a:lnTo>
                    <a:pt x="85" y="122"/>
                  </a:lnTo>
                  <a:lnTo>
                    <a:pt x="90" y="116"/>
                  </a:lnTo>
                  <a:lnTo>
                    <a:pt x="98" y="114"/>
                  </a:lnTo>
                  <a:lnTo>
                    <a:pt x="102" y="107"/>
                  </a:lnTo>
                  <a:lnTo>
                    <a:pt x="108" y="97"/>
                  </a:lnTo>
                  <a:lnTo>
                    <a:pt x="105" y="95"/>
                  </a:lnTo>
                  <a:lnTo>
                    <a:pt x="95" y="98"/>
                  </a:lnTo>
                  <a:lnTo>
                    <a:pt x="90" y="90"/>
                  </a:lnTo>
                  <a:lnTo>
                    <a:pt x="83" y="88"/>
                  </a:lnTo>
                  <a:lnTo>
                    <a:pt x="85" y="76"/>
                  </a:lnTo>
                  <a:lnTo>
                    <a:pt x="76" y="72"/>
                  </a:lnTo>
                  <a:lnTo>
                    <a:pt x="73" y="63"/>
                  </a:lnTo>
                  <a:lnTo>
                    <a:pt x="72" y="61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318" name="Freeform 65"/>
            <p:cNvSpPr>
              <a:spLocks/>
            </p:cNvSpPr>
            <p:nvPr/>
          </p:nvSpPr>
          <p:spPr bwMode="auto">
            <a:xfrm>
              <a:off x="3421" y="2108"/>
              <a:ext cx="60" cy="85"/>
            </a:xfrm>
            <a:custGeom>
              <a:avLst/>
              <a:gdLst>
                <a:gd name="T0" fmla="*/ 12 w 60"/>
                <a:gd name="T1" fmla="*/ 54 h 85"/>
                <a:gd name="T2" fmla="*/ 12 w 60"/>
                <a:gd name="T3" fmla="*/ 58 h 85"/>
                <a:gd name="T4" fmla="*/ 2 w 60"/>
                <a:gd name="T5" fmla="*/ 44 h 85"/>
                <a:gd name="T6" fmla="*/ 0 w 60"/>
                <a:gd name="T7" fmla="*/ 34 h 85"/>
                <a:gd name="T8" fmla="*/ 7 w 60"/>
                <a:gd name="T9" fmla="*/ 35 h 85"/>
                <a:gd name="T10" fmla="*/ 5 w 60"/>
                <a:gd name="T11" fmla="*/ 21 h 85"/>
                <a:gd name="T12" fmla="*/ 3 w 60"/>
                <a:gd name="T13" fmla="*/ 7 h 85"/>
                <a:gd name="T14" fmla="*/ 7 w 60"/>
                <a:gd name="T15" fmla="*/ 0 h 85"/>
                <a:gd name="T16" fmla="*/ 22 w 60"/>
                <a:gd name="T17" fmla="*/ 4 h 85"/>
                <a:gd name="T18" fmla="*/ 25 w 60"/>
                <a:gd name="T19" fmla="*/ 7 h 85"/>
                <a:gd name="T20" fmla="*/ 28 w 60"/>
                <a:gd name="T21" fmla="*/ 18 h 85"/>
                <a:gd name="T22" fmla="*/ 30 w 60"/>
                <a:gd name="T23" fmla="*/ 26 h 85"/>
                <a:gd name="T24" fmla="*/ 27 w 60"/>
                <a:gd name="T25" fmla="*/ 35 h 85"/>
                <a:gd name="T26" fmla="*/ 22 w 60"/>
                <a:gd name="T27" fmla="*/ 40 h 85"/>
                <a:gd name="T28" fmla="*/ 22 w 60"/>
                <a:gd name="T29" fmla="*/ 50 h 85"/>
                <a:gd name="T30" fmla="*/ 30 w 60"/>
                <a:gd name="T31" fmla="*/ 65 h 85"/>
                <a:gd name="T32" fmla="*/ 34 w 60"/>
                <a:gd name="T33" fmla="*/ 64 h 85"/>
                <a:gd name="T34" fmla="*/ 34 w 60"/>
                <a:gd name="T35" fmla="*/ 63 h 85"/>
                <a:gd name="T36" fmla="*/ 41 w 60"/>
                <a:gd name="T37" fmla="*/ 61 h 85"/>
                <a:gd name="T38" fmla="*/ 47 w 60"/>
                <a:gd name="T39" fmla="*/ 68 h 85"/>
                <a:gd name="T40" fmla="*/ 48 w 60"/>
                <a:gd name="T41" fmla="*/ 65 h 85"/>
                <a:gd name="T42" fmla="*/ 53 w 60"/>
                <a:gd name="T43" fmla="*/ 69 h 85"/>
                <a:gd name="T44" fmla="*/ 51 w 60"/>
                <a:gd name="T45" fmla="*/ 71 h 85"/>
                <a:gd name="T46" fmla="*/ 57 w 60"/>
                <a:gd name="T47" fmla="*/ 77 h 85"/>
                <a:gd name="T48" fmla="*/ 59 w 60"/>
                <a:gd name="T49" fmla="*/ 78 h 85"/>
                <a:gd name="T50" fmla="*/ 57 w 60"/>
                <a:gd name="T51" fmla="*/ 84 h 85"/>
                <a:gd name="T52" fmla="*/ 57 w 60"/>
                <a:gd name="T53" fmla="*/ 81 h 85"/>
                <a:gd name="T54" fmla="*/ 48 w 60"/>
                <a:gd name="T55" fmla="*/ 76 h 85"/>
                <a:gd name="T56" fmla="*/ 42 w 60"/>
                <a:gd name="T57" fmla="*/ 69 h 85"/>
                <a:gd name="T58" fmla="*/ 37 w 60"/>
                <a:gd name="T59" fmla="*/ 67 h 85"/>
                <a:gd name="T60" fmla="*/ 40 w 60"/>
                <a:gd name="T61" fmla="*/ 77 h 85"/>
                <a:gd name="T62" fmla="*/ 27 w 60"/>
                <a:gd name="T63" fmla="*/ 66 h 85"/>
                <a:gd name="T64" fmla="*/ 20 w 60"/>
                <a:gd name="T65" fmla="*/ 70 h 85"/>
                <a:gd name="T66" fmla="*/ 14 w 60"/>
                <a:gd name="T67" fmla="*/ 67 h 85"/>
                <a:gd name="T68" fmla="*/ 14 w 60"/>
                <a:gd name="T69" fmla="*/ 61 h 85"/>
                <a:gd name="T70" fmla="*/ 16 w 60"/>
                <a:gd name="T71" fmla="*/ 55 h 85"/>
                <a:gd name="T72" fmla="*/ 12 w 60"/>
                <a:gd name="T73" fmla="*/ 54 h 8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0"/>
                <a:gd name="T112" fmla="*/ 0 h 85"/>
                <a:gd name="T113" fmla="*/ 60 w 60"/>
                <a:gd name="T114" fmla="*/ 85 h 8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0" h="85">
                  <a:moveTo>
                    <a:pt x="12" y="54"/>
                  </a:moveTo>
                  <a:lnTo>
                    <a:pt x="12" y="58"/>
                  </a:lnTo>
                  <a:lnTo>
                    <a:pt x="2" y="44"/>
                  </a:lnTo>
                  <a:lnTo>
                    <a:pt x="0" y="34"/>
                  </a:lnTo>
                  <a:lnTo>
                    <a:pt x="7" y="35"/>
                  </a:lnTo>
                  <a:lnTo>
                    <a:pt x="5" y="21"/>
                  </a:lnTo>
                  <a:lnTo>
                    <a:pt x="3" y="7"/>
                  </a:lnTo>
                  <a:lnTo>
                    <a:pt x="7" y="0"/>
                  </a:lnTo>
                  <a:lnTo>
                    <a:pt x="22" y="4"/>
                  </a:lnTo>
                  <a:lnTo>
                    <a:pt x="25" y="7"/>
                  </a:lnTo>
                  <a:lnTo>
                    <a:pt x="28" y="18"/>
                  </a:lnTo>
                  <a:lnTo>
                    <a:pt x="30" y="26"/>
                  </a:lnTo>
                  <a:lnTo>
                    <a:pt x="27" y="35"/>
                  </a:lnTo>
                  <a:lnTo>
                    <a:pt x="22" y="40"/>
                  </a:lnTo>
                  <a:lnTo>
                    <a:pt x="22" y="50"/>
                  </a:lnTo>
                  <a:lnTo>
                    <a:pt x="30" y="65"/>
                  </a:lnTo>
                  <a:lnTo>
                    <a:pt x="34" y="64"/>
                  </a:lnTo>
                  <a:lnTo>
                    <a:pt x="34" y="63"/>
                  </a:lnTo>
                  <a:lnTo>
                    <a:pt x="41" y="61"/>
                  </a:lnTo>
                  <a:lnTo>
                    <a:pt x="47" y="68"/>
                  </a:lnTo>
                  <a:lnTo>
                    <a:pt x="48" y="65"/>
                  </a:lnTo>
                  <a:lnTo>
                    <a:pt x="53" y="69"/>
                  </a:lnTo>
                  <a:lnTo>
                    <a:pt x="51" y="71"/>
                  </a:lnTo>
                  <a:lnTo>
                    <a:pt x="57" y="77"/>
                  </a:lnTo>
                  <a:lnTo>
                    <a:pt x="59" y="78"/>
                  </a:lnTo>
                  <a:lnTo>
                    <a:pt x="57" y="84"/>
                  </a:lnTo>
                  <a:lnTo>
                    <a:pt x="57" y="81"/>
                  </a:lnTo>
                  <a:lnTo>
                    <a:pt x="48" y="76"/>
                  </a:lnTo>
                  <a:lnTo>
                    <a:pt x="42" y="69"/>
                  </a:lnTo>
                  <a:lnTo>
                    <a:pt x="37" y="67"/>
                  </a:lnTo>
                  <a:lnTo>
                    <a:pt x="40" y="77"/>
                  </a:lnTo>
                  <a:lnTo>
                    <a:pt x="27" y="66"/>
                  </a:lnTo>
                  <a:lnTo>
                    <a:pt x="20" y="70"/>
                  </a:lnTo>
                  <a:lnTo>
                    <a:pt x="14" y="67"/>
                  </a:lnTo>
                  <a:lnTo>
                    <a:pt x="14" y="61"/>
                  </a:lnTo>
                  <a:lnTo>
                    <a:pt x="16" y="55"/>
                  </a:lnTo>
                  <a:lnTo>
                    <a:pt x="12" y="54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319" name="Freeform 66"/>
            <p:cNvSpPr>
              <a:spLocks/>
            </p:cNvSpPr>
            <p:nvPr/>
          </p:nvSpPr>
          <p:spPr bwMode="auto">
            <a:xfrm>
              <a:off x="3461" y="2232"/>
              <a:ext cx="60" cy="60"/>
            </a:xfrm>
            <a:custGeom>
              <a:avLst/>
              <a:gdLst>
                <a:gd name="T0" fmla="*/ 44 w 60"/>
                <a:gd name="T1" fmla="*/ 59 h 60"/>
                <a:gd name="T2" fmla="*/ 43 w 60"/>
                <a:gd name="T3" fmla="*/ 53 h 60"/>
                <a:gd name="T4" fmla="*/ 41 w 60"/>
                <a:gd name="T5" fmla="*/ 54 h 60"/>
                <a:gd name="T6" fmla="*/ 27 w 60"/>
                <a:gd name="T7" fmla="*/ 46 h 60"/>
                <a:gd name="T8" fmla="*/ 28 w 60"/>
                <a:gd name="T9" fmla="*/ 35 h 60"/>
                <a:gd name="T10" fmla="*/ 21 w 60"/>
                <a:gd name="T11" fmla="*/ 27 h 60"/>
                <a:gd name="T12" fmla="*/ 17 w 60"/>
                <a:gd name="T13" fmla="*/ 31 h 60"/>
                <a:gd name="T14" fmla="*/ 15 w 60"/>
                <a:gd name="T15" fmla="*/ 30 h 60"/>
                <a:gd name="T16" fmla="*/ 13 w 60"/>
                <a:gd name="T17" fmla="*/ 32 h 60"/>
                <a:gd name="T18" fmla="*/ 9 w 60"/>
                <a:gd name="T19" fmla="*/ 28 h 60"/>
                <a:gd name="T20" fmla="*/ 3 w 60"/>
                <a:gd name="T21" fmla="*/ 36 h 60"/>
                <a:gd name="T22" fmla="*/ 0 w 60"/>
                <a:gd name="T23" fmla="*/ 39 h 60"/>
                <a:gd name="T24" fmla="*/ 1 w 60"/>
                <a:gd name="T25" fmla="*/ 29 h 60"/>
                <a:gd name="T26" fmla="*/ 11 w 60"/>
                <a:gd name="T27" fmla="*/ 20 h 60"/>
                <a:gd name="T28" fmla="*/ 20 w 60"/>
                <a:gd name="T29" fmla="*/ 15 h 60"/>
                <a:gd name="T30" fmla="*/ 21 w 60"/>
                <a:gd name="T31" fmla="*/ 23 h 60"/>
                <a:gd name="T32" fmla="*/ 27 w 60"/>
                <a:gd name="T33" fmla="*/ 20 h 60"/>
                <a:gd name="T34" fmla="*/ 32 w 60"/>
                <a:gd name="T35" fmla="*/ 17 h 60"/>
                <a:gd name="T36" fmla="*/ 33 w 60"/>
                <a:gd name="T37" fmla="*/ 11 h 60"/>
                <a:gd name="T38" fmla="*/ 39 w 60"/>
                <a:gd name="T39" fmla="*/ 11 h 60"/>
                <a:gd name="T40" fmla="*/ 42 w 60"/>
                <a:gd name="T41" fmla="*/ 11 h 60"/>
                <a:gd name="T42" fmla="*/ 41 w 60"/>
                <a:gd name="T43" fmla="*/ 0 h 60"/>
                <a:gd name="T44" fmla="*/ 50 w 60"/>
                <a:gd name="T45" fmla="*/ 7 h 60"/>
                <a:gd name="T46" fmla="*/ 52 w 60"/>
                <a:gd name="T47" fmla="*/ 17 h 60"/>
                <a:gd name="T48" fmla="*/ 59 w 60"/>
                <a:gd name="T49" fmla="*/ 35 h 60"/>
                <a:gd name="T50" fmla="*/ 55 w 60"/>
                <a:gd name="T51" fmla="*/ 41 h 60"/>
                <a:gd name="T52" fmla="*/ 54 w 60"/>
                <a:gd name="T53" fmla="*/ 47 h 60"/>
                <a:gd name="T54" fmla="*/ 49 w 60"/>
                <a:gd name="T55" fmla="*/ 35 h 60"/>
                <a:gd name="T56" fmla="*/ 44 w 60"/>
                <a:gd name="T57" fmla="*/ 39 h 60"/>
                <a:gd name="T58" fmla="*/ 47 w 60"/>
                <a:gd name="T59" fmla="*/ 48 h 60"/>
                <a:gd name="T60" fmla="*/ 44 w 60"/>
                <a:gd name="T61" fmla="*/ 59 h 6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60"/>
                <a:gd name="T94" fmla="*/ 0 h 60"/>
                <a:gd name="T95" fmla="*/ 60 w 60"/>
                <a:gd name="T96" fmla="*/ 60 h 6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60" h="60">
                  <a:moveTo>
                    <a:pt x="44" y="59"/>
                  </a:moveTo>
                  <a:lnTo>
                    <a:pt x="43" y="53"/>
                  </a:lnTo>
                  <a:lnTo>
                    <a:pt x="41" y="54"/>
                  </a:lnTo>
                  <a:lnTo>
                    <a:pt x="27" y="46"/>
                  </a:lnTo>
                  <a:lnTo>
                    <a:pt x="28" y="35"/>
                  </a:lnTo>
                  <a:lnTo>
                    <a:pt x="21" y="27"/>
                  </a:lnTo>
                  <a:lnTo>
                    <a:pt x="17" y="31"/>
                  </a:lnTo>
                  <a:lnTo>
                    <a:pt x="15" y="30"/>
                  </a:lnTo>
                  <a:lnTo>
                    <a:pt x="13" y="32"/>
                  </a:lnTo>
                  <a:lnTo>
                    <a:pt x="9" y="28"/>
                  </a:lnTo>
                  <a:lnTo>
                    <a:pt x="3" y="36"/>
                  </a:lnTo>
                  <a:lnTo>
                    <a:pt x="0" y="39"/>
                  </a:lnTo>
                  <a:lnTo>
                    <a:pt x="1" y="29"/>
                  </a:lnTo>
                  <a:lnTo>
                    <a:pt x="11" y="20"/>
                  </a:lnTo>
                  <a:lnTo>
                    <a:pt x="20" y="15"/>
                  </a:lnTo>
                  <a:lnTo>
                    <a:pt x="21" y="23"/>
                  </a:lnTo>
                  <a:lnTo>
                    <a:pt x="27" y="20"/>
                  </a:lnTo>
                  <a:lnTo>
                    <a:pt x="32" y="17"/>
                  </a:lnTo>
                  <a:lnTo>
                    <a:pt x="33" y="11"/>
                  </a:lnTo>
                  <a:lnTo>
                    <a:pt x="39" y="11"/>
                  </a:lnTo>
                  <a:lnTo>
                    <a:pt x="42" y="11"/>
                  </a:lnTo>
                  <a:lnTo>
                    <a:pt x="41" y="0"/>
                  </a:lnTo>
                  <a:lnTo>
                    <a:pt x="50" y="7"/>
                  </a:lnTo>
                  <a:lnTo>
                    <a:pt x="52" y="17"/>
                  </a:lnTo>
                  <a:lnTo>
                    <a:pt x="59" y="35"/>
                  </a:lnTo>
                  <a:lnTo>
                    <a:pt x="55" y="41"/>
                  </a:lnTo>
                  <a:lnTo>
                    <a:pt x="54" y="47"/>
                  </a:lnTo>
                  <a:lnTo>
                    <a:pt x="49" y="35"/>
                  </a:lnTo>
                  <a:lnTo>
                    <a:pt x="44" y="39"/>
                  </a:lnTo>
                  <a:lnTo>
                    <a:pt x="47" y="48"/>
                  </a:lnTo>
                  <a:lnTo>
                    <a:pt x="44" y="59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320" name="Freeform 67"/>
            <p:cNvSpPr>
              <a:spLocks/>
            </p:cNvSpPr>
            <p:nvPr/>
          </p:nvSpPr>
          <p:spPr bwMode="auto">
            <a:xfrm>
              <a:off x="3465" y="2218"/>
              <a:ext cx="17" cy="25"/>
            </a:xfrm>
            <a:custGeom>
              <a:avLst/>
              <a:gdLst>
                <a:gd name="T0" fmla="*/ 16 w 17"/>
                <a:gd name="T1" fmla="*/ 0 h 25"/>
                <a:gd name="T2" fmla="*/ 12 w 17"/>
                <a:gd name="T3" fmla="*/ 18 h 25"/>
                <a:gd name="T4" fmla="*/ 12 w 17"/>
                <a:gd name="T5" fmla="*/ 24 h 25"/>
                <a:gd name="T6" fmla="*/ 0 w 17"/>
                <a:gd name="T7" fmla="*/ 16 h 25"/>
                <a:gd name="T8" fmla="*/ 3 w 17"/>
                <a:gd name="T9" fmla="*/ 12 h 25"/>
                <a:gd name="T10" fmla="*/ 4 w 17"/>
                <a:gd name="T11" fmla="*/ 0 h 25"/>
                <a:gd name="T12" fmla="*/ 16 w 17"/>
                <a:gd name="T13" fmla="*/ 0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25"/>
                <a:gd name="T23" fmla="*/ 17 w 17"/>
                <a:gd name="T24" fmla="*/ 25 h 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25">
                  <a:moveTo>
                    <a:pt x="16" y="0"/>
                  </a:moveTo>
                  <a:lnTo>
                    <a:pt x="12" y="18"/>
                  </a:lnTo>
                  <a:lnTo>
                    <a:pt x="12" y="24"/>
                  </a:lnTo>
                  <a:lnTo>
                    <a:pt x="0" y="16"/>
                  </a:lnTo>
                  <a:lnTo>
                    <a:pt x="3" y="12"/>
                  </a:lnTo>
                  <a:lnTo>
                    <a:pt x="4" y="0"/>
                  </a:lnTo>
                  <a:lnTo>
                    <a:pt x="16" y="0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321" name="Freeform 68"/>
            <p:cNvSpPr>
              <a:spLocks/>
            </p:cNvSpPr>
            <p:nvPr/>
          </p:nvSpPr>
          <p:spPr bwMode="auto">
            <a:xfrm>
              <a:off x="3484" y="2193"/>
              <a:ext cx="20" cy="22"/>
            </a:xfrm>
            <a:custGeom>
              <a:avLst/>
              <a:gdLst>
                <a:gd name="T0" fmla="*/ 14 w 20"/>
                <a:gd name="T1" fmla="*/ 20 h 22"/>
                <a:gd name="T2" fmla="*/ 8 w 20"/>
                <a:gd name="T3" fmla="*/ 13 h 22"/>
                <a:gd name="T4" fmla="*/ 0 w 20"/>
                <a:gd name="T5" fmla="*/ 2 h 22"/>
                <a:gd name="T6" fmla="*/ 10 w 20"/>
                <a:gd name="T7" fmla="*/ 0 h 22"/>
                <a:gd name="T8" fmla="*/ 14 w 20"/>
                <a:gd name="T9" fmla="*/ 8 h 22"/>
                <a:gd name="T10" fmla="*/ 19 w 20"/>
                <a:gd name="T11" fmla="*/ 21 h 22"/>
                <a:gd name="T12" fmla="*/ 14 w 20"/>
                <a:gd name="T13" fmla="*/ 20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"/>
                <a:gd name="T22" fmla="*/ 0 h 22"/>
                <a:gd name="T23" fmla="*/ 20 w 20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" h="22">
                  <a:moveTo>
                    <a:pt x="14" y="20"/>
                  </a:moveTo>
                  <a:lnTo>
                    <a:pt x="8" y="13"/>
                  </a:lnTo>
                  <a:lnTo>
                    <a:pt x="0" y="2"/>
                  </a:lnTo>
                  <a:lnTo>
                    <a:pt x="10" y="0"/>
                  </a:lnTo>
                  <a:lnTo>
                    <a:pt x="14" y="8"/>
                  </a:lnTo>
                  <a:lnTo>
                    <a:pt x="19" y="21"/>
                  </a:lnTo>
                  <a:lnTo>
                    <a:pt x="14" y="20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322" name="Freeform 69"/>
            <p:cNvSpPr>
              <a:spLocks/>
            </p:cNvSpPr>
            <p:nvPr/>
          </p:nvSpPr>
          <p:spPr bwMode="auto">
            <a:xfrm>
              <a:off x="3457" y="2205"/>
              <a:ext cx="17" cy="19"/>
            </a:xfrm>
            <a:custGeom>
              <a:avLst/>
              <a:gdLst>
                <a:gd name="T0" fmla="*/ 13 w 17"/>
                <a:gd name="T1" fmla="*/ 3 h 19"/>
                <a:gd name="T2" fmla="*/ 2 w 17"/>
                <a:gd name="T3" fmla="*/ 0 h 19"/>
                <a:gd name="T4" fmla="*/ 0 w 17"/>
                <a:gd name="T5" fmla="*/ 1 h 19"/>
                <a:gd name="T6" fmla="*/ 3 w 17"/>
                <a:gd name="T7" fmla="*/ 18 h 19"/>
                <a:gd name="T8" fmla="*/ 14 w 17"/>
                <a:gd name="T9" fmla="*/ 7 h 19"/>
                <a:gd name="T10" fmla="*/ 16 w 17"/>
                <a:gd name="T11" fmla="*/ 6 h 19"/>
                <a:gd name="T12" fmla="*/ 13 w 17"/>
                <a:gd name="T13" fmla="*/ 3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9"/>
                <a:gd name="T23" fmla="*/ 17 w 17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9">
                  <a:moveTo>
                    <a:pt x="13" y="3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3" y="18"/>
                  </a:lnTo>
                  <a:lnTo>
                    <a:pt x="14" y="7"/>
                  </a:lnTo>
                  <a:lnTo>
                    <a:pt x="16" y="6"/>
                  </a:lnTo>
                  <a:lnTo>
                    <a:pt x="13" y="3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323" name="Freeform 70"/>
            <p:cNvSpPr>
              <a:spLocks/>
            </p:cNvSpPr>
            <p:nvPr/>
          </p:nvSpPr>
          <p:spPr bwMode="auto">
            <a:xfrm>
              <a:off x="3401" y="2211"/>
              <a:ext cx="30" cy="42"/>
            </a:xfrm>
            <a:custGeom>
              <a:avLst/>
              <a:gdLst>
                <a:gd name="T0" fmla="*/ 29 w 30"/>
                <a:gd name="T1" fmla="*/ 12 h 42"/>
                <a:gd name="T2" fmla="*/ 18 w 30"/>
                <a:gd name="T3" fmla="*/ 23 h 42"/>
                <a:gd name="T4" fmla="*/ 9 w 30"/>
                <a:gd name="T5" fmla="*/ 32 h 42"/>
                <a:gd name="T6" fmla="*/ 0 w 30"/>
                <a:gd name="T7" fmla="*/ 41 h 42"/>
                <a:gd name="T8" fmla="*/ 1 w 30"/>
                <a:gd name="T9" fmla="*/ 38 h 42"/>
                <a:gd name="T10" fmla="*/ 10 w 30"/>
                <a:gd name="T11" fmla="*/ 27 h 42"/>
                <a:gd name="T12" fmla="*/ 19 w 30"/>
                <a:gd name="T13" fmla="*/ 16 h 42"/>
                <a:gd name="T14" fmla="*/ 23 w 30"/>
                <a:gd name="T15" fmla="*/ 7 h 42"/>
                <a:gd name="T16" fmla="*/ 24 w 30"/>
                <a:gd name="T17" fmla="*/ 7 h 42"/>
                <a:gd name="T18" fmla="*/ 24 w 30"/>
                <a:gd name="T19" fmla="*/ 0 h 42"/>
                <a:gd name="T20" fmla="*/ 29 w 30"/>
                <a:gd name="T21" fmla="*/ 12 h 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0"/>
                <a:gd name="T34" fmla="*/ 0 h 42"/>
                <a:gd name="T35" fmla="*/ 30 w 30"/>
                <a:gd name="T36" fmla="*/ 42 h 4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0" h="42">
                  <a:moveTo>
                    <a:pt x="29" y="12"/>
                  </a:moveTo>
                  <a:lnTo>
                    <a:pt x="18" y="23"/>
                  </a:lnTo>
                  <a:lnTo>
                    <a:pt x="9" y="32"/>
                  </a:lnTo>
                  <a:lnTo>
                    <a:pt x="0" y="41"/>
                  </a:lnTo>
                  <a:lnTo>
                    <a:pt x="1" y="38"/>
                  </a:lnTo>
                  <a:lnTo>
                    <a:pt x="10" y="27"/>
                  </a:lnTo>
                  <a:lnTo>
                    <a:pt x="19" y="16"/>
                  </a:lnTo>
                  <a:lnTo>
                    <a:pt x="23" y="7"/>
                  </a:lnTo>
                  <a:lnTo>
                    <a:pt x="24" y="7"/>
                  </a:lnTo>
                  <a:lnTo>
                    <a:pt x="24" y="0"/>
                  </a:lnTo>
                  <a:lnTo>
                    <a:pt x="29" y="12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324" name="Freeform 71"/>
            <p:cNvSpPr>
              <a:spLocks/>
            </p:cNvSpPr>
            <p:nvPr/>
          </p:nvSpPr>
          <p:spPr bwMode="auto">
            <a:xfrm>
              <a:off x="3432" y="2181"/>
              <a:ext cx="18" cy="17"/>
            </a:xfrm>
            <a:custGeom>
              <a:avLst/>
              <a:gdLst>
                <a:gd name="T0" fmla="*/ 17 w 18"/>
                <a:gd name="T1" fmla="*/ 12 h 17"/>
                <a:gd name="T2" fmla="*/ 14 w 18"/>
                <a:gd name="T3" fmla="*/ 16 h 17"/>
                <a:gd name="T4" fmla="*/ 8 w 18"/>
                <a:gd name="T5" fmla="*/ 8 h 17"/>
                <a:gd name="T6" fmla="*/ 0 w 18"/>
                <a:gd name="T7" fmla="*/ 0 h 17"/>
                <a:gd name="T8" fmla="*/ 13 w 18"/>
                <a:gd name="T9" fmla="*/ 2 h 17"/>
                <a:gd name="T10" fmla="*/ 17 w 18"/>
                <a:gd name="T11" fmla="*/ 12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17"/>
                <a:gd name="T20" fmla="*/ 18 w 18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17">
                  <a:moveTo>
                    <a:pt x="17" y="12"/>
                  </a:moveTo>
                  <a:lnTo>
                    <a:pt x="14" y="16"/>
                  </a:lnTo>
                  <a:lnTo>
                    <a:pt x="8" y="8"/>
                  </a:lnTo>
                  <a:lnTo>
                    <a:pt x="0" y="0"/>
                  </a:lnTo>
                  <a:lnTo>
                    <a:pt x="13" y="2"/>
                  </a:lnTo>
                  <a:lnTo>
                    <a:pt x="17" y="12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325" name="Freeform 72"/>
            <p:cNvSpPr>
              <a:spLocks/>
            </p:cNvSpPr>
            <p:nvPr/>
          </p:nvSpPr>
          <p:spPr bwMode="auto">
            <a:xfrm>
              <a:off x="3487" y="2207"/>
              <a:ext cx="17" cy="22"/>
            </a:xfrm>
            <a:custGeom>
              <a:avLst/>
              <a:gdLst>
                <a:gd name="T0" fmla="*/ 9 w 17"/>
                <a:gd name="T1" fmla="*/ 4 h 22"/>
                <a:gd name="T2" fmla="*/ 16 w 17"/>
                <a:gd name="T3" fmla="*/ 18 h 22"/>
                <a:gd name="T4" fmla="*/ 12 w 17"/>
                <a:gd name="T5" fmla="*/ 19 h 22"/>
                <a:gd name="T6" fmla="*/ 11 w 17"/>
                <a:gd name="T7" fmla="*/ 21 h 22"/>
                <a:gd name="T8" fmla="*/ 3 w 17"/>
                <a:gd name="T9" fmla="*/ 8 h 22"/>
                <a:gd name="T10" fmla="*/ 0 w 17"/>
                <a:gd name="T11" fmla="*/ 0 h 22"/>
                <a:gd name="T12" fmla="*/ 9 w 17"/>
                <a:gd name="T13" fmla="*/ 4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22"/>
                <a:gd name="T23" fmla="*/ 17 w 17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22">
                  <a:moveTo>
                    <a:pt x="9" y="4"/>
                  </a:moveTo>
                  <a:lnTo>
                    <a:pt x="16" y="18"/>
                  </a:lnTo>
                  <a:lnTo>
                    <a:pt x="12" y="19"/>
                  </a:lnTo>
                  <a:lnTo>
                    <a:pt x="11" y="21"/>
                  </a:lnTo>
                  <a:lnTo>
                    <a:pt x="3" y="8"/>
                  </a:lnTo>
                  <a:lnTo>
                    <a:pt x="0" y="0"/>
                  </a:lnTo>
                  <a:lnTo>
                    <a:pt x="9" y="4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326" name="Freeform 73"/>
            <p:cNvSpPr>
              <a:spLocks/>
            </p:cNvSpPr>
            <p:nvPr/>
          </p:nvSpPr>
          <p:spPr bwMode="auto">
            <a:xfrm>
              <a:off x="3471" y="2194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3 w 17"/>
                <a:gd name="T3" fmla="*/ 8 h 17"/>
                <a:gd name="T4" fmla="*/ 0 w 17"/>
                <a:gd name="T5" fmla="*/ 8 h 17"/>
                <a:gd name="T6" fmla="*/ 1 w 17"/>
                <a:gd name="T7" fmla="*/ 0 h 17"/>
                <a:gd name="T8" fmla="*/ 16 w 17"/>
                <a:gd name="T9" fmla="*/ 13 h 17"/>
                <a:gd name="T10" fmla="*/ 16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16" y="16"/>
                  </a:moveTo>
                  <a:lnTo>
                    <a:pt x="3" y="8"/>
                  </a:lnTo>
                  <a:lnTo>
                    <a:pt x="0" y="8"/>
                  </a:lnTo>
                  <a:lnTo>
                    <a:pt x="1" y="0"/>
                  </a:lnTo>
                  <a:lnTo>
                    <a:pt x="16" y="13"/>
                  </a:lnTo>
                  <a:lnTo>
                    <a:pt x="16" y="16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327" name="Freeform 74"/>
            <p:cNvSpPr>
              <a:spLocks/>
            </p:cNvSpPr>
            <p:nvPr/>
          </p:nvSpPr>
          <p:spPr bwMode="auto">
            <a:xfrm>
              <a:off x="3481" y="2228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1 w 17"/>
                <a:gd name="T3" fmla="*/ 0 h 17"/>
                <a:gd name="T4" fmla="*/ 0 w 17"/>
                <a:gd name="T5" fmla="*/ 16 h 17"/>
                <a:gd name="T6" fmla="*/ 16 w 17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16" y="16"/>
                  </a:moveTo>
                  <a:lnTo>
                    <a:pt x="11" y="0"/>
                  </a:lnTo>
                  <a:lnTo>
                    <a:pt x="0" y="16"/>
                  </a:lnTo>
                  <a:lnTo>
                    <a:pt x="16" y="16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328" name="Freeform 75"/>
            <p:cNvSpPr>
              <a:spLocks/>
            </p:cNvSpPr>
            <p:nvPr/>
          </p:nvSpPr>
          <p:spPr bwMode="auto">
            <a:xfrm>
              <a:off x="3477" y="2211"/>
              <a:ext cx="17" cy="27"/>
            </a:xfrm>
            <a:custGeom>
              <a:avLst/>
              <a:gdLst>
                <a:gd name="T0" fmla="*/ 16 w 17"/>
                <a:gd name="T1" fmla="*/ 0 h 27"/>
                <a:gd name="T2" fmla="*/ 16 w 17"/>
                <a:gd name="T3" fmla="*/ 7 h 27"/>
                <a:gd name="T4" fmla="*/ 8 w 17"/>
                <a:gd name="T5" fmla="*/ 17 h 27"/>
                <a:gd name="T6" fmla="*/ 0 w 17"/>
                <a:gd name="T7" fmla="*/ 26 h 27"/>
                <a:gd name="T8" fmla="*/ 8 w 17"/>
                <a:gd name="T9" fmla="*/ 13 h 27"/>
                <a:gd name="T10" fmla="*/ 16 w 17"/>
                <a:gd name="T11" fmla="*/ 0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27"/>
                <a:gd name="T20" fmla="*/ 17 w 17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27">
                  <a:moveTo>
                    <a:pt x="16" y="0"/>
                  </a:moveTo>
                  <a:lnTo>
                    <a:pt x="16" y="7"/>
                  </a:lnTo>
                  <a:lnTo>
                    <a:pt x="8" y="17"/>
                  </a:lnTo>
                  <a:lnTo>
                    <a:pt x="0" y="26"/>
                  </a:lnTo>
                  <a:lnTo>
                    <a:pt x="8" y="13"/>
                  </a:lnTo>
                  <a:lnTo>
                    <a:pt x="16" y="0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329" name="Freeform 76"/>
            <p:cNvSpPr>
              <a:spLocks/>
            </p:cNvSpPr>
            <p:nvPr/>
          </p:nvSpPr>
          <p:spPr bwMode="auto">
            <a:xfrm>
              <a:off x="3142" y="2083"/>
              <a:ext cx="109" cy="206"/>
            </a:xfrm>
            <a:custGeom>
              <a:avLst/>
              <a:gdLst>
                <a:gd name="T0" fmla="*/ 35 w 109"/>
                <a:gd name="T1" fmla="*/ 146 h 206"/>
                <a:gd name="T2" fmla="*/ 41 w 109"/>
                <a:gd name="T3" fmla="*/ 121 h 206"/>
                <a:gd name="T4" fmla="*/ 42 w 109"/>
                <a:gd name="T5" fmla="*/ 99 h 206"/>
                <a:gd name="T6" fmla="*/ 53 w 109"/>
                <a:gd name="T7" fmla="*/ 106 h 206"/>
                <a:gd name="T8" fmla="*/ 75 w 109"/>
                <a:gd name="T9" fmla="*/ 117 h 206"/>
                <a:gd name="T10" fmla="*/ 75 w 109"/>
                <a:gd name="T11" fmla="*/ 111 h 206"/>
                <a:gd name="T12" fmla="*/ 78 w 109"/>
                <a:gd name="T13" fmla="*/ 85 h 206"/>
                <a:gd name="T14" fmla="*/ 104 w 109"/>
                <a:gd name="T15" fmla="*/ 85 h 206"/>
                <a:gd name="T16" fmla="*/ 104 w 109"/>
                <a:gd name="T17" fmla="*/ 64 h 206"/>
                <a:gd name="T18" fmla="*/ 91 w 109"/>
                <a:gd name="T19" fmla="*/ 39 h 206"/>
                <a:gd name="T20" fmla="*/ 71 w 109"/>
                <a:gd name="T21" fmla="*/ 31 h 206"/>
                <a:gd name="T22" fmla="*/ 57 w 109"/>
                <a:gd name="T23" fmla="*/ 31 h 206"/>
                <a:gd name="T24" fmla="*/ 46 w 109"/>
                <a:gd name="T25" fmla="*/ 24 h 206"/>
                <a:gd name="T26" fmla="*/ 36 w 109"/>
                <a:gd name="T27" fmla="*/ 10 h 206"/>
                <a:gd name="T28" fmla="*/ 30 w 109"/>
                <a:gd name="T29" fmla="*/ 0 h 206"/>
                <a:gd name="T30" fmla="*/ 17 w 109"/>
                <a:gd name="T31" fmla="*/ 8 h 206"/>
                <a:gd name="T32" fmla="*/ 3 w 109"/>
                <a:gd name="T33" fmla="*/ 25 h 206"/>
                <a:gd name="T34" fmla="*/ 10 w 109"/>
                <a:gd name="T35" fmla="*/ 40 h 206"/>
                <a:gd name="T36" fmla="*/ 23 w 109"/>
                <a:gd name="T37" fmla="*/ 57 h 206"/>
                <a:gd name="T38" fmla="*/ 19 w 109"/>
                <a:gd name="T39" fmla="*/ 71 h 206"/>
                <a:gd name="T40" fmla="*/ 25 w 109"/>
                <a:gd name="T41" fmla="*/ 88 h 206"/>
                <a:gd name="T42" fmla="*/ 35 w 109"/>
                <a:gd name="T43" fmla="*/ 109 h 206"/>
                <a:gd name="T44" fmla="*/ 34 w 109"/>
                <a:gd name="T45" fmla="*/ 131 h 206"/>
                <a:gd name="T46" fmla="*/ 30 w 109"/>
                <a:gd name="T47" fmla="*/ 143 h 206"/>
                <a:gd name="T48" fmla="*/ 26 w 109"/>
                <a:gd name="T49" fmla="*/ 171 h 206"/>
                <a:gd name="T50" fmla="*/ 35 w 109"/>
                <a:gd name="T51" fmla="*/ 177 h 206"/>
                <a:gd name="T52" fmla="*/ 44 w 109"/>
                <a:gd name="T53" fmla="*/ 187 h 206"/>
                <a:gd name="T54" fmla="*/ 51 w 109"/>
                <a:gd name="T55" fmla="*/ 194 h 206"/>
                <a:gd name="T56" fmla="*/ 61 w 109"/>
                <a:gd name="T57" fmla="*/ 205 h 206"/>
                <a:gd name="T58" fmla="*/ 75 w 109"/>
                <a:gd name="T59" fmla="*/ 199 h 206"/>
                <a:gd name="T60" fmla="*/ 59 w 109"/>
                <a:gd name="T61" fmla="*/ 189 h 206"/>
                <a:gd name="T62" fmla="*/ 49 w 109"/>
                <a:gd name="T63" fmla="*/ 171 h 206"/>
                <a:gd name="T64" fmla="*/ 39 w 109"/>
                <a:gd name="T65" fmla="*/ 157 h 2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9"/>
                <a:gd name="T100" fmla="*/ 0 h 206"/>
                <a:gd name="T101" fmla="*/ 109 w 109"/>
                <a:gd name="T102" fmla="*/ 206 h 2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9" h="206">
                  <a:moveTo>
                    <a:pt x="39" y="157"/>
                  </a:moveTo>
                  <a:lnTo>
                    <a:pt x="35" y="146"/>
                  </a:lnTo>
                  <a:lnTo>
                    <a:pt x="38" y="133"/>
                  </a:lnTo>
                  <a:lnTo>
                    <a:pt x="41" y="121"/>
                  </a:lnTo>
                  <a:lnTo>
                    <a:pt x="42" y="110"/>
                  </a:lnTo>
                  <a:lnTo>
                    <a:pt x="42" y="99"/>
                  </a:lnTo>
                  <a:lnTo>
                    <a:pt x="52" y="97"/>
                  </a:lnTo>
                  <a:lnTo>
                    <a:pt x="53" y="106"/>
                  </a:lnTo>
                  <a:lnTo>
                    <a:pt x="62" y="109"/>
                  </a:lnTo>
                  <a:lnTo>
                    <a:pt x="75" y="117"/>
                  </a:lnTo>
                  <a:lnTo>
                    <a:pt x="80" y="122"/>
                  </a:lnTo>
                  <a:lnTo>
                    <a:pt x="75" y="111"/>
                  </a:lnTo>
                  <a:lnTo>
                    <a:pt x="71" y="100"/>
                  </a:lnTo>
                  <a:lnTo>
                    <a:pt x="78" y="85"/>
                  </a:lnTo>
                  <a:lnTo>
                    <a:pt x="91" y="85"/>
                  </a:lnTo>
                  <a:lnTo>
                    <a:pt x="104" y="85"/>
                  </a:lnTo>
                  <a:lnTo>
                    <a:pt x="108" y="76"/>
                  </a:lnTo>
                  <a:lnTo>
                    <a:pt x="104" y="64"/>
                  </a:lnTo>
                  <a:lnTo>
                    <a:pt x="93" y="50"/>
                  </a:lnTo>
                  <a:lnTo>
                    <a:pt x="91" y="39"/>
                  </a:lnTo>
                  <a:lnTo>
                    <a:pt x="76" y="28"/>
                  </a:lnTo>
                  <a:lnTo>
                    <a:pt x="71" y="31"/>
                  </a:lnTo>
                  <a:lnTo>
                    <a:pt x="65" y="33"/>
                  </a:lnTo>
                  <a:lnTo>
                    <a:pt x="57" y="31"/>
                  </a:lnTo>
                  <a:lnTo>
                    <a:pt x="47" y="39"/>
                  </a:lnTo>
                  <a:lnTo>
                    <a:pt x="46" y="24"/>
                  </a:lnTo>
                  <a:lnTo>
                    <a:pt x="45" y="10"/>
                  </a:lnTo>
                  <a:lnTo>
                    <a:pt x="36" y="10"/>
                  </a:lnTo>
                  <a:lnTo>
                    <a:pt x="34" y="2"/>
                  </a:lnTo>
                  <a:lnTo>
                    <a:pt x="30" y="0"/>
                  </a:lnTo>
                  <a:lnTo>
                    <a:pt x="22" y="2"/>
                  </a:lnTo>
                  <a:lnTo>
                    <a:pt x="17" y="8"/>
                  </a:lnTo>
                  <a:lnTo>
                    <a:pt x="6" y="10"/>
                  </a:lnTo>
                  <a:lnTo>
                    <a:pt x="3" y="25"/>
                  </a:lnTo>
                  <a:lnTo>
                    <a:pt x="0" y="25"/>
                  </a:lnTo>
                  <a:lnTo>
                    <a:pt x="10" y="40"/>
                  </a:lnTo>
                  <a:lnTo>
                    <a:pt x="20" y="55"/>
                  </a:lnTo>
                  <a:lnTo>
                    <a:pt x="23" y="57"/>
                  </a:lnTo>
                  <a:lnTo>
                    <a:pt x="20" y="65"/>
                  </a:lnTo>
                  <a:lnTo>
                    <a:pt x="19" y="71"/>
                  </a:lnTo>
                  <a:lnTo>
                    <a:pt x="19" y="79"/>
                  </a:lnTo>
                  <a:lnTo>
                    <a:pt x="25" y="88"/>
                  </a:lnTo>
                  <a:lnTo>
                    <a:pt x="32" y="97"/>
                  </a:lnTo>
                  <a:lnTo>
                    <a:pt x="35" y="109"/>
                  </a:lnTo>
                  <a:lnTo>
                    <a:pt x="38" y="122"/>
                  </a:lnTo>
                  <a:lnTo>
                    <a:pt x="34" y="131"/>
                  </a:lnTo>
                  <a:lnTo>
                    <a:pt x="30" y="141"/>
                  </a:lnTo>
                  <a:lnTo>
                    <a:pt x="30" y="143"/>
                  </a:lnTo>
                  <a:lnTo>
                    <a:pt x="28" y="157"/>
                  </a:lnTo>
                  <a:lnTo>
                    <a:pt x="26" y="171"/>
                  </a:lnTo>
                  <a:lnTo>
                    <a:pt x="28" y="169"/>
                  </a:lnTo>
                  <a:lnTo>
                    <a:pt x="35" y="177"/>
                  </a:lnTo>
                  <a:lnTo>
                    <a:pt x="42" y="184"/>
                  </a:lnTo>
                  <a:lnTo>
                    <a:pt x="44" y="187"/>
                  </a:lnTo>
                  <a:lnTo>
                    <a:pt x="51" y="196"/>
                  </a:lnTo>
                  <a:lnTo>
                    <a:pt x="51" y="194"/>
                  </a:lnTo>
                  <a:lnTo>
                    <a:pt x="61" y="199"/>
                  </a:lnTo>
                  <a:lnTo>
                    <a:pt x="61" y="205"/>
                  </a:lnTo>
                  <a:lnTo>
                    <a:pt x="70" y="205"/>
                  </a:lnTo>
                  <a:lnTo>
                    <a:pt x="75" y="199"/>
                  </a:lnTo>
                  <a:lnTo>
                    <a:pt x="67" y="190"/>
                  </a:lnTo>
                  <a:lnTo>
                    <a:pt x="59" y="189"/>
                  </a:lnTo>
                  <a:lnTo>
                    <a:pt x="52" y="181"/>
                  </a:lnTo>
                  <a:lnTo>
                    <a:pt x="49" y="171"/>
                  </a:lnTo>
                  <a:lnTo>
                    <a:pt x="45" y="157"/>
                  </a:lnTo>
                  <a:lnTo>
                    <a:pt x="39" y="157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330" name="Freeform 77"/>
            <p:cNvSpPr>
              <a:spLocks/>
            </p:cNvSpPr>
            <p:nvPr/>
          </p:nvSpPr>
          <p:spPr bwMode="auto">
            <a:xfrm>
              <a:off x="3191" y="2043"/>
              <a:ext cx="110" cy="205"/>
            </a:xfrm>
            <a:custGeom>
              <a:avLst/>
              <a:gdLst>
                <a:gd name="T0" fmla="*/ 34 w 110"/>
                <a:gd name="T1" fmla="*/ 38 h 205"/>
                <a:gd name="T2" fmla="*/ 21 w 110"/>
                <a:gd name="T3" fmla="*/ 35 h 205"/>
                <a:gd name="T4" fmla="*/ 10 w 110"/>
                <a:gd name="T5" fmla="*/ 21 h 205"/>
                <a:gd name="T6" fmla="*/ 3 w 110"/>
                <a:gd name="T7" fmla="*/ 8 h 205"/>
                <a:gd name="T8" fmla="*/ 12 w 110"/>
                <a:gd name="T9" fmla="*/ 8 h 205"/>
                <a:gd name="T10" fmla="*/ 20 w 110"/>
                <a:gd name="T11" fmla="*/ 9 h 205"/>
                <a:gd name="T12" fmla="*/ 27 w 110"/>
                <a:gd name="T13" fmla="*/ 7 h 205"/>
                <a:gd name="T14" fmla="*/ 39 w 110"/>
                <a:gd name="T15" fmla="*/ 1 h 205"/>
                <a:gd name="T16" fmla="*/ 55 w 110"/>
                <a:gd name="T17" fmla="*/ 14 h 205"/>
                <a:gd name="T18" fmla="*/ 73 w 110"/>
                <a:gd name="T19" fmla="*/ 24 h 205"/>
                <a:gd name="T20" fmla="*/ 60 w 110"/>
                <a:gd name="T21" fmla="*/ 32 h 205"/>
                <a:gd name="T22" fmla="*/ 55 w 110"/>
                <a:gd name="T23" fmla="*/ 45 h 205"/>
                <a:gd name="T24" fmla="*/ 60 w 110"/>
                <a:gd name="T25" fmla="*/ 71 h 205"/>
                <a:gd name="T26" fmla="*/ 70 w 110"/>
                <a:gd name="T27" fmla="*/ 85 h 205"/>
                <a:gd name="T28" fmla="*/ 89 w 110"/>
                <a:gd name="T29" fmla="*/ 102 h 205"/>
                <a:gd name="T30" fmla="*/ 103 w 110"/>
                <a:gd name="T31" fmla="*/ 129 h 205"/>
                <a:gd name="T32" fmla="*/ 107 w 110"/>
                <a:gd name="T33" fmla="*/ 152 h 205"/>
                <a:gd name="T34" fmla="*/ 106 w 110"/>
                <a:gd name="T35" fmla="*/ 163 h 205"/>
                <a:gd name="T36" fmla="*/ 89 w 110"/>
                <a:gd name="T37" fmla="*/ 179 h 205"/>
                <a:gd name="T38" fmla="*/ 80 w 110"/>
                <a:gd name="T39" fmla="*/ 181 h 205"/>
                <a:gd name="T40" fmla="*/ 77 w 110"/>
                <a:gd name="T41" fmla="*/ 187 h 205"/>
                <a:gd name="T42" fmla="*/ 73 w 110"/>
                <a:gd name="T43" fmla="*/ 192 h 205"/>
                <a:gd name="T44" fmla="*/ 57 w 110"/>
                <a:gd name="T45" fmla="*/ 204 h 205"/>
                <a:gd name="T46" fmla="*/ 50 w 110"/>
                <a:gd name="T47" fmla="*/ 180 h 205"/>
                <a:gd name="T48" fmla="*/ 61 w 110"/>
                <a:gd name="T49" fmla="*/ 173 h 205"/>
                <a:gd name="T50" fmla="*/ 67 w 110"/>
                <a:gd name="T51" fmla="*/ 164 h 205"/>
                <a:gd name="T52" fmla="*/ 85 w 110"/>
                <a:gd name="T53" fmla="*/ 154 h 205"/>
                <a:gd name="T54" fmla="*/ 83 w 110"/>
                <a:gd name="T55" fmla="*/ 132 h 205"/>
                <a:gd name="T56" fmla="*/ 81 w 110"/>
                <a:gd name="T57" fmla="*/ 108 h 205"/>
                <a:gd name="T58" fmla="*/ 77 w 110"/>
                <a:gd name="T59" fmla="*/ 101 h 205"/>
                <a:gd name="T60" fmla="*/ 61 w 110"/>
                <a:gd name="T61" fmla="*/ 83 h 205"/>
                <a:gd name="T62" fmla="*/ 46 w 110"/>
                <a:gd name="T63" fmla="*/ 65 h 205"/>
                <a:gd name="T64" fmla="*/ 32 w 110"/>
                <a:gd name="T65" fmla="*/ 50 h 205"/>
                <a:gd name="T66" fmla="*/ 38 w 110"/>
                <a:gd name="T67" fmla="*/ 42 h 20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0"/>
                <a:gd name="T103" fmla="*/ 0 h 205"/>
                <a:gd name="T104" fmla="*/ 110 w 110"/>
                <a:gd name="T105" fmla="*/ 205 h 20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0" h="205">
                  <a:moveTo>
                    <a:pt x="38" y="42"/>
                  </a:moveTo>
                  <a:lnTo>
                    <a:pt x="34" y="38"/>
                  </a:lnTo>
                  <a:lnTo>
                    <a:pt x="27" y="32"/>
                  </a:lnTo>
                  <a:lnTo>
                    <a:pt x="21" y="35"/>
                  </a:lnTo>
                  <a:lnTo>
                    <a:pt x="12" y="27"/>
                  </a:lnTo>
                  <a:lnTo>
                    <a:pt x="10" y="21"/>
                  </a:lnTo>
                  <a:lnTo>
                    <a:pt x="0" y="12"/>
                  </a:lnTo>
                  <a:lnTo>
                    <a:pt x="3" y="8"/>
                  </a:lnTo>
                  <a:lnTo>
                    <a:pt x="9" y="11"/>
                  </a:lnTo>
                  <a:lnTo>
                    <a:pt x="12" y="8"/>
                  </a:lnTo>
                  <a:lnTo>
                    <a:pt x="17" y="8"/>
                  </a:lnTo>
                  <a:lnTo>
                    <a:pt x="20" y="9"/>
                  </a:lnTo>
                  <a:lnTo>
                    <a:pt x="23" y="7"/>
                  </a:lnTo>
                  <a:lnTo>
                    <a:pt x="27" y="7"/>
                  </a:lnTo>
                  <a:lnTo>
                    <a:pt x="34" y="0"/>
                  </a:lnTo>
                  <a:lnTo>
                    <a:pt x="39" y="1"/>
                  </a:lnTo>
                  <a:lnTo>
                    <a:pt x="54" y="5"/>
                  </a:lnTo>
                  <a:lnTo>
                    <a:pt x="55" y="14"/>
                  </a:lnTo>
                  <a:lnTo>
                    <a:pt x="61" y="19"/>
                  </a:lnTo>
                  <a:lnTo>
                    <a:pt x="73" y="24"/>
                  </a:lnTo>
                  <a:lnTo>
                    <a:pt x="66" y="29"/>
                  </a:lnTo>
                  <a:lnTo>
                    <a:pt x="60" y="32"/>
                  </a:lnTo>
                  <a:lnTo>
                    <a:pt x="60" y="34"/>
                  </a:lnTo>
                  <a:lnTo>
                    <a:pt x="55" y="45"/>
                  </a:lnTo>
                  <a:lnTo>
                    <a:pt x="51" y="58"/>
                  </a:lnTo>
                  <a:lnTo>
                    <a:pt x="60" y="71"/>
                  </a:lnTo>
                  <a:lnTo>
                    <a:pt x="63" y="77"/>
                  </a:lnTo>
                  <a:lnTo>
                    <a:pt x="70" y="85"/>
                  </a:lnTo>
                  <a:lnTo>
                    <a:pt x="78" y="92"/>
                  </a:lnTo>
                  <a:lnTo>
                    <a:pt x="89" y="102"/>
                  </a:lnTo>
                  <a:lnTo>
                    <a:pt x="97" y="110"/>
                  </a:lnTo>
                  <a:lnTo>
                    <a:pt x="103" y="129"/>
                  </a:lnTo>
                  <a:lnTo>
                    <a:pt x="109" y="148"/>
                  </a:lnTo>
                  <a:lnTo>
                    <a:pt x="107" y="152"/>
                  </a:lnTo>
                  <a:lnTo>
                    <a:pt x="107" y="158"/>
                  </a:lnTo>
                  <a:lnTo>
                    <a:pt x="106" y="163"/>
                  </a:lnTo>
                  <a:lnTo>
                    <a:pt x="97" y="171"/>
                  </a:lnTo>
                  <a:lnTo>
                    <a:pt x="89" y="179"/>
                  </a:lnTo>
                  <a:lnTo>
                    <a:pt x="80" y="177"/>
                  </a:lnTo>
                  <a:lnTo>
                    <a:pt x="80" y="181"/>
                  </a:lnTo>
                  <a:lnTo>
                    <a:pt x="80" y="185"/>
                  </a:lnTo>
                  <a:lnTo>
                    <a:pt x="77" y="187"/>
                  </a:lnTo>
                  <a:lnTo>
                    <a:pt x="78" y="192"/>
                  </a:lnTo>
                  <a:lnTo>
                    <a:pt x="73" y="192"/>
                  </a:lnTo>
                  <a:lnTo>
                    <a:pt x="63" y="202"/>
                  </a:lnTo>
                  <a:lnTo>
                    <a:pt x="57" y="204"/>
                  </a:lnTo>
                  <a:lnTo>
                    <a:pt x="59" y="187"/>
                  </a:lnTo>
                  <a:lnTo>
                    <a:pt x="50" y="180"/>
                  </a:lnTo>
                  <a:lnTo>
                    <a:pt x="58" y="175"/>
                  </a:lnTo>
                  <a:lnTo>
                    <a:pt x="61" y="173"/>
                  </a:lnTo>
                  <a:lnTo>
                    <a:pt x="70" y="174"/>
                  </a:lnTo>
                  <a:lnTo>
                    <a:pt x="67" y="164"/>
                  </a:lnTo>
                  <a:lnTo>
                    <a:pt x="73" y="161"/>
                  </a:lnTo>
                  <a:lnTo>
                    <a:pt x="85" y="154"/>
                  </a:lnTo>
                  <a:lnTo>
                    <a:pt x="84" y="143"/>
                  </a:lnTo>
                  <a:lnTo>
                    <a:pt x="83" y="132"/>
                  </a:lnTo>
                  <a:lnTo>
                    <a:pt x="83" y="120"/>
                  </a:lnTo>
                  <a:lnTo>
                    <a:pt x="81" y="108"/>
                  </a:lnTo>
                  <a:lnTo>
                    <a:pt x="77" y="103"/>
                  </a:lnTo>
                  <a:lnTo>
                    <a:pt x="77" y="101"/>
                  </a:lnTo>
                  <a:lnTo>
                    <a:pt x="67" y="92"/>
                  </a:lnTo>
                  <a:lnTo>
                    <a:pt x="61" y="83"/>
                  </a:lnTo>
                  <a:lnTo>
                    <a:pt x="54" y="74"/>
                  </a:lnTo>
                  <a:lnTo>
                    <a:pt x="46" y="65"/>
                  </a:lnTo>
                  <a:lnTo>
                    <a:pt x="30" y="53"/>
                  </a:lnTo>
                  <a:lnTo>
                    <a:pt x="32" y="50"/>
                  </a:lnTo>
                  <a:lnTo>
                    <a:pt x="39" y="47"/>
                  </a:lnTo>
                  <a:lnTo>
                    <a:pt x="38" y="42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331" name="Freeform 78"/>
            <p:cNvSpPr>
              <a:spLocks/>
            </p:cNvSpPr>
            <p:nvPr/>
          </p:nvSpPr>
          <p:spPr bwMode="auto">
            <a:xfrm>
              <a:off x="2250" y="1925"/>
              <a:ext cx="138" cy="140"/>
            </a:xfrm>
            <a:custGeom>
              <a:avLst/>
              <a:gdLst>
                <a:gd name="T0" fmla="*/ 109 w 138"/>
                <a:gd name="T1" fmla="*/ 52 h 140"/>
                <a:gd name="T2" fmla="*/ 102 w 138"/>
                <a:gd name="T3" fmla="*/ 38 h 140"/>
                <a:gd name="T4" fmla="*/ 93 w 138"/>
                <a:gd name="T5" fmla="*/ 25 h 140"/>
                <a:gd name="T6" fmla="*/ 92 w 138"/>
                <a:gd name="T7" fmla="*/ 27 h 140"/>
                <a:gd name="T8" fmla="*/ 97 w 138"/>
                <a:gd name="T9" fmla="*/ 37 h 140"/>
                <a:gd name="T10" fmla="*/ 102 w 138"/>
                <a:gd name="T11" fmla="*/ 47 h 140"/>
                <a:gd name="T12" fmla="*/ 107 w 138"/>
                <a:gd name="T13" fmla="*/ 57 h 140"/>
                <a:gd name="T14" fmla="*/ 113 w 138"/>
                <a:gd name="T15" fmla="*/ 68 h 140"/>
                <a:gd name="T16" fmla="*/ 119 w 138"/>
                <a:gd name="T17" fmla="*/ 78 h 140"/>
                <a:gd name="T18" fmla="*/ 124 w 138"/>
                <a:gd name="T19" fmla="*/ 88 h 140"/>
                <a:gd name="T20" fmla="*/ 130 w 138"/>
                <a:gd name="T21" fmla="*/ 97 h 140"/>
                <a:gd name="T22" fmla="*/ 137 w 138"/>
                <a:gd name="T23" fmla="*/ 107 h 140"/>
                <a:gd name="T24" fmla="*/ 136 w 138"/>
                <a:gd name="T25" fmla="*/ 108 h 140"/>
                <a:gd name="T26" fmla="*/ 137 w 138"/>
                <a:gd name="T27" fmla="*/ 120 h 140"/>
                <a:gd name="T28" fmla="*/ 132 w 138"/>
                <a:gd name="T29" fmla="*/ 125 h 140"/>
                <a:gd name="T30" fmla="*/ 129 w 138"/>
                <a:gd name="T31" fmla="*/ 123 h 140"/>
                <a:gd name="T32" fmla="*/ 126 w 138"/>
                <a:gd name="T33" fmla="*/ 132 h 140"/>
                <a:gd name="T34" fmla="*/ 120 w 138"/>
                <a:gd name="T35" fmla="*/ 132 h 140"/>
                <a:gd name="T36" fmla="*/ 117 w 138"/>
                <a:gd name="T37" fmla="*/ 139 h 140"/>
                <a:gd name="T38" fmla="*/ 102 w 138"/>
                <a:gd name="T39" fmla="*/ 137 h 140"/>
                <a:gd name="T40" fmla="*/ 87 w 138"/>
                <a:gd name="T41" fmla="*/ 136 h 140"/>
                <a:gd name="T42" fmla="*/ 86 w 138"/>
                <a:gd name="T43" fmla="*/ 132 h 140"/>
                <a:gd name="T44" fmla="*/ 84 w 138"/>
                <a:gd name="T45" fmla="*/ 136 h 140"/>
                <a:gd name="T46" fmla="*/ 75 w 138"/>
                <a:gd name="T47" fmla="*/ 136 h 140"/>
                <a:gd name="T48" fmla="*/ 65 w 138"/>
                <a:gd name="T49" fmla="*/ 136 h 140"/>
                <a:gd name="T50" fmla="*/ 55 w 138"/>
                <a:gd name="T51" fmla="*/ 136 h 140"/>
                <a:gd name="T52" fmla="*/ 46 w 138"/>
                <a:gd name="T53" fmla="*/ 136 h 140"/>
                <a:gd name="T54" fmla="*/ 36 w 138"/>
                <a:gd name="T55" fmla="*/ 136 h 140"/>
                <a:gd name="T56" fmla="*/ 27 w 138"/>
                <a:gd name="T57" fmla="*/ 136 h 140"/>
                <a:gd name="T58" fmla="*/ 18 w 138"/>
                <a:gd name="T59" fmla="*/ 136 h 140"/>
                <a:gd name="T60" fmla="*/ 8 w 138"/>
                <a:gd name="T61" fmla="*/ 136 h 140"/>
                <a:gd name="T62" fmla="*/ 7 w 138"/>
                <a:gd name="T63" fmla="*/ 122 h 140"/>
                <a:gd name="T64" fmla="*/ 6 w 138"/>
                <a:gd name="T65" fmla="*/ 109 h 140"/>
                <a:gd name="T66" fmla="*/ 6 w 138"/>
                <a:gd name="T67" fmla="*/ 96 h 140"/>
                <a:gd name="T68" fmla="*/ 4 w 138"/>
                <a:gd name="T69" fmla="*/ 83 h 140"/>
                <a:gd name="T70" fmla="*/ 3 w 138"/>
                <a:gd name="T71" fmla="*/ 70 h 140"/>
                <a:gd name="T72" fmla="*/ 3 w 138"/>
                <a:gd name="T73" fmla="*/ 57 h 140"/>
                <a:gd name="T74" fmla="*/ 2 w 138"/>
                <a:gd name="T75" fmla="*/ 44 h 140"/>
                <a:gd name="T76" fmla="*/ 1 w 138"/>
                <a:gd name="T77" fmla="*/ 31 h 140"/>
                <a:gd name="T78" fmla="*/ 1 w 138"/>
                <a:gd name="T79" fmla="*/ 20 h 140"/>
                <a:gd name="T80" fmla="*/ 0 w 138"/>
                <a:gd name="T81" fmla="*/ 9 h 140"/>
                <a:gd name="T82" fmla="*/ 2 w 138"/>
                <a:gd name="T83" fmla="*/ 0 h 140"/>
                <a:gd name="T84" fmla="*/ 10 w 138"/>
                <a:gd name="T85" fmla="*/ 1 h 140"/>
                <a:gd name="T86" fmla="*/ 29 w 138"/>
                <a:gd name="T87" fmla="*/ 6 h 140"/>
                <a:gd name="T88" fmla="*/ 47 w 138"/>
                <a:gd name="T89" fmla="*/ 11 h 140"/>
                <a:gd name="T90" fmla="*/ 63 w 138"/>
                <a:gd name="T91" fmla="*/ 5 h 140"/>
                <a:gd name="T92" fmla="*/ 71 w 138"/>
                <a:gd name="T93" fmla="*/ 1 h 140"/>
                <a:gd name="T94" fmla="*/ 68 w 138"/>
                <a:gd name="T95" fmla="*/ 3 h 140"/>
                <a:gd name="T96" fmla="*/ 73 w 138"/>
                <a:gd name="T97" fmla="*/ 2 h 140"/>
                <a:gd name="T98" fmla="*/ 84 w 138"/>
                <a:gd name="T99" fmla="*/ 5 h 140"/>
                <a:gd name="T100" fmla="*/ 87 w 138"/>
                <a:gd name="T101" fmla="*/ 7 h 140"/>
                <a:gd name="T102" fmla="*/ 93 w 138"/>
                <a:gd name="T103" fmla="*/ 8 h 140"/>
                <a:gd name="T104" fmla="*/ 111 w 138"/>
                <a:gd name="T105" fmla="*/ 5 h 140"/>
                <a:gd name="T106" fmla="*/ 116 w 138"/>
                <a:gd name="T107" fmla="*/ 17 h 140"/>
                <a:gd name="T108" fmla="*/ 122 w 138"/>
                <a:gd name="T109" fmla="*/ 31 h 140"/>
                <a:gd name="T110" fmla="*/ 119 w 138"/>
                <a:gd name="T111" fmla="*/ 42 h 140"/>
                <a:gd name="T112" fmla="*/ 116 w 138"/>
                <a:gd name="T113" fmla="*/ 54 h 140"/>
                <a:gd name="T114" fmla="*/ 109 w 138"/>
                <a:gd name="T115" fmla="*/ 52 h 14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8"/>
                <a:gd name="T175" fmla="*/ 0 h 140"/>
                <a:gd name="T176" fmla="*/ 138 w 138"/>
                <a:gd name="T177" fmla="*/ 140 h 14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8" h="140">
                  <a:moveTo>
                    <a:pt x="109" y="52"/>
                  </a:moveTo>
                  <a:lnTo>
                    <a:pt x="102" y="38"/>
                  </a:lnTo>
                  <a:lnTo>
                    <a:pt x="93" y="25"/>
                  </a:lnTo>
                  <a:lnTo>
                    <a:pt x="92" y="27"/>
                  </a:lnTo>
                  <a:lnTo>
                    <a:pt x="97" y="37"/>
                  </a:lnTo>
                  <a:lnTo>
                    <a:pt x="102" y="47"/>
                  </a:lnTo>
                  <a:lnTo>
                    <a:pt x="107" y="57"/>
                  </a:lnTo>
                  <a:lnTo>
                    <a:pt x="113" y="68"/>
                  </a:lnTo>
                  <a:lnTo>
                    <a:pt x="119" y="78"/>
                  </a:lnTo>
                  <a:lnTo>
                    <a:pt x="124" y="88"/>
                  </a:lnTo>
                  <a:lnTo>
                    <a:pt x="130" y="97"/>
                  </a:lnTo>
                  <a:lnTo>
                    <a:pt x="137" y="107"/>
                  </a:lnTo>
                  <a:lnTo>
                    <a:pt x="136" y="108"/>
                  </a:lnTo>
                  <a:lnTo>
                    <a:pt x="137" y="120"/>
                  </a:lnTo>
                  <a:lnTo>
                    <a:pt x="132" y="125"/>
                  </a:lnTo>
                  <a:lnTo>
                    <a:pt x="129" y="123"/>
                  </a:lnTo>
                  <a:lnTo>
                    <a:pt x="126" y="132"/>
                  </a:lnTo>
                  <a:lnTo>
                    <a:pt x="120" y="132"/>
                  </a:lnTo>
                  <a:lnTo>
                    <a:pt x="117" y="139"/>
                  </a:lnTo>
                  <a:lnTo>
                    <a:pt x="102" y="137"/>
                  </a:lnTo>
                  <a:lnTo>
                    <a:pt x="87" y="136"/>
                  </a:lnTo>
                  <a:lnTo>
                    <a:pt x="86" y="132"/>
                  </a:lnTo>
                  <a:lnTo>
                    <a:pt x="84" y="136"/>
                  </a:lnTo>
                  <a:lnTo>
                    <a:pt x="75" y="136"/>
                  </a:lnTo>
                  <a:lnTo>
                    <a:pt x="65" y="136"/>
                  </a:lnTo>
                  <a:lnTo>
                    <a:pt x="55" y="136"/>
                  </a:lnTo>
                  <a:lnTo>
                    <a:pt x="46" y="136"/>
                  </a:lnTo>
                  <a:lnTo>
                    <a:pt x="36" y="136"/>
                  </a:lnTo>
                  <a:lnTo>
                    <a:pt x="27" y="136"/>
                  </a:lnTo>
                  <a:lnTo>
                    <a:pt x="18" y="136"/>
                  </a:lnTo>
                  <a:lnTo>
                    <a:pt x="8" y="136"/>
                  </a:lnTo>
                  <a:lnTo>
                    <a:pt x="7" y="122"/>
                  </a:lnTo>
                  <a:lnTo>
                    <a:pt x="6" y="109"/>
                  </a:lnTo>
                  <a:lnTo>
                    <a:pt x="6" y="96"/>
                  </a:lnTo>
                  <a:lnTo>
                    <a:pt x="4" y="83"/>
                  </a:lnTo>
                  <a:lnTo>
                    <a:pt x="3" y="70"/>
                  </a:lnTo>
                  <a:lnTo>
                    <a:pt x="3" y="57"/>
                  </a:lnTo>
                  <a:lnTo>
                    <a:pt x="2" y="44"/>
                  </a:lnTo>
                  <a:lnTo>
                    <a:pt x="1" y="31"/>
                  </a:lnTo>
                  <a:lnTo>
                    <a:pt x="1" y="20"/>
                  </a:lnTo>
                  <a:lnTo>
                    <a:pt x="0" y="9"/>
                  </a:lnTo>
                  <a:lnTo>
                    <a:pt x="2" y="0"/>
                  </a:lnTo>
                  <a:lnTo>
                    <a:pt x="10" y="1"/>
                  </a:lnTo>
                  <a:lnTo>
                    <a:pt x="29" y="6"/>
                  </a:lnTo>
                  <a:lnTo>
                    <a:pt x="47" y="11"/>
                  </a:lnTo>
                  <a:lnTo>
                    <a:pt x="63" y="5"/>
                  </a:lnTo>
                  <a:lnTo>
                    <a:pt x="71" y="1"/>
                  </a:lnTo>
                  <a:lnTo>
                    <a:pt x="68" y="3"/>
                  </a:lnTo>
                  <a:lnTo>
                    <a:pt x="73" y="2"/>
                  </a:lnTo>
                  <a:lnTo>
                    <a:pt x="84" y="5"/>
                  </a:lnTo>
                  <a:lnTo>
                    <a:pt x="87" y="7"/>
                  </a:lnTo>
                  <a:lnTo>
                    <a:pt x="93" y="8"/>
                  </a:lnTo>
                  <a:lnTo>
                    <a:pt x="111" y="5"/>
                  </a:lnTo>
                  <a:lnTo>
                    <a:pt x="116" y="17"/>
                  </a:lnTo>
                  <a:lnTo>
                    <a:pt x="122" y="31"/>
                  </a:lnTo>
                  <a:lnTo>
                    <a:pt x="119" y="42"/>
                  </a:lnTo>
                  <a:lnTo>
                    <a:pt x="116" y="54"/>
                  </a:lnTo>
                  <a:lnTo>
                    <a:pt x="109" y="52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332" name="Freeform 79"/>
            <p:cNvSpPr>
              <a:spLocks/>
            </p:cNvSpPr>
            <p:nvPr/>
          </p:nvSpPr>
          <p:spPr bwMode="auto">
            <a:xfrm>
              <a:off x="2778" y="1866"/>
              <a:ext cx="341" cy="390"/>
            </a:xfrm>
            <a:custGeom>
              <a:avLst/>
              <a:gdLst>
                <a:gd name="T0" fmla="*/ 285 w 341"/>
                <a:gd name="T1" fmla="*/ 111 h 390"/>
                <a:gd name="T2" fmla="*/ 282 w 341"/>
                <a:gd name="T3" fmla="*/ 126 h 390"/>
                <a:gd name="T4" fmla="*/ 244 w 341"/>
                <a:gd name="T5" fmla="*/ 126 h 390"/>
                <a:gd name="T6" fmla="*/ 231 w 341"/>
                <a:gd name="T7" fmla="*/ 113 h 390"/>
                <a:gd name="T8" fmla="*/ 206 w 341"/>
                <a:gd name="T9" fmla="*/ 130 h 390"/>
                <a:gd name="T10" fmla="*/ 175 w 341"/>
                <a:gd name="T11" fmla="*/ 118 h 390"/>
                <a:gd name="T12" fmla="*/ 133 w 341"/>
                <a:gd name="T13" fmla="*/ 101 h 390"/>
                <a:gd name="T14" fmla="*/ 128 w 341"/>
                <a:gd name="T15" fmla="*/ 72 h 390"/>
                <a:gd name="T16" fmla="*/ 102 w 341"/>
                <a:gd name="T17" fmla="*/ 47 h 390"/>
                <a:gd name="T18" fmla="*/ 104 w 341"/>
                <a:gd name="T19" fmla="*/ 32 h 390"/>
                <a:gd name="T20" fmla="*/ 110 w 341"/>
                <a:gd name="T21" fmla="*/ 17 h 390"/>
                <a:gd name="T22" fmla="*/ 92 w 341"/>
                <a:gd name="T23" fmla="*/ 0 h 390"/>
                <a:gd name="T24" fmla="*/ 58 w 341"/>
                <a:gd name="T25" fmla="*/ 20 h 390"/>
                <a:gd name="T26" fmla="*/ 47 w 341"/>
                <a:gd name="T27" fmla="*/ 29 h 390"/>
                <a:gd name="T28" fmla="*/ 54 w 341"/>
                <a:gd name="T29" fmla="*/ 44 h 390"/>
                <a:gd name="T30" fmla="*/ 57 w 341"/>
                <a:gd name="T31" fmla="*/ 59 h 390"/>
                <a:gd name="T32" fmla="*/ 48 w 341"/>
                <a:gd name="T33" fmla="*/ 89 h 390"/>
                <a:gd name="T34" fmla="*/ 21 w 341"/>
                <a:gd name="T35" fmla="*/ 113 h 390"/>
                <a:gd name="T36" fmla="*/ 18 w 341"/>
                <a:gd name="T37" fmla="*/ 134 h 390"/>
                <a:gd name="T38" fmla="*/ 33 w 341"/>
                <a:gd name="T39" fmla="*/ 162 h 390"/>
                <a:gd name="T40" fmla="*/ 6 w 341"/>
                <a:gd name="T41" fmla="*/ 163 h 390"/>
                <a:gd name="T42" fmla="*/ 0 w 341"/>
                <a:gd name="T43" fmla="*/ 171 h 390"/>
                <a:gd name="T44" fmla="*/ 13 w 341"/>
                <a:gd name="T45" fmla="*/ 184 h 390"/>
                <a:gd name="T46" fmla="*/ 18 w 341"/>
                <a:gd name="T47" fmla="*/ 190 h 390"/>
                <a:gd name="T48" fmla="*/ 33 w 341"/>
                <a:gd name="T49" fmla="*/ 212 h 390"/>
                <a:gd name="T50" fmla="*/ 52 w 341"/>
                <a:gd name="T51" fmla="*/ 192 h 390"/>
                <a:gd name="T52" fmla="*/ 56 w 341"/>
                <a:gd name="T53" fmla="*/ 199 h 390"/>
                <a:gd name="T54" fmla="*/ 60 w 341"/>
                <a:gd name="T55" fmla="*/ 209 h 390"/>
                <a:gd name="T56" fmla="*/ 64 w 341"/>
                <a:gd name="T57" fmla="*/ 237 h 390"/>
                <a:gd name="T58" fmla="*/ 74 w 341"/>
                <a:gd name="T59" fmla="*/ 271 h 390"/>
                <a:gd name="T60" fmla="*/ 89 w 341"/>
                <a:gd name="T61" fmla="*/ 304 h 390"/>
                <a:gd name="T62" fmla="*/ 107 w 341"/>
                <a:gd name="T63" fmla="*/ 343 h 390"/>
                <a:gd name="T64" fmla="*/ 121 w 341"/>
                <a:gd name="T65" fmla="*/ 375 h 390"/>
                <a:gd name="T66" fmla="*/ 140 w 341"/>
                <a:gd name="T67" fmla="*/ 382 h 390"/>
                <a:gd name="T68" fmla="*/ 150 w 341"/>
                <a:gd name="T69" fmla="*/ 368 h 390"/>
                <a:gd name="T70" fmla="*/ 160 w 341"/>
                <a:gd name="T71" fmla="*/ 348 h 390"/>
                <a:gd name="T72" fmla="*/ 163 w 341"/>
                <a:gd name="T73" fmla="*/ 315 h 390"/>
                <a:gd name="T74" fmla="*/ 166 w 341"/>
                <a:gd name="T75" fmla="*/ 282 h 390"/>
                <a:gd name="T76" fmla="*/ 174 w 341"/>
                <a:gd name="T77" fmla="*/ 274 h 390"/>
                <a:gd name="T78" fmla="*/ 197 w 341"/>
                <a:gd name="T79" fmla="*/ 249 h 390"/>
                <a:gd name="T80" fmla="*/ 226 w 341"/>
                <a:gd name="T81" fmla="*/ 223 h 390"/>
                <a:gd name="T82" fmla="*/ 245 w 341"/>
                <a:gd name="T83" fmla="*/ 195 h 390"/>
                <a:gd name="T84" fmla="*/ 254 w 341"/>
                <a:gd name="T85" fmla="*/ 199 h 390"/>
                <a:gd name="T86" fmla="*/ 253 w 341"/>
                <a:gd name="T87" fmla="*/ 185 h 390"/>
                <a:gd name="T88" fmla="*/ 239 w 341"/>
                <a:gd name="T89" fmla="*/ 159 h 390"/>
                <a:gd name="T90" fmla="*/ 238 w 341"/>
                <a:gd name="T91" fmla="*/ 142 h 390"/>
                <a:gd name="T92" fmla="*/ 251 w 341"/>
                <a:gd name="T93" fmla="*/ 139 h 390"/>
                <a:gd name="T94" fmla="*/ 271 w 341"/>
                <a:gd name="T95" fmla="*/ 150 h 390"/>
                <a:gd name="T96" fmla="*/ 288 w 341"/>
                <a:gd name="T97" fmla="*/ 161 h 390"/>
                <a:gd name="T98" fmla="*/ 285 w 341"/>
                <a:gd name="T99" fmla="*/ 181 h 390"/>
                <a:gd name="T100" fmla="*/ 299 w 341"/>
                <a:gd name="T101" fmla="*/ 195 h 390"/>
                <a:gd name="T102" fmla="*/ 304 w 341"/>
                <a:gd name="T103" fmla="*/ 180 h 390"/>
                <a:gd name="T104" fmla="*/ 318 w 341"/>
                <a:gd name="T105" fmla="*/ 151 h 390"/>
                <a:gd name="T106" fmla="*/ 331 w 341"/>
                <a:gd name="T107" fmla="*/ 121 h 390"/>
                <a:gd name="T108" fmla="*/ 338 w 341"/>
                <a:gd name="T109" fmla="*/ 115 h 390"/>
                <a:gd name="T110" fmla="*/ 327 w 341"/>
                <a:gd name="T111" fmla="*/ 97 h 390"/>
                <a:gd name="T112" fmla="*/ 318 w 341"/>
                <a:gd name="T113" fmla="*/ 92 h 39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41"/>
                <a:gd name="T172" fmla="*/ 0 h 390"/>
                <a:gd name="T173" fmla="*/ 341 w 341"/>
                <a:gd name="T174" fmla="*/ 390 h 39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41" h="390">
                  <a:moveTo>
                    <a:pt x="302" y="94"/>
                  </a:moveTo>
                  <a:lnTo>
                    <a:pt x="293" y="102"/>
                  </a:lnTo>
                  <a:lnTo>
                    <a:pt x="285" y="111"/>
                  </a:lnTo>
                  <a:lnTo>
                    <a:pt x="273" y="114"/>
                  </a:lnTo>
                  <a:lnTo>
                    <a:pt x="277" y="119"/>
                  </a:lnTo>
                  <a:lnTo>
                    <a:pt x="282" y="126"/>
                  </a:lnTo>
                  <a:lnTo>
                    <a:pt x="270" y="127"/>
                  </a:lnTo>
                  <a:lnTo>
                    <a:pt x="258" y="128"/>
                  </a:lnTo>
                  <a:lnTo>
                    <a:pt x="244" y="126"/>
                  </a:lnTo>
                  <a:lnTo>
                    <a:pt x="241" y="121"/>
                  </a:lnTo>
                  <a:lnTo>
                    <a:pt x="236" y="110"/>
                  </a:lnTo>
                  <a:lnTo>
                    <a:pt x="231" y="113"/>
                  </a:lnTo>
                  <a:lnTo>
                    <a:pt x="235" y="133"/>
                  </a:lnTo>
                  <a:lnTo>
                    <a:pt x="221" y="132"/>
                  </a:lnTo>
                  <a:lnTo>
                    <a:pt x="206" y="130"/>
                  </a:lnTo>
                  <a:lnTo>
                    <a:pt x="196" y="127"/>
                  </a:lnTo>
                  <a:lnTo>
                    <a:pt x="190" y="121"/>
                  </a:lnTo>
                  <a:lnTo>
                    <a:pt x="175" y="118"/>
                  </a:lnTo>
                  <a:lnTo>
                    <a:pt x="163" y="116"/>
                  </a:lnTo>
                  <a:lnTo>
                    <a:pt x="148" y="108"/>
                  </a:lnTo>
                  <a:lnTo>
                    <a:pt x="133" y="101"/>
                  </a:lnTo>
                  <a:lnTo>
                    <a:pt x="132" y="92"/>
                  </a:lnTo>
                  <a:lnTo>
                    <a:pt x="140" y="81"/>
                  </a:lnTo>
                  <a:lnTo>
                    <a:pt x="128" y="72"/>
                  </a:lnTo>
                  <a:lnTo>
                    <a:pt x="113" y="65"/>
                  </a:lnTo>
                  <a:lnTo>
                    <a:pt x="108" y="62"/>
                  </a:lnTo>
                  <a:lnTo>
                    <a:pt x="102" y="47"/>
                  </a:lnTo>
                  <a:lnTo>
                    <a:pt x="109" y="48"/>
                  </a:lnTo>
                  <a:lnTo>
                    <a:pt x="111" y="43"/>
                  </a:lnTo>
                  <a:lnTo>
                    <a:pt x="104" y="32"/>
                  </a:lnTo>
                  <a:lnTo>
                    <a:pt x="104" y="27"/>
                  </a:lnTo>
                  <a:lnTo>
                    <a:pt x="108" y="25"/>
                  </a:lnTo>
                  <a:lnTo>
                    <a:pt x="110" y="17"/>
                  </a:lnTo>
                  <a:lnTo>
                    <a:pt x="112" y="7"/>
                  </a:lnTo>
                  <a:lnTo>
                    <a:pt x="103" y="2"/>
                  </a:lnTo>
                  <a:lnTo>
                    <a:pt x="92" y="0"/>
                  </a:lnTo>
                  <a:lnTo>
                    <a:pt x="83" y="7"/>
                  </a:lnTo>
                  <a:lnTo>
                    <a:pt x="72" y="16"/>
                  </a:lnTo>
                  <a:lnTo>
                    <a:pt x="58" y="20"/>
                  </a:lnTo>
                  <a:lnTo>
                    <a:pt x="41" y="17"/>
                  </a:lnTo>
                  <a:lnTo>
                    <a:pt x="41" y="22"/>
                  </a:lnTo>
                  <a:lnTo>
                    <a:pt x="47" y="29"/>
                  </a:lnTo>
                  <a:lnTo>
                    <a:pt x="46" y="33"/>
                  </a:lnTo>
                  <a:lnTo>
                    <a:pt x="49" y="41"/>
                  </a:lnTo>
                  <a:lnTo>
                    <a:pt x="54" y="44"/>
                  </a:lnTo>
                  <a:lnTo>
                    <a:pt x="59" y="49"/>
                  </a:lnTo>
                  <a:lnTo>
                    <a:pt x="64" y="53"/>
                  </a:lnTo>
                  <a:lnTo>
                    <a:pt x="57" y="59"/>
                  </a:lnTo>
                  <a:lnTo>
                    <a:pt x="58" y="69"/>
                  </a:lnTo>
                  <a:lnTo>
                    <a:pt x="54" y="79"/>
                  </a:lnTo>
                  <a:lnTo>
                    <a:pt x="48" y="89"/>
                  </a:lnTo>
                  <a:lnTo>
                    <a:pt x="40" y="101"/>
                  </a:lnTo>
                  <a:lnTo>
                    <a:pt x="33" y="113"/>
                  </a:lnTo>
                  <a:lnTo>
                    <a:pt x="21" y="113"/>
                  </a:lnTo>
                  <a:lnTo>
                    <a:pt x="17" y="112"/>
                  </a:lnTo>
                  <a:lnTo>
                    <a:pt x="10" y="129"/>
                  </a:lnTo>
                  <a:lnTo>
                    <a:pt x="18" y="134"/>
                  </a:lnTo>
                  <a:lnTo>
                    <a:pt x="22" y="143"/>
                  </a:lnTo>
                  <a:lnTo>
                    <a:pt x="26" y="144"/>
                  </a:lnTo>
                  <a:lnTo>
                    <a:pt x="33" y="162"/>
                  </a:lnTo>
                  <a:lnTo>
                    <a:pt x="28" y="161"/>
                  </a:lnTo>
                  <a:lnTo>
                    <a:pt x="16" y="163"/>
                  </a:lnTo>
                  <a:lnTo>
                    <a:pt x="6" y="163"/>
                  </a:lnTo>
                  <a:lnTo>
                    <a:pt x="6" y="168"/>
                  </a:lnTo>
                  <a:lnTo>
                    <a:pt x="0" y="170"/>
                  </a:lnTo>
                  <a:lnTo>
                    <a:pt x="0" y="171"/>
                  </a:lnTo>
                  <a:lnTo>
                    <a:pt x="5" y="170"/>
                  </a:lnTo>
                  <a:lnTo>
                    <a:pt x="3" y="173"/>
                  </a:lnTo>
                  <a:lnTo>
                    <a:pt x="13" y="184"/>
                  </a:lnTo>
                  <a:lnTo>
                    <a:pt x="28" y="181"/>
                  </a:lnTo>
                  <a:lnTo>
                    <a:pt x="27" y="184"/>
                  </a:lnTo>
                  <a:lnTo>
                    <a:pt x="18" y="190"/>
                  </a:lnTo>
                  <a:lnTo>
                    <a:pt x="12" y="189"/>
                  </a:lnTo>
                  <a:lnTo>
                    <a:pt x="23" y="201"/>
                  </a:lnTo>
                  <a:lnTo>
                    <a:pt x="33" y="212"/>
                  </a:lnTo>
                  <a:lnTo>
                    <a:pt x="50" y="208"/>
                  </a:lnTo>
                  <a:lnTo>
                    <a:pt x="51" y="199"/>
                  </a:lnTo>
                  <a:lnTo>
                    <a:pt x="52" y="192"/>
                  </a:lnTo>
                  <a:lnTo>
                    <a:pt x="58" y="192"/>
                  </a:lnTo>
                  <a:lnTo>
                    <a:pt x="57" y="195"/>
                  </a:lnTo>
                  <a:lnTo>
                    <a:pt x="56" y="199"/>
                  </a:lnTo>
                  <a:lnTo>
                    <a:pt x="63" y="199"/>
                  </a:lnTo>
                  <a:lnTo>
                    <a:pt x="58" y="203"/>
                  </a:lnTo>
                  <a:lnTo>
                    <a:pt x="60" y="209"/>
                  </a:lnTo>
                  <a:lnTo>
                    <a:pt x="61" y="219"/>
                  </a:lnTo>
                  <a:lnTo>
                    <a:pt x="64" y="233"/>
                  </a:lnTo>
                  <a:lnTo>
                    <a:pt x="64" y="237"/>
                  </a:lnTo>
                  <a:lnTo>
                    <a:pt x="66" y="240"/>
                  </a:lnTo>
                  <a:lnTo>
                    <a:pt x="69" y="258"/>
                  </a:lnTo>
                  <a:lnTo>
                    <a:pt x="74" y="271"/>
                  </a:lnTo>
                  <a:lnTo>
                    <a:pt x="79" y="284"/>
                  </a:lnTo>
                  <a:lnTo>
                    <a:pt x="82" y="288"/>
                  </a:lnTo>
                  <a:lnTo>
                    <a:pt x="89" y="304"/>
                  </a:lnTo>
                  <a:lnTo>
                    <a:pt x="95" y="320"/>
                  </a:lnTo>
                  <a:lnTo>
                    <a:pt x="101" y="332"/>
                  </a:lnTo>
                  <a:lnTo>
                    <a:pt x="107" y="343"/>
                  </a:lnTo>
                  <a:lnTo>
                    <a:pt x="112" y="354"/>
                  </a:lnTo>
                  <a:lnTo>
                    <a:pt x="116" y="364"/>
                  </a:lnTo>
                  <a:lnTo>
                    <a:pt x="121" y="375"/>
                  </a:lnTo>
                  <a:lnTo>
                    <a:pt x="126" y="386"/>
                  </a:lnTo>
                  <a:lnTo>
                    <a:pt x="134" y="389"/>
                  </a:lnTo>
                  <a:lnTo>
                    <a:pt x="140" y="382"/>
                  </a:lnTo>
                  <a:lnTo>
                    <a:pt x="148" y="375"/>
                  </a:lnTo>
                  <a:lnTo>
                    <a:pt x="155" y="374"/>
                  </a:lnTo>
                  <a:lnTo>
                    <a:pt x="150" y="368"/>
                  </a:lnTo>
                  <a:lnTo>
                    <a:pt x="157" y="358"/>
                  </a:lnTo>
                  <a:lnTo>
                    <a:pt x="160" y="358"/>
                  </a:lnTo>
                  <a:lnTo>
                    <a:pt x="160" y="348"/>
                  </a:lnTo>
                  <a:lnTo>
                    <a:pt x="158" y="337"/>
                  </a:lnTo>
                  <a:lnTo>
                    <a:pt x="160" y="327"/>
                  </a:lnTo>
                  <a:lnTo>
                    <a:pt x="163" y="315"/>
                  </a:lnTo>
                  <a:lnTo>
                    <a:pt x="160" y="303"/>
                  </a:lnTo>
                  <a:lnTo>
                    <a:pt x="159" y="286"/>
                  </a:lnTo>
                  <a:lnTo>
                    <a:pt x="166" y="282"/>
                  </a:lnTo>
                  <a:lnTo>
                    <a:pt x="167" y="280"/>
                  </a:lnTo>
                  <a:lnTo>
                    <a:pt x="170" y="280"/>
                  </a:lnTo>
                  <a:lnTo>
                    <a:pt x="174" y="274"/>
                  </a:lnTo>
                  <a:lnTo>
                    <a:pt x="184" y="270"/>
                  </a:lnTo>
                  <a:lnTo>
                    <a:pt x="185" y="262"/>
                  </a:lnTo>
                  <a:lnTo>
                    <a:pt x="197" y="249"/>
                  </a:lnTo>
                  <a:lnTo>
                    <a:pt x="209" y="238"/>
                  </a:lnTo>
                  <a:lnTo>
                    <a:pt x="218" y="228"/>
                  </a:lnTo>
                  <a:lnTo>
                    <a:pt x="226" y="223"/>
                  </a:lnTo>
                  <a:lnTo>
                    <a:pt x="233" y="213"/>
                  </a:lnTo>
                  <a:lnTo>
                    <a:pt x="233" y="202"/>
                  </a:lnTo>
                  <a:lnTo>
                    <a:pt x="245" y="195"/>
                  </a:lnTo>
                  <a:lnTo>
                    <a:pt x="247" y="200"/>
                  </a:lnTo>
                  <a:lnTo>
                    <a:pt x="251" y="201"/>
                  </a:lnTo>
                  <a:lnTo>
                    <a:pt x="254" y="199"/>
                  </a:lnTo>
                  <a:lnTo>
                    <a:pt x="257" y="200"/>
                  </a:lnTo>
                  <a:lnTo>
                    <a:pt x="256" y="196"/>
                  </a:lnTo>
                  <a:lnTo>
                    <a:pt x="253" y="185"/>
                  </a:lnTo>
                  <a:lnTo>
                    <a:pt x="249" y="175"/>
                  </a:lnTo>
                  <a:lnTo>
                    <a:pt x="248" y="167"/>
                  </a:lnTo>
                  <a:lnTo>
                    <a:pt x="239" y="159"/>
                  </a:lnTo>
                  <a:lnTo>
                    <a:pt x="242" y="153"/>
                  </a:lnTo>
                  <a:lnTo>
                    <a:pt x="247" y="150"/>
                  </a:lnTo>
                  <a:lnTo>
                    <a:pt x="238" y="142"/>
                  </a:lnTo>
                  <a:lnTo>
                    <a:pt x="238" y="131"/>
                  </a:lnTo>
                  <a:lnTo>
                    <a:pt x="246" y="135"/>
                  </a:lnTo>
                  <a:lnTo>
                    <a:pt x="251" y="139"/>
                  </a:lnTo>
                  <a:lnTo>
                    <a:pt x="253" y="136"/>
                  </a:lnTo>
                  <a:lnTo>
                    <a:pt x="258" y="148"/>
                  </a:lnTo>
                  <a:lnTo>
                    <a:pt x="271" y="150"/>
                  </a:lnTo>
                  <a:lnTo>
                    <a:pt x="284" y="150"/>
                  </a:lnTo>
                  <a:lnTo>
                    <a:pt x="291" y="155"/>
                  </a:lnTo>
                  <a:lnTo>
                    <a:pt x="288" y="161"/>
                  </a:lnTo>
                  <a:lnTo>
                    <a:pt x="279" y="167"/>
                  </a:lnTo>
                  <a:lnTo>
                    <a:pt x="282" y="179"/>
                  </a:lnTo>
                  <a:lnTo>
                    <a:pt x="285" y="181"/>
                  </a:lnTo>
                  <a:lnTo>
                    <a:pt x="290" y="171"/>
                  </a:lnTo>
                  <a:lnTo>
                    <a:pt x="295" y="183"/>
                  </a:lnTo>
                  <a:lnTo>
                    <a:pt x="299" y="195"/>
                  </a:lnTo>
                  <a:lnTo>
                    <a:pt x="300" y="195"/>
                  </a:lnTo>
                  <a:lnTo>
                    <a:pt x="304" y="195"/>
                  </a:lnTo>
                  <a:lnTo>
                    <a:pt x="304" y="180"/>
                  </a:lnTo>
                  <a:lnTo>
                    <a:pt x="305" y="169"/>
                  </a:lnTo>
                  <a:lnTo>
                    <a:pt x="312" y="169"/>
                  </a:lnTo>
                  <a:lnTo>
                    <a:pt x="318" y="151"/>
                  </a:lnTo>
                  <a:lnTo>
                    <a:pt x="318" y="145"/>
                  </a:lnTo>
                  <a:lnTo>
                    <a:pt x="318" y="134"/>
                  </a:lnTo>
                  <a:lnTo>
                    <a:pt x="331" y="121"/>
                  </a:lnTo>
                  <a:lnTo>
                    <a:pt x="339" y="124"/>
                  </a:lnTo>
                  <a:lnTo>
                    <a:pt x="337" y="119"/>
                  </a:lnTo>
                  <a:lnTo>
                    <a:pt x="338" y="115"/>
                  </a:lnTo>
                  <a:lnTo>
                    <a:pt x="340" y="108"/>
                  </a:lnTo>
                  <a:lnTo>
                    <a:pt x="327" y="104"/>
                  </a:lnTo>
                  <a:lnTo>
                    <a:pt x="327" y="97"/>
                  </a:lnTo>
                  <a:lnTo>
                    <a:pt x="322" y="96"/>
                  </a:lnTo>
                  <a:lnTo>
                    <a:pt x="323" y="94"/>
                  </a:lnTo>
                  <a:lnTo>
                    <a:pt x="318" y="92"/>
                  </a:lnTo>
                  <a:lnTo>
                    <a:pt x="312" y="96"/>
                  </a:lnTo>
                  <a:lnTo>
                    <a:pt x="302" y="94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333" name="Freeform 80"/>
            <p:cNvSpPr>
              <a:spLocks/>
            </p:cNvSpPr>
            <p:nvPr/>
          </p:nvSpPr>
          <p:spPr bwMode="auto">
            <a:xfrm>
              <a:off x="2487" y="1955"/>
              <a:ext cx="24" cy="17"/>
            </a:xfrm>
            <a:custGeom>
              <a:avLst/>
              <a:gdLst>
                <a:gd name="T0" fmla="*/ 9 w 24"/>
                <a:gd name="T1" fmla="*/ 0 h 17"/>
                <a:gd name="T2" fmla="*/ 0 w 24"/>
                <a:gd name="T3" fmla="*/ 5 h 17"/>
                <a:gd name="T4" fmla="*/ 11 w 24"/>
                <a:gd name="T5" fmla="*/ 16 h 17"/>
                <a:gd name="T6" fmla="*/ 23 w 24"/>
                <a:gd name="T7" fmla="*/ 8 h 17"/>
                <a:gd name="T8" fmla="*/ 9 w 24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7"/>
                <a:gd name="T17" fmla="*/ 24 w 2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7">
                  <a:moveTo>
                    <a:pt x="9" y="0"/>
                  </a:moveTo>
                  <a:lnTo>
                    <a:pt x="0" y="5"/>
                  </a:lnTo>
                  <a:lnTo>
                    <a:pt x="11" y="16"/>
                  </a:lnTo>
                  <a:lnTo>
                    <a:pt x="23" y="8"/>
                  </a:lnTo>
                  <a:lnTo>
                    <a:pt x="9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334" name="Freeform 81"/>
            <p:cNvSpPr>
              <a:spLocks/>
            </p:cNvSpPr>
            <p:nvPr/>
          </p:nvSpPr>
          <p:spPr bwMode="auto">
            <a:xfrm>
              <a:off x="2359" y="1903"/>
              <a:ext cx="17" cy="53"/>
            </a:xfrm>
            <a:custGeom>
              <a:avLst/>
              <a:gdLst>
                <a:gd name="T0" fmla="*/ 12 w 17"/>
                <a:gd name="T1" fmla="*/ 52 h 53"/>
                <a:gd name="T2" fmla="*/ 6 w 17"/>
                <a:gd name="T3" fmla="*/ 39 h 53"/>
                <a:gd name="T4" fmla="*/ 0 w 17"/>
                <a:gd name="T5" fmla="*/ 27 h 53"/>
                <a:gd name="T6" fmla="*/ 4 w 17"/>
                <a:gd name="T7" fmla="*/ 15 h 53"/>
                <a:gd name="T8" fmla="*/ 8 w 17"/>
                <a:gd name="T9" fmla="*/ 2 h 53"/>
                <a:gd name="T10" fmla="*/ 15 w 17"/>
                <a:gd name="T11" fmla="*/ 0 h 53"/>
                <a:gd name="T12" fmla="*/ 16 w 17"/>
                <a:gd name="T13" fmla="*/ 7 h 53"/>
                <a:gd name="T14" fmla="*/ 15 w 17"/>
                <a:gd name="T15" fmla="*/ 18 h 53"/>
                <a:gd name="T16" fmla="*/ 14 w 17"/>
                <a:gd name="T17" fmla="*/ 29 h 53"/>
                <a:gd name="T18" fmla="*/ 13 w 17"/>
                <a:gd name="T19" fmla="*/ 40 h 53"/>
                <a:gd name="T20" fmla="*/ 12 w 17"/>
                <a:gd name="T21" fmla="*/ 51 h 53"/>
                <a:gd name="T22" fmla="*/ 12 w 17"/>
                <a:gd name="T23" fmla="*/ 52 h 5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53"/>
                <a:gd name="T38" fmla="*/ 17 w 17"/>
                <a:gd name="T39" fmla="*/ 53 h 5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53">
                  <a:moveTo>
                    <a:pt x="12" y="52"/>
                  </a:moveTo>
                  <a:lnTo>
                    <a:pt x="6" y="39"/>
                  </a:lnTo>
                  <a:lnTo>
                    <a:pt x="0" y="27"/>
                  </a:lnTo>
                  <a:lnTo>
                    <a:pt x="4" y="15"/>
                  </a:lnTo>
                  <a:lnTo>
                    <a:pt x="8" y="2"/>
                  </a:lnTo>
                  <a:lnTo>
                    <a:pt x="15" y="0"/>
                  </a:lnTo>
                  <a:lnTo>
                    <a:pt x="16" y="7"/>
                  </a:lnTo>
                  <a:lnTo>
                    <a:pt x="15" y="18"/>
                  </a:lnTo>
                  <a:lnTo>
                    <a:pt x="14" y="29"/>
                  </a:lnTo>
                  <a:lnTo>
                    <a:pt x="13" y="40"/>
                  </a:lnTo>
                  <a:lnTo>
                    <a:pt x="12" y="51"/>
                  </a:lnTo>
                  <a:lnTo>
                    <a:pt x="12" y="52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335" name="Freeform 82"/>
            <p:cNvSpPr>
              <a:spLocks/>
            </p:cNvSpPr>
            <p:nvPr/>
          </p:nvSpPr>
          <p:spPr bwMode="auto">
            <a:xfrm>
              <a:off x="2371" y="1902"/>
              <a:ext cx="48" cy="58"/>
            </a:xfrm>
            <a:custGeom>
              <a:avLst/>
              <a:gdLst>
                <a:gd name="T0" fmla="*/ 18 w 48"/>
                <a:gd name="T1" fmla="*/ 14 h 58"/>
                <a:gd name="T2" fmla="*/ 3 w 48"/>
                <a:gd name="T3" fmla="*/ 9 h 58"/>
                <a:gd name="T4" fmla="*/ 2 w 48"/>
                <a:gd name="T5" fmla="*/ 19 h 58"/>
                <a:gd name="T6" fmla="*/ 2 w 48"/>
                <a:gd name="T7" fmla="*/ 31 h 58"/>
                <a:gd name="T8" fmla="*/ 1 w 48"/>
                <a:gd name="T9" fmla="*/ 41 h 58"/>
                <a:gd name="T10" fmla="*/ 0 w 48"/>
                <a:gd name="T11" fmla="*/ 52 h 58"/>
                <a:gd name="T12" fmla="*/ 0 w 48"/>
                <a:gd name="T13" fmla="*/ 55 h 58"/>
                <a:gd name="T14" fmla="*/ 13 w 48"/>
                <a:gd name="T15" fmla="*/ 57 h 58"/>
                <a:gd name="T16" fmla="*/ 21 w 48"/>
                <a:gd name="T17" fmla="*/ 47 h 58"/>
                <a:gd name="T18" fmla="*/ 30 w 48"/>
                <a:gd name="T19" fmla="*/ 46 h 58"/>
                <a:gd name="T20" fmla="*/ 35 w 48"/>
                <a:gd name="T21" fmla="*/ 39 h 58"/>
                <a:gd name="T22" fmla="*/ 21 w 48"/>
                <a:gd name="T23" fmla="*/ 26 h 58"/>
                <a:gd name="T24" fmla="*/ 34 w 48"/>
                <a:gd name="T25" fmla="*/ 20 h 58"/>
                <a:gd name="T26" fmla="*/ 47 w 48"/>
                <a:gd name="T27" fmla="*/ 16 h 58"/>
                <a:gd name="T28" fmla="*/ 39 w 48"/>
                <a:gd name="T29" fmla="*/ 0 h 58"/>
                <a:gd name="T30" fmla="*/ 29 w 48"/>
                <a:gd name="T31" fmla="*/ 7 h 58"/>
                <a:gd name="T32" fmla="*/ 18 w 48"/>
                <a:gd name="T33" fmla="*/ 14 h 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58"/>
                <a:gd name="T53" fmla="*/ 48 w 48"/>
                <a:gd name="T54" fmla="*/ 58 h 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58">
                  <a:moveTo>
                    <a:pt x="18" y="14"/>
                  </a:moveTo>
                  <a:lnTo>
                    <a:pt x="3" y="9"/>
                  </a:lnTo>
                  <a:lnTo>
                    <a:pt x="2" y="19"/>
                  </a:lnTo>
                  <a:lnTo>
                    <a:pt x="2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0" y="55"/>
                  </a:lnTo>
                  <a:lnTo>
                    <a:pt x="13" y="57"/>
                  </a:lnTo>
                  <a:lnTo>
                    <a:pt x="21" y="47"/>
                  </a:lnTo>
                  <a:lnTo>
                    <a:pt x="30" y="46"/>
                  </a:lnTo>
                  <a:lnTo>
                    <a:pt x="35" y="39"/>
                  </a:lnTo>
                  <a:lnTo>
                    <a:pt x="21" y="26"/>
                  </a:lnTo>
                  <a:lnTo>
                    <a:pt x="34" y="20"/>
                  </a:lnTo>
                  <a:lnTo>
                    <a:pt x="47" y="16"/>
                  </a:lnTo>
                  <a:lnTo>
                    <a:pt x="39" y="0"/>
                  </a:lnTo>
                  <a:lnTo>
                    <a:pt x="29" y="7"/>
                  </a:lnTo>
                  <a:lnTo>
                    <a:pt x="18" y="14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336" name="Freeform 83"/>
            <p:cNvSpPr>
              <a:spLocks/>
            </p:cNvSpPr>
            <p:nvPr/>
          </p:nvSpPr>
          <p:spPr bwMode="auto">
            <a:xfrm>
              <a:off x="2587" y="2018"/>
              <a:ext cx="94" cy="119"/>
            </a:xfrm>
            <a:custGeom>
              <a:avLst/>
              <a:gdLst>
                <a:gd name="T0" fmla="*/ 93 w 94"/>
                <a:gd name="T1" fmla="*/ 37 h 119"/>
                <a:gd name="T2" fmla="*/ 83 w 94"/>
                <a:gd name="T3" fmla="*/ 28 h 119"/>
                <a:gd name="T4" fmla="*/ 74 w 94"/>
                <a:gd name="T5" fmla="*/ 20 h 119"/>
                <a:gd name="T6" fmla="*/ 64 w 94"/>
                <a:gd name="T7" fmla="*/ 15 h 119"/>
                <a:gd name="T8" fmla="*/ 54 w 94"/>
                <a:gd name="T9" fmla="*/ 11 h 119"/>
                <a:gd name="T10" fmla="*/ 47 w 94"/>
                <a:gd name="T11" fmla="*/ 1 h 119"/>
                <a:gd name="T12" fmla="*/ 44 w 94"/>
                <a:gd name="T13" fmla="*/ 3 h 119"/>
                <a:gd name="T14" fmla="*/ 42 w 94"/>
                <a:gd name="T15" fmla="*/ 0 h 119"/>
                <a:gd name="T16" fmla="*/ 44 w 94"/>
                <a:gd name="T17" fmla="*/ 13 h 119"/>
                <a:gd name="T18" fmla="*/ 39 w 94"/>
                <a:gd name="T19" fmla="*/ 16 h 119"/>
                <a:gd name="T20" fmla="*/ 36 w 94"/>
                <a:gd name="T21" fmla="*/ 33 h 119"/>
                <a:gd name="T22" fmla="*/ 42 w 94"/>
                <a:gd name="T23" fmla="*/ 43 h 119"/>
                <a:gd name="T24" fmla="*/ 39 w 94"/>
                <a:gd name="T25" fmla="*/ 57 h 119"/>
                <a:gd name="T26" fmla="*/ 37 w 94"/>
                <a:gd name="T27" fmla="*/ 70 h 119"/>
                <a:gd name="T28" fmla="*/ 28 w 94"/>
                <a:gd name="T29" fmla="*/ 74 h 119"/>
                <a:gd name="T30" fmla="*/ 19 w 94"/>
                <a:gd name="T31" fmla="*/ 78 h 119"/>
                <a:gd name="T32" fmla="*/ 10 w 94"/>
                <a:gd name="T33" fmla="*/ 81 h 119"/>
                <a:gd name="T34" fmla="*/ 1 w 94"/>
                <a:gd name="T35" fmla="*/ 85 h 119"/>
                <a:gd name="T36" fmla="*/ 0 w 94"/>
                <a:gd name="T37" fmla="*/ 90 h 119"/>
                <a:gd name="T38" fmla="*/ 8 w 94"/>
                <a:gd name="T39" fmla="*/ 105 h 119"/>
                <a:gd name="T40" fmla="*/ 17 w 94"/>
                <a:gd name="T41" fmla="*/ 118 h 119"/>
                <a:gd name="T42" fmla="*/ 27 w 94"/>
                <a:gd name="T43" fmla="*/ 116 h 119"/>
                <a:gd name="T44" fmla="*/ 37 w 94"/>
                <a:gd name="T45" fmla="*/ 114 h 119"/>
                <a:gd name="T46" fmla="*/ 43 w 94"/>
                <a:gd name="T47" fmla="*/ 108 h 119"/>
                <a:gd name="T48" fmla="*/ 47 w 94"/>
                <a:gd name="T49" fmla="*/ 100 h 119"/>
                <a:gd name="T50" fmla="*/ 58 w 94"/>
                <a:gd name="T51" fmla="*/ 97 h 119"/>
                <a:gd name="T52" fmla="*/ 63 w 94"/>
                <a:gd name="T53" fmla="*/ 87 h 119"/>
                <a:gd name="T54" fmla="*/ 72 w 94"/>
                <a:gd name="T55" fmla="*/ 83 h 119"/>
                <a:gd name="T56" fmla="*/ 71 w 94"/>
                <a:gd name="T57" fmla="*/ 67 h 119"/>
                <a:gd name="T58" fmla="*/ 75 w 94"/>
                <a:gd name="T59" fmla="*/ 64 h 119"/>
                <a:gd name="T60" fmla="*/ 80 w 94"/>
                <a:gd name="T61" fmla="*/ 64 h 119"/>
                <a:gd name="T62" fmla="*/ 86 w 94"/>
                <a:gd name="T63" fmla="*/ 49 h 119"/>
                <a:gd name="T64" fmla="*/ 93 w 94"/>
                <a:gd name="T65" fmla="*/ 37 h 1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4"/>
                <a:gd name="T100" fmla="*/ 0 h 119"/>
                <a:gd name="T101" fmla="*/ 94 w 94"/>
                <a:gd name="T102" fmla="*/ 119 h 1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4" h="119">
                  <a:moveTo>
                    <a:pt x="93" y="37"/>
                  </a:moveTo>
                  <a:lnTo>
                    <a:pt x="83" y="28"/>
                  </a:lnTo>
                  <a:lnTo>
                    <a:pt x="74" y="20"/>
                  </a:lnTo>
                  <a:lnTo>
                    <a:pt x="64" y="15"/>
                  </a:lnTo>
                  <a:lnTo>
                    <a:pt x="54" y="11"/>
                  </a:lnTo>
                  <a:lnTo>
                    <a:pt x="47" y="1"/>
                  </a:lnTo>
                  <a:lnTo>
                    <a:pt x="44" y="3"/>
                  </a:lnTo>
                  <a:lnTo>
                    <a:pt x="42" y="0"/>
                  </a:lnTo>
                  <a:lnTo>
                    <a:pt x="44" y="13"/>
                  </a:lnTo>
                  <a:lnTo>
                    <a:pt x="39" y="16"/>
                  </a:lnTo>
                  <a:lnTo>
                    <a:pt x="36" y="33"/>
                  </a:lnTo>
                  <a:lnTo>
                    <a:pt x="42" y="43"/>
                  </a:lnTo>
                  <a:lnTo>
                    <a:pt x="39" y="57"/>
                  </a:lnTo>
                  <a:lnTo>
                    <a:pt x="37" y="70"/>
                  </a:lnTo>
                  <a:lnTo>
                    <a:pt x="28" y="74"/>
                  </a:lnTo>
                  <a:lnTo>
                    <a:pt x="19" y="78"/>
                  </a:lnTo>
                  <a:lnTo>
                    <a:pt x="10" y="81"/>
                  </a:lnTo>
                  <a:lnTo>
                    <a:pt x="1" y="85"/>
                  </a:lnTo>
                  <a:lnTo>
                    <a:pt x="0" y="90"/>
                  </a:lnTo>
                  <a:lnTo>
                    <a:pt x="8" y="105"/>
                  </a:lnTo>
                  <a:lnTo>
                    <a:pt x="17" y="118"/>
                  </a:lnTo>
                  <a:lnTo>
                    <a:pt x="27" y="116"/>
                  </a:lnTo>
                  <a:lnTo>
                    <a:pt x="37" y="114"/>
                  </a:lnTo>
                  <a:lnTo>
                    <a:pt x="43" y="108"/>
                  </a:lnTo>
                  <a:lnTo>
                    <a:pt x="47" y="100"/>
                  </a:lnTo>
                  <a:lnTo>
                    <a:pt x="58" y="97"/>
                  </a:lnTo>
                  <a:lnTo>
                    <a:pt x="63" y="87"/>
                  </a:lnTo>
                  <a:lnTo>
                    <a:pt x="72" y="83"/>
                  </a:lnTo>
                  <a:lnTo>
                    <a:pt x="71" y="67"/>
                  </a:lnTo>
                  <a:lnTo>
                    <a:pt x="75" y="64"/>
                  </a:lnTo>
                  <a:lnTo>
                    <a:pt x="80" y="64"/>
                  </a:lnTo>
                  <a:lnTo>
                    <a:pt x="86" y="49"/>
                  </a:lnTo>
                  <a:lnTo>
                    <a:pt x="93" y="37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337" name="Freeform 84"/>
            <p:cNvSpPr>
              <a:spLocks/>
            </p:cNvSpPr>
            <p:nvPr/>
          </p:nvSpPr>
          <p:spPr bwMode="auto">
            <a:xfrm>
              <a:off x="2628" y="2001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0 w 17"/>
                <a:gd name="T3" fmla="*/ 11 h 17"/>
                <a:gd name="T4" fmla="*/ 12 w 17"/>
                <a:gd name="T5" fmla="*/ 16 h 17"/>
                <a:gd name="T6" fmla="*/ 16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16" y="0"/>
                  </a:moveTo>
                  <a:lnTo>
                    <a:pt x="0" y="11"/>
                  </a:lnTo>
                  <a:lnTo>
                    <a:pt x="12" y="16"/>
                  </a:lnTo>
                  <a:lnTo>
                    <a:pt x="16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338" name="Freeform 85"/>
            <p:cNvSpPr>
              <a:spLocks/>
            </p:cNvSpPr>
            <p:nvPr/>
          </p:nvSpPr>
          <p:spPr bwMode="auto">
            <a:xfrm>
              <a:off x="2369" y="1917"/>
              <a:ext cx="261" cy="234"/>
            </a:xfrm>
            <a:custGeom>
              <a:avLst/>
              <a:gdLst>
                <a:gd name="T0" fmla="*/ 58 w 261"/>
                <a:gd name="T1" fmla="*/ 140 h 234"/>
                <a:gd name="T2" fmla="*/ 50 w 261"/>
                <a:gd name="T3" fmla="*/ 119 h 234"/>
                <a:gd name="T4" fmla="*/ 34 w 261"/>
                <a:gd name="T5" fmla="*/ 104 h 234"/>
                <a:gd name="T6" fmla="*/ 15 w 261"/>
                <a:gd name="T7" fmla="*/ 73 h 234"/>
                <a:gd name="T8" fmla="*/ 0 w 261"/>
                <a:gd name="T9" fmla="*/ 57 h 234"/>
                <a:gd name="T10" fmla="*/ 15 w 261"/>
                <a:gd name="T11" fmla="*/ 43 h 234"/>
                <a:gd name="T12" fmla="*/ 32 w 261"/>
                <a:gd name="T13" fmla="*/ 31 h 234"/>
                <a:gd name="T14" fmla="*/ 23 w 261"/>
                <a:gd name="T15" fmla="*/ 10 h 234"/>
                <a:gd name="T16" fmla="*/ 49 w 261"/>
                <a:gd name="T17" fmla="*/ 0 h 234"/>
                <a:gd name="T18" fmla="*/ 72 w 261"/>
                <a:gd name="T19" fmla="*/ 10 h 234"/>
                <a:gd name="T20" fmla="*/ 95 w 261"/>
                <a:gd name="T21" fmla="*/ 21 h 234"/>
                <a:gd name="T22" fmla="*/ 104 w 261"/>
                <a:gd name="T23" fmla="*/ 26 h 234"/>
                <a:gd name="T24" fmla="*/ 118 w 261"/>
                <a:gd name="T25" fmla="*/ 42 h 234"/>
                <a:gd name="T26" fmla="*/ 141 w 261"/>
                <a:gd name="T27" fmla="*/ 43 h 234"/>
                <a:gd name="T28" fmla="*/ 153 w 261"/>
                <a:gd name="T29" fmla="*/ 49 h 234"/>
                <a:gd name="T30" fmla="*/ 170 w 261"/>
                <a:gd name="T31" fmla="*/ 62 h 234"/>
                <a:gd name="T32" fmla="*/ 187 w 261"/>
                <a:gd name="T33" fmla="*/ 78 h 234"/>
                <a:gd name="T34" fmla="*/ 193 w 261"/>
                <a:gd name="T35" fmla="*/ 95 h 234"/>
                <a:gd name="T36" fmla="*/ 203 w 261"/>
                <a:gd name="T37" fmla="*/ 108 h 234"/>
                <a:gd name="T38" fmla="*/ 211 w 261"/>
                <a:gd name="T39" fmla="*/ 118 h 234"/>
                <a:gd name="T40" fmla="*/ 233 w 261"/>
                <a:gd name="T41" fmla="*/ 133 h 234"/>
                <a:gd name="T42" fmla="*/ 254 w 261"/>
                <a:gd name="T43" fmla="*/ 134 h 234"/>
                <a:gd name="T44" fmla="*/ 258 w 261"/>
                <a:gd name="T45" fmla="*/ 158 h 234"/>
                <a:gd name="T46" fmla="*/ 246 w 261"/>
                <a:gd name="T47" fmla="*/ 175 h 234"/>
                <a:gd name="T48" fmla="*/ 228 w 261"/>
                <a:gd name="T49" fmla="*/ 182 h 234"/>
                <a:gd name="T50" fmla="*/ 210 w 261"/>
                <a:gd name="T51" fmla="*/ 189 h 234"/>
                <a:gd name="T52" fmla="*/ 190 w 261"/>
                <a:gd name="T53" fmla="*/ 194 h 234"/>
                <a:gd name="T54" fmla="*/ 174 w 261"/>
                <a:gd name="T55" fmla="*/ 205 h 234"/>
                <a:gd name="T56" fmla="*/ 160 w 261"/>
                <a:gd name="T57" fmla="*/ 224 h 234"/>
                <a:gd name="T58" fmla="*/ 153 w 261"/>
                <a:gd name="T59" fmla="*/ 219 h 234"/>
                <a:gd name="T60" fmla="*/ 129 w 261"/>
                <a:gd name="T61" fmla="*/ 209 h 234"/>
                <a:gd name="T62" fmla="*/ 113 w 261"/>
                <a:gd name="T63" fmla="*/ 219 h 234"/>
                <a:gd name="T64" fmla="*/ 103 w 261"/>
                <a:gd name="T65" fmla="*/ 212 h 234"/>
                <a:gd name="T66" fmla="*/ 87 w 261"/>
                <a:gd name="T67" fmla="*/ 186 h 234"/>
                <a:gd name="T68" fmla="*/ 63 w 261"/>
                <a:gd name="T69" fmla="*/ 160 h 23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61"/>
                <a:gd name="T106" fmla="*/ 0 h 234"/>
                <a:gd name="T107" fmla="*/ 261 w 261"/>
                <a:gd name="T108" fmla="*/ 234 h 23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61" h="234">
                  <a:moveTo>
                    <a:pt x="63" y="160"/>
                  </a:moveTo>
                  <a:lnTo>
                    <a:pt x="58" y="140"/>
                  </a:lnTo>
                  <a:lnTo>
                    <a:pt x="54" y="129"/>
                  </a:lnTo>
                  <a:lnTo>
                    <a:pt x="50" y="119"/>
                  </a:lnTo>
                  <a:lnTo>
                    <a:pt x="42" y="111"/>
                  </a:lnTo>
                  <a:lnTo>
                    <a:pt x="34" y="104"/>
                  </a:lnTo>
                  <a:lnTo>
                    <a:pt x="28" y="90"/>
                  </a:lnTo>
                  <a:lnTo>
                    <a:pt x="15" y="73"/>
                  </a:lnTo>
                  <a:lnTo>
                    <a:pt x="3" y="58"/>
                  </a:lnTo>
                  <a:lnTo>
                    <a:pt x="0" y="57"/>
                  </a:lnTo>
                  <a:lnTo>
                    <a:pt x="2" y="40"/>
                  </a:lnTo>
                  <a:lnTo>
                    <a:pt x="15" y="43"/>
                  </a:lnTo>
                  <a:lnTo>
                    <a:pt x="23" y="33"/>
                  </a:lnTo>
                  <a:lnTo>
                    <a:pt x="32" y="31"/>
                  </a:lnTo>
                  <a:lnTo>
                    <a:pt x="37" y="23"/>
                  </a:lnTo>
                  <a:lnTo>
                    <a:pt x="23" y="10"/>
                  </a:lnTo>
                  <a:lnTo>
                    <a:pt x="36" y="4"/>
                  </a:lnTo>
                  <a:lnTo>
                    <a:pt x="49" y="0"/>
                  </a:lnTo>
                  <a:lnTo>
                    <a:pt x="61" y="5"/>
                  </a:lnTo>
                  <a:lnTo>
                    <a:pt x="72" y="10"/>
                  </a:lnTo>
                  <a:lnTo>
                    <a:pt x="83" y="15"/>
                  </a:lnTo>
                  <a:lnTo>
                    <a:pt x="95" y="21"/>
                  </a:lnTo>
                  <a:lnTo>
                    <a:pt x="97" y="25"/>
                  </a:lnTo>
                  <a:lnTo>
                    <a:pt x="104" y="26"/>
                  </a:lnTo>
                  <a:lnTo>
                    <a:pt x="104" y="37"/>
                  </a:lnTo>
                  <a:lnTo>
                    <a:pt x="118" y="42"/>
                  </a:lnTo>
                  <a:lnTo>
                    <a:pt x="129" y="48"/>
                  </a:lnTo>
                  <a:lnTo>
                    <a:pt x="141" y="43"/>
                  </a:lnTo>
                  <a:lnTo>
                    <a:pt x="152" y="45"/>
                  </a:lnTo>
                  <a:lnTo>
                    <a:pt x="153" y="49"/>
                  </a:lnTo>
                  <a:lnTo>
                    <a:pt x="163" y="52"/>
                  </a:lnTo>
                  <a:lnTo>
                    <a:pt x="170" y="62"/>
                  </a:lnTo>
                  <a:lnTo>
                    <a:pt x="176" y="67"/>
                  </a:lnTo>
                  <a:lnTo>
                    <a:pt x="187" y="78"/>
                  </a:lnTo>
                  <a:lnTo>
                    <a:pt x="188" y="86"/>
                  </a:lnTo>
                  <a:lnTo>
                    <a:pt x="193" y="95"/>
                  </a:lnTo>
                  <a:lnTo>
                    <a:pt x="199" y="104"/>
                  </a:lnTo>
                  <a:lnTo>
                    <a:pt x="203" y="108"/>
                  </a:lnTo>
                  <a:lnTo>
                    <a:pt x="203" y="111"/>
                  </a:lnTo>
                  <a:lnTo>
                    <a:pt x="211" y="118"/>
                  </a:lnTo>
                  <a:lnTo>
                    <a:pt x="215" y="129"/>
                  </a:lnTo>
                  <a:lnTo>
                    <a:pt x="233" y="133"/>
                  </a:lnTo>
                  <a:lnTo>
                    <a:pt x="252" y="137"/>
                  </a:lnTo>
                  <a:lnTo>
                    <a:pt x="254" y="134"/>
                  </a:lnTo>
                  <a:lnTo>
                    <a:pt x="260" y="144"/>
                  </a:lnTo>
                  <a:lnTo>
                    <a:pt x="258" y="158"/>
                  </a:lnTo>
                  <a:lnTo>
                    <a:pt x="255" y="171"/>
                  </a:lnTo>
                  <a:lnTo>
                    <a:pt x="246" y="175"/>
                  </a:lnTo>
                  <a:lnTo>
                    <a:pt x="238" y="179"/>
                  </a:lnTo>
                  <a:lnTo>
                    <a:pt x="228" y="182"/>
                  </a:lnTo>
                  <a:lnTo>
                    <a:pt x="219" y="185"/>
                  </a:lnTo>
                  <a:lnTo>
                    <a:pt x="210" y="189"/>
                  </a:lnTo>
                  <a:lnTo>
                    <a:pt x="200" y="190"/>
                  </a:lnTo>
                  <a:lnTo>
                    <a:pt x="190" y="194"/>
                  </a:lnTo>
                  <a:lnTo>
                    <a:pt x="181" y="196"/>
                  </a:lnTo>
                  <a:lnTo>
                    <a:pt x="174" y="205"/>
                  </a:lnTo>
                  <a:lnTo>
                    <a:pt x="167" y="215"/>
                  </a:lnTo>
                  <a:lnTo>
                    <a:pt x="160" y="224"/>
                  </a:lnTo>
                  <a:lnTo>
                    <a:pt x="153" y="233"/>
                  </a:lnTo>
                  <a:lnTo>
                    <a:pt x="153" y="219"/>
                  </a:lnTo>
                  <a:lnTo>
                    <a:pt x="141" y="214"/>
                  </a:lnTo>
                  <a:lnTo>
                    <a:pt x="129" y="209"/>
                  </a:lnTo>
                  <a:lnTo>
                    <a:pt x="116" y="207"/>
                  </a:lnTo>
                  <a:lnTo>
                    <a:pt x="113" y="219"/>
                  </a:lnTo>
                  <a:lnTo>
                    <a:pt x="109" y="223"/>
                  </a:lnTo>
                  <a:lnTo>
                    <a:pt x="103" y="212"/>
                  </a:lnTo>
                  <a:lnTo>
                    <a:pt x="97" y="202"/>
                  </a:lnTo>
                  <a:lnTo>
                    <a:pt x="87" y="186"/>
                  </a:lnTo>
                  <a:lnTo>
                    <a:pt x="78" y="170"/>
                  </a:lnTo>
                  <a:lnTo>
                    <a:pt x="63" y="16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339" name="Freeform 86"/>
            <p:cNvSpPr>
              <a:spLocks/>
            </p:cNvSpPr>
            <p:nvPr/>
          </p:nvSpPr>
          <p:spPr bwMode="auto">
            <a:xfrm>
              <a:off x="2478" y="2102"/>
              <a:ext cx="127" cy="91"/>
            </a:xfrm>
            <a:custGeom>
              <a:avLst/>
              <a:gdLst>
                <a:gd name="T0" fmla="*/ 4 w 127"/>
                <a:gd name="T1" fmla="*/ 34 h 91"/>
                <a:gd name="T2" fmla="*/ 0 w 127"/>
                <a:gd name="T3" fmla="*/ 38 h 91"/>
                <a:gd name="T4" fmla="*/ 0 w 127"/>
                <a:gd name="T5" fmla="*/ 54 h 91"/>
                <a:gd name="T6" fmla="*/ 5 w 127"/>
                <a:gd name="T7" fmla="*/ 72 h 91"/>
                <a:gd name="T8" fmla="*/ 11 w 127"/>
                <a:gd name="T9" fmla="*/ 90 h 91"/>
                <a:gd name="T10" fmla="*/ 27 w 127"/>
                <a:gd name="T11" fmla="*/ 88 h 91"/>
                <a:gd name="T12" fmla="*/ 42 w 127"/>
                <a:gd name="T13" fmla="*/ 80 h 91"/>
                <a:gd name="T14" fmla="*/ 55 w 127"/>
                <a:gd name="T15" fmla="*/ 75 h 91"/>
                <a:gd name="T16" fmla="*/ 68 w 127"/>
                <a:gd name="T17" fmla="*/ 71 h 91"/>
                <a:gd name="T18" fmla="*/ 78 w 127"/>
                <a:gd name="T19" fmla="*/ 67 h 91"/>
                <a:gd name="T20" fmla="*/ 87 w 127"/>
                <a:gd name="T21" fmla="*/ 62 h 91"/>
                <a:gd name="T22" fmla="*/ 96 w 127"/>
                <a:gd name="T23" fmla="*/ 58 h 91"/>
                <a:gd name="T24" fmla="*/ 105 w 127"/>
                <a:gd name="T25" fmla="*/ 54 h 91"/>
                <a:gd name="T26" fmla="*/ 115 w 127"/>
                <a:gd name="T27" fmla="*/ 49 h 91"/>
                <a:gd name="T28" fmla="*/ 115 w 127"/>
                <a:gd name="T29" fmla="*/ 43 h 91"/>
                <a:gd name="T30" fmla="*/ 126 w 127"/>
                <a:gd name="T31" fmla="*/ 34 h 91"/>
                <a:gd name="T32" fmla="*/ 118 w 127"/>
                <a:gd name="T33" fmla="*/ 20 h 91"/>
                <a:gd name="T34" fmla="*/ 109 w 127"/>
                <a:gd name="T35" fmla="*/ 6 h 91"/>
                <a:gd name="T36" fmla="*/ 110 w 127"/>
                <a:gd name="T37" fmla="*/ 0 h 91"/>
                <a:gd name="T38" fmla="*/ 101 w 127"/>
                <a:gd name="T39" fmla="*/ 3 h 91"/>
                <a:gd name="T40" fmla="*/ 91 w 127"/>
                <a:gd name="T41" fmla="*/ 5 h 91"/>
                <a:gd name="T42" fmla="*/ 81 w 127"/>
                <a:gd name="T43" fmla="*/ 8 h 91"/>
                <a:gd name="T44" fmla="*/ 72 w 127"/>
                <a:gd name="T45" fmla="*/ 11 h 91"/>
                <a:gd name="T46" fmla="*/ 65 w 127"/>
                <a:gd name="T47" fmla="*/ 20 h 91"/>
                <a:gd name="T48" fmla="*/ 58 w 127"/>
                <a:gd name="T49" fmla="*/ 29 h 91"/>
                <a:gd name="T50" fmla="*/ 51 w 127"/>
                <a:gd name="T51" fmla="*/ 39 h 91"/>
                <a:gd name="T52" fmla="*/ 44 w 127"/>
                <a:gd name="T53" fmla="*/ 48 h 91"/>
                <a:gd name="T54" fmla="*/ 43 w 127"/>
                <a:gd name="T55" fmla="*/ 34 h 91"/>
                <a:gd name="T56" fmla="*/ 32 w 127"/>
                <a:gd name="T57" fmla="*/ 29 h 91"/>
                <a:gd name="T58" fmla="*/ 20 w 127"/>
                <a:gd name="T59" fmla="*/ 24 h 91"/>
                <a:gd name="T60" fmla="*/ 7 w 127"/>
                <a:gd name="T61" fmla="*/ 22 h 91"/>
                <a:gd name="T62" fmla="*/ 4 w 127"/>
                <a:gd name="T63" fmla="*/ 34 h 9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27"/>
                <a:gd name="T97" fmla="*/ 0 h 91"/>
                <a:gd name="T98" fmla="*/ 127 w 127"/>
                <a:gd name="T99" fmla="*/ 91 h 9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27" h="91">
                  <a:moveTo>
                    <a:pt x="4" y="34"/>
                  </a:moveTo>
                  <a:lnTo>
                    <a:pt x="0" y="38"/>
                  </a:lnTo>
                  <a:lnTo>
                    <a:pt x="0" y="54"/>
                  </a:lnTo>
                  <a:lnTo>
                    <a:pt x="5" y="72"/>
                  </a:lnTo>
                  <a:lnTo>
                    <a:pt x="11" y="90"/>
                  </a:lnTo>
                  <a:lnTo>
                    <a:pt x="27" y="88"/>
                  </a:lnTo>
                  <a:lnTo>
                    <a:pt x="42" y="80"/>
                  </a:lnTo>
                  <a:lnTo>
                    <a:pt x="55" y="75"/>
                  </a:lnTo>
                  <a:lnTo>
                    <a:pt x="68" y="71"/>
                  </a:lnTo>
                  <a:lnTo>
                    <a:pt x="78" y="67"/>
                  </a:lnTo>
                  <a:lnTo>
                    <a:pt x="87" y="62"/>
                  </a:lnTo>
                  <a:lnTo>
                    <a:pt x="96" y="58"/>
                  </a:lnTo>
                  <a:lnTo>
                    <a:pt x="105" y="54"/>
                  </a:lnTo>
                  <a:lnTo>
                    <a:pt x="115" y="49"/>
                  </a:lnTo>
                  <a:lnTo>
                    <a:pt x="115" y="43"/>
                  </a:lnTo>
                  <a:lnTo>
                    <a:pt x="126" y="34"/>
                  </a:lnTo>
                  <a:lnTo>
                    <a:pt x="118" y="20"/>
                  </a:lnTo>
                  <a:lnTo>
                    <a:pt x="109" y="6"/>
                  </a:lnTo>
                  <a:lnTo>
                    <a:pt x="110" y="0"/>
                  </a:lnTo>
                  <a:lnTo>
                    <a:pt x="101" y="3"/>
                  </a:lnTo>
                  <a:lnTo>
                    <a:pt x="91" y="5"/>
                  </a:lnTo>
                  <a:lnTo>
                    <a:pt x="81" y="8"/>
                  </a:lnTo>
                  <a:lnTo>
                    <a:pt x="72" y="11"/>
                  </a:lnTo>
                  <a:lnTo>
                    <a:pt x="65" y="20"/>
                  </a:lnTo>
                  <a:lnTo>
                    <a:pt x="58" y="29"/>
                  </a:lnTo>
                  <a:lnTo>
                    <a:pt x="51" y="39"/>
                  </a:lnTo>
                  <a:lnTo>
                    <a:pt x="44" y="48"/>
                  </a:lnTo>
                  <a:lnTo>
                    <a:pt x="43" y="34"/>
                  </a:lnTo>
                  <a:lnTo>
                    <a:pt x="32" y="29"/>
                  </a:lnTo>
                  <a:lnTo>
                    <a:pt x="20" y="24"/>
                  </a:lnTo>
                  <a:lnTo>
                    <a:pt x="7" y="22"/>
                  </a:lnTo>
                  <a:lnTo>
                    <a:pt x="4" y="34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340" name="Freeform 87"/>
            <p:cNvSpPr>
              <a:spLocks/>
            </p:cNvSpPr>
            <p:nvPr/>
          </p:nvSpPr>
          <p:spPr bwMode="auto">
            <a:xfrm>
              <a:off x="2562" y="2002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0 w 17"/>
                <a:gd name="T3" fmla="*/ 16 h 17"/>
                <a:gd name="T4" fmla="*/ 16 w 17"/>
                <a:gd name="T5" fmla="*/ 10 h 17"/>
                <a:gd name="T6" fmla="*/ 16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16" y="0"/>
                  </a:moveTo>
                  <a:lnTo>
                    <a:pt x="0" y="16"/>
                  </a:lnTo>
                  <a:lnTo>
                    <a:pt x="16" y="10"/>
                  </a:lnTo>
                  <a:lnTo>
                    <a:pt x="16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341" name="Freeform 88"/>
            <p:cNvSpPr>
              <a:spLocks/>
            </p:cNvSpPr>
            <p:nvPr/>
          </p:nvSpPr>
          <p:spPr bwMode="auto">
            <a:xfrm>
              <a:off x="2121" y="2039"/>
              <a:ext cx="128" cy="225"/>
            </a:xfrm>
            <a:custGeom>
              <a:avLst/>
              <a:gdLst>
                <a:gd name="T0" fmla="*/ 125 w 128"/>
                <a:gd name="T1" fmla="*/ 57 h 225"/>
                <a:gd name="T2" fmla="*/ 113 w 128"/>
                <a:gd name="T3" fmla="*/ 49 h 225"/>
                <a:gd name="T4" fmla="*/ 100 w 128"/>
                <a:gd name="T5" fmla="*/ 42 h 225"/>
                <a:gd name="T6" fmla="*/ 89 w 128"/>
                <a:gd name="T7" fmla="*/ 36 h 225"/>
                <a:gd name="T8" fmla="*/ 76 w 128"/>
                <a:gd name="T9" fmla="*/ 28 h 225"/>
                <a:gd name="T10" fmla="*/ 64 w 128"/>
                <a:gd name="T11" fmla="*/ 22 h 225"/>
                <a:gd name="T12" fmla="*/ 51 w 128"/>
                <a:gd name="T13" fmla="*/ 14 h 225"/>
                <a:gd name="T14" fmla="*/ 38 w 128"/>
                <a:gd name="T15" fmla="*/ 7 h 225"/>
                <a:gd name="T16" fmla="*/ 27 w 128"/>
                <a:gd name="T17" fmla="*/ 0 h 225"/>
                <a:gd name="T18" fmla="*/ 14 w 128"/>
                <a:gd name="T19" fmla="*/ 7 h 225"/>
                <a:gd name="T20" fmla="*/ 16 w 128"/>
                <a:gd name="T21" fmla="*/ 18 h 225"/>
                <a:gd name="T22" fmla="*/ 18 w 128"/>
                <a:gd name="T23" fmla="*/ 28 h 225"/>
                <a:gd name="T24" fmla="*/ 28 w 128"/>
                <a:gd name="T25" fmla="*/ 45 h 225"/>
                <a:gd name="T26" fmla="*/ 24 w 128"/>
                <a:gd name="T27" fmla="*/ 51 h 225"/>
                <a:gd name="T28" fmla="*/ 24 w 128"/>
                <a:gd name="T29" fmla="*/ 61 h 225"/>
                <a:gd name="T30" fmla="*/ 23 w 128"/>
                <a:gd name="T31" fmla="*/ 72 h 225"/>
                <a:gd name="T32" fmla="*/ 23 w 128"/>
                <a:gd name="T33" fmla="*/ 82 h 225"/>
                <a:gd name="T34" fmla="*/ 22 w 128"/>
                <a:gd name="T35" fmla="*/ 93 h 225"/>
                <a:gd name="T36" fmla="*/ 17 w 128"/>
                <a:gd name="T37" fmla="*/ 102 h 225"/>
                <a:gd name="T38" fmla="*/ 11 w 128"/>
                <a:gd name="T39" fmla="*/ 110 h 225"/>
                <a:gd name="T40" fmla="*/ 6 w 128"/>
                <a:gd name="T41" fmla="*/ 118 h 225"/>
                <a:gd name="T42" fmla="*/ 0 w 128"/>
                <a:gd name="T43" fmla="*/ 127 h 225"/>
                <a:gd name="T44" fmla="*/ 1 w 128"/>
                <a:gd name="T45" fmla="*/ 137 h 225"/>
                <a:gd name="T46" fmla="*/ 6 w 128"/>
                <a:gd name="T47" fmla="*/ 147 h 225"/>
                <a:gd name="T48" fmla="*/ 11 w 128"/>
                <a:gd name="T49" fmla="*/ 147 h 225"/>
                <a:gd name="T50" fmla="*/ 17 w 128"/>
                <a:gd name="T51" fmla="*/ 161 h 225"/>
                <a:gd name="T52" fmla="*/ 18 w 128"/>
                <a:gd name="T53" fmla="*/ 176 h 225"/>
                <a:gd name="T54" fmla="*/ 26 w 128"/>
                <a:gd name="T55" fmla="*/ 190 h 225"/>
                <a:gd name="T56" fmla="*/ 12 w 128"/>
                <a:gd name="T57" fmla="*/ 190 h 225"/>
                <a:gd name="T58" fmla="*/ 6 w 128"/>
                <a:gd name="T59" fmla="*/ 193 h 225"/>
                <a:gd name="T60" fmla="*/ 17 w 128"/>
                <a:gd name="T61" fmla="*/ 207 h 225"/>
                <a:gd name="T62" fmla="*/ 24 w 128"/>
                <a:gd name="T63" fmla="*/ 224 h 225"/>
                <a:gd name="T64" fmla="*/ 36 w 128"/>
                <a:gd name="T65" fmla="*/ 221 h 225"/>
                <a:gd name="T66" fmla="*/ 38 w 128"/>
                <a:gd name="T67" fmla="*/ 222 h 225"/>
                <a:gd name="T68" fmla="*/ 45 w 128"/>
                <a:gd name="T69" fmla="*/ 222 h 225"/>
                <a:gd name="T70" fmla="*/ 63 w 128"/>
                <a:gd name="T71" fmla="*/ 217 h 225"/>
                <a:gd name="T72" fmla="*/ 69 w 128"/>
                <a:gd name="T73" fmla="*/ 211 h 225"/>
                <a:gd name="T74" fmla="*/ 66 w 128"/>
                <a:gd name="T75" fmla="*/ 206 h 225"/>
                <a:gd name="T76" fmla="*/ 84 w 128"/>
                <a:gd name="T77" fmla="*/ 202 h 225"/>
                <a:gd name="T78" fmla="*/ 94 w 128"/>
                <a:gd name="T79" fmla="*/ 192 h 225"/>
                <a:gd name="T80" fmla="*/ 103 w 128"/>
                <a:gd name="T81" fmla="*/ 180 h 225"/>
                <a:gd name="T82" fmla="*/ 114 w 128"/>
                <a:gd name="T83" fmla="*/ 177 h 225"/>
                <a:gd name="T84" fmla="*/ 114 w 128"/>
                <a:gd name="T85" fmla="*/ 169 h 225"/>
                <a:gd name="T86" fmla="*/ 111 w 128"/>
                <a:gd name="T87" fmla="*/ 162 h 225"/>
                <a:gd name="T88" fmla="*/ 106 w 128"/>
                <a:gd name="T89" fmla="*/ 152 h 225"/>
                <a:gd name="T90" fmla="*/ 101 w 128"/>
                <a:gd name="T91" fmla="*/ 151 h 225"/>
                <a:gd name="T92" fmla="*/ 106 w 128"/>
                <a:gd name="T93" fmla="*/ 140 h 225"/>
                <a:gd name="T94" fmla="*/ 107 w 128"/>
                <a:gd name="T95" fmla="*/ 133 h 225"/>
                <a:gd name="T96" fmla="*/ 109 w 128"/>
                <a:gd name="T97" fmla="*/ 130 h 225"/>
                <a:gd name="T98" fmla="*/ 109 w 128"/>
                <a:gd name="T99" fmla="*/ 125 h 225"/>
                <a:gd name="T100" fmla="*/ 114 w 128"/>
                <a:gd name="T101" fmla="*/ 114 h 225"/>
                <a:gd name="T102" fmla="*/ 119 w 128"/>
                <a:gd name="T103" fmla="*/ 110 h 225"/>
                <a:gd name="T104" fmla="*/ 127 w 128"/>
                <a:gd name="T105" fmla="*/ 110 h 225"/>
                <a:gd name="T106" fmla="*/ 127 w 128"/>
                <a:gd name="T107" fmla="*/ 97 h 225"/>
                <a:gd name="T108" fmla="*/ 126 w 128"/>
                <a:gd name="T109" fmla="*/ 83 h 225"/>
                <a:gd name="T110" fmla="*/ 126 w 128"/>
                <a:gd name="T111" fmla="*/ 70 h 225"/>
                <a:gd name="T112" fmla="*/ 125 w 128"/>
                <a:gd name="T113" fmla="*/ 57 h 22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8"/>
                <a:gd name="T172" fmla="*/ 0 h 225"/>
                <a:gd name="T173" fmla="*/ 128 w 128"/>
                <a:gd name="T174" fmla="*/ 225 h 22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8" h="225">
                  <a:moveTo>
                    <a:pt x="125" y="57"/>
                  </a:moveTo>
                  <a:lnTo>
                    <a:pt x="113" y="49"/>
                  </a:lnTo>
                  <a:lnTo>
                    <a:pt x="100" y="42"/>
                  </a:lnTo>
                  <a:lnTo>
                    <a:pt x="89" y="36"/>
                  </a:lnTo>
                  <a:lnTo>
                    <a:pt x="76" y="28"/>
                  </a:lnTo>
                  <a:lnTo>
                    <a:pt x="64" y="22"/>
                  </a:lnTo>
                  <a:lnTo>
                    <a:pt x="51" y="14"/>
                  </a:lnTo>
                  <a:lnTo>
                    <a:pt x="38" y="7"/>
                  </a:lnTo>
                  <a:lnTo>
                    <a:pt x="27" y="0"/>
                  </a:lnTo>
                  <a:lnTo>
                    <a:pt x="14" y="7"/>
                  </a:lnTo>
                  <a:lnTo>
                    <a:pt x="16" y="18"/>
                  </a:lnTo>
                  <a:lnTo>
                    <a:pt x="18" y="28"/>
                  </a:lnTo>
                  <a:lnTo>
                    <a:pt x="28" y="45"/>
                  </a:lnTo>
                  <a:lnTo>
                    <a:pt x="24" y="51"/>
                  </a:lnTo>
                  <a:lnTo>
                    <a:pt x="24" y="61"/>
                  </a:lnTo>
                  <a:lnTo>
                    <a:pt x="23" y="72"/>
                  </a:lnTo>
                  <a:lnTo>
                    <a:pt x="23" y="82"/>
                  </a:lnTo>
                  <a:lnTo>
                    <a:pt x="22" y="93"/>
                  </a:lnTo>
                  <a:lnTo>
                    <a:pt x="17" y="102"/>
                  </a:lnTo>
                  <a:lnTo>
                    <a:pt x="11" y="110"/>
                  </a:lnTo>
                  <a:lnTo>
                    <a:pt x="6" y="118"/>
                  </a:lnTo>
                  <a:lnTo>
                    <a:pt x="0" y="127"/>
                  </a:lnTo>
                  <a:lnTo>
                    <a:pt x="1" y="137"/>
                  </a:lnTo>
                  <a:lnTo>
                    <a:pt x="6" y="147"/>
                  </a:lnTo>
                  <a:lnTo>
                    <a:pt x="11" y="147"/>
                  </a:lnTo>
                  <a:lnTo>
                    <a:pt x="17" y="161"/>
                  </a:lnTo>
                  <a:lnTo>
                    <a:pt x="18" y="176"/>
                  </a:lnTo>
                  <a:lnTo>
                    <a:pt x="26" y="190"/>
                  </a:lnTo>
                  <a:lnTo>
                    <a:pt x="12" y="190"/>
                  </a:lnTo>
                  <a:lnTo>
                    <a:pt x="6" y="193"/>
                  </a:lnTo>
                  <a:lnTo>
                    <a:pt x="17" y="207"/>
                  </a:lnTo>
                  <a:lnTo>
                    <a:pt x="24" y="224"/>
                  </a:lnTo>
                  <a:lnTo>
                    <a:pt x="36" y="221"/>
                  </a:lnTo>
                  <a:lnTo>
                    <a:pt x="38" y="222"/>
                  </a:lnTo>
                  <a:lnTo>
                    <a:pt x="45" y="222"/>
                  </a:lnTo>
                  <a:lnTo>
                    <a:pt x="63" y="217"/>
                  </a:lnTo>
                  <a:lnTo>
                    <a:pt x="69" y="211"/>
                  </a:lnTo>
                  <a:lnTo>
                    <a:pt x="66" y="206"/>
                  </a:lnTo>
                  <a:lnTo>
                    <a:pt x="84" y="202"/>
                  </a:lnTo>
                  <a:lnTo>
                    <a:pt x="94" y="192"/>
                  </a:lnTo>
                  <a:lnTo>
                    <a:pt x="103" y="180"/>
                  </a:lnTo>
                  <a:lnTo>
                    <a:pt x="114" y="177"/>
                  </a:lnTo>
                  <a:lnTo>
                    <a:pt x="114" y="169"/>
                  </a:lnTo>
                  <a:lnTo>
                    <a:pt x="111" y="162"/>
                  </a:lnTo>
                  <a:lnTo>
                    <a:pt x="106" y="152"/>
                  </a:lnTo>
                  <a:lnTo>
                    <a:pt x="101" y="151"/>
                  </a:lnTo>
                  <a:lnTo>
                    <a:pt x="106" y="140"/>
                  </a:lnTo>
                  <a:lnTo>
                    <a:pt x="107" y="133"/>
                  </a:lnTo>
                  <a:lnTo>
                    <a:pt x="109" y="130"/>
                  </a:lnTo>
                  <a:lnTo>
                    <a:pt x="109" y="125"/>
                  </a:lnTo>
                  <a:lnTo>
                    <a:pt x="114" y="114"/>
                  </a:lnTo>
                  <a:lnTo>
                    <a:pt x="119" y="110"/>
                  </a:lnTo>
                  <a:lnTo>
                    <a:pt x="127" y="110"/>
                  </a:lnTo>
                  <a:lnTo>
                    <a:pt x="127" y="97"/>
                  </a:lnTo>
                  <a:lnTo>
                    <a:pt x="126" y="83"/>
                  </a:lnTo>
                  <a:lnTo>
                    <a:pt x="126" y="70"/>
                  </a:lnTo>
                  <a:lnTo>
                    <a:pt x="125" y="57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342" name="Freeform 89"/>
            <p:cNvSpPr>
              <a:spLocks/>
            </p:cNvSpPr>
            <p:nvPr/>
          </p:nvSpPr>
          <p:spPr bwMode="auto">
            <a:xfrm>
              <a:off x="2470" y="2193"/>
              <a:ext cx="18" cy="22"/>
            </a:xfrm>
            <a:custGeom>
              <a:avLst/>
              <a:gdLst>
                <a:gd name="T0" fmla="*/ 0 w 18"/>
                <a:gd name="T1" fmla="*/ 20 h 22"/>
                <a:gd name="T2" fmla="*/ 14 w 18"/>
                <a:gd name="T3" fmla="*/ 21 h 22"/>
                <a:gd name="T4" fmla="*/ 17 w 18"/>
                <a:gd name="T5" fmla="*/ 15 h 22"/>
                <a:gd name="T6" fmla="*/ 11 w 18"/>
                <a:gd name="T7" fmla="*/ 0 h 22"/>
                <a:gd name="T8" fmla="*/ 8 w 18"/>
                <a:gd name="T9" fmla="*/ 1 h 22"/>
                <a:gd name="T10" fmla="*/ 0 w 18"/>
                <a:gd name="T11" fmla="*/ 2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22"/>
                <a:gd name="T20" fmla="*/ 18 w 18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22">
                  <a:moveTo>
                    <a:pt x="0" y="20"/>
                  </a:moveTo>
                  <a:lnTo>
                    <a:pt x="14" y="21"/>
                  </a:lnTo>
                  <a:lnTo>
                    <a:pt x="17" y="15"/>
                  </a:lnTo>
                  <a:lnTo>
                    <a:pt x="11" y="0"/>
                  </a:lnTo>
                  <a:lnTo>
                    <a:pt x="8" y="1"/>
                  </a:lnTo>
                  <a:lnTo>
                    <a:pt x="0" y="2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343" name="Freeform 90"/>
            <p:cNvSpPr>
              <a:spLocks/>
            </p:cNvSpPr>
            <p:nvPr/>
          </p:nvSpPr>
          <p:spPr bwMode="auto">
            <a:xfrm>
              <a:off x="2400" y="2116"/>
              <a:ext cx="82" cy="82"/>
            </a:xfrm>
            <a:custGeom>
              <a:avLst/>
              <a:gdLst>
                <a:gd name="T0" fmla="*/ 0 w 82"/>
                <a:gd name="T1" fmla="*/ 62 h 82"/>
                <a:gd name="T2" fmla="*/ 2 w 82"/>
                <a:gd name="T3" fmla="*/ 51 h 82"/>
                <a:gd name="T4" fmla="*/ 3 w 82"/>
                <a:gd name="T5" fmla="*/ 32 h 82"/>
                <a:gd name="T6" fmla="*/ 8 w 82"/>
                <a:gd name="T7" fmla="*/ 14 h 82"/>
                <a:gd name="T8" fmla="*/ 16 w 82"/>
                <a:gd name="T9" fmla="*/ 8 h 82"/>
                <a:gd name="T10" fmla="*/ 23 w 82"/>
                <a:gd name="T11" fmla="*/ 2 h 82"/>
                <a:gd name="T12" fmla="*/ 25 w 82"/>
                <a:gd name="T13" fmla="*/ 0 h 82"/>
                <a:gd name="T14" fmla="*/ 29 w 82"/>
                <a:gd name="T15" fmla="*/ 10 h 82"/>
                <a:gd name="T16" fmla="*/ 32 w 82"/>
                <a:gd name="T17" fmla="*/ 20 h 82"/>
                <a:gd name="T18" fmla="*/ 36 w 82"/>
                <a:gd name="T19" fmla="*/ 30 h 82"/>
                <a:gd name="T20" fmla="*/ 41 w 82"/>
                <a:gd name="T21" fmla="*/ 40 h 82"/>
                <a:gd name="T22" fmla="*/ 41 w 82"/>
                <a:gd name="T23" fmla="*/ 37 h 82"/>
                <a:gd name="T24" fmla="*/ 44 w 82"/>
                <a:gd name="T25" fmla="*/ 39 h 82"/>
                <a:gd name="T26" fmla="*/ 55 w 82"/>
                <a:gd name="T27" fmla="*/ 47 h 82"/>
                <a:gd name="T28" fmla="*/ 68 w 82"/>
                <a:gd name="T29" fmla="*/ 60 h 82"/>
                <a:gd name="T30" fmla="*/ 81 w 82"/>
                <a:gd name="T31" fmla="*/ 73 h 82"/>
                <a:gd name="T32" fmla="*/ 81 w 82"/>
                <a:gd name="T33" fmla="*/ 76 h 82"/>
                <a:gd name="T34" fmla="*/ 80 w 82"/>
                <a:gd name="T35" fmla="*/ 77 h 82"/>
                <a:gd name="T36" fmla="*/ 77 w 82"/>
                <a:gd name="T37" fmla="*/ 78 h 82"/>
                <a:gd name="T38" fmla="*/ 70 w 82"/>
                <a:gd name="T39" fmla="*/ 81 h 82"/>
                <a:gd name="T40" fmla="*/ 69 w 82"/>
                <a:gd name="T41" fmla="*/ 78 h 82"/>
                <a:gd name="T42" fmla="*/ 59 w 82"/>
                <a:gd name="T43" fmla="*/ 73 h 82"/>
                <a:gd name="T44" fmla="*/ 51 w 82"/>
                <a:gd name="T45" fmla="*/ 65 h 82"/>
                <a:gd name="T46" fmla="*/ 47 w 82"/>
                <a:gd name="T47" fmla="*/ 60 h 82"/>
                <a:gd name="T48" fmla="*/ 40 w 82"/>
                <a:gd name="T49" fmla="*/ 57 h 82"/>
                <a:gd name="T50" fmla="*/ 33 w 82"/>
                <a:gd name="T51" fmla="*/ 55 h 82"/>
                <a:gd name="T52" fmla="*/ 26 w 82"/>
                <a:gd name="T53" fmla="*/ 56 h 82"/>
                <a:gd name="T54" fmla="*/ 19 w 82"/>
                <a:gd name="T55" fmla="*/ 49 h 82"/>
                <a:gd name="T56" fmla="*/ 17 w 82"/>
                <a:gd name="T57" fmla="*/ 61 h 82"/>
                <a:gd name="T58" fmla="*/ 12 w 82"/>
                <a:gd name="T59" fmla="*/ 56 h 82"/>
                <a:gd name="T60" fmla="*/ 7 w 82"/>
                <a:gd name="T61" fmla="*/ 63 h 82"/>
                <a:gd name="T62" fmla="*/ 0 w 82"/>
                <a:gd name="T63" fmla="*/ 62 h 8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2"/>
                <a:gd name="T97" fmla="*/ 0 h 82"/>
                <a:gd name="T98" fmla="*/ 82 w 82"/>
                <a:gd name="T99" fmla="*/ 82 h 8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2" h="82">
                  <a:moveTo>
                    <a:pt x="0" y="62"/>
                  </a:moveTo>
                  <a:lnTo>
                    <a:pt x="2" y="51"/>
                  </a:lnTo>
                  <a:lnTo>
                    <a:pt x="3" y="32"/>
                  </a:lnTo>
                  <a:lnTo>
                    <a:pt x="8" y="14"/>
                  </a:lnTo>
                  <a:lnTo>
                    <a:pt x="16" y="8"/>
                  </a:lnTo>
                  <a:lnTo>
                    <a:pt x="23" y="2"/>
                  </a:lnTo>
                  <a:lnTo>
                    <a:pt x="25" y="0"/>
                  </a:lnTo>
                  <a:lnTo>
                    <a:pt x="29" y="10"/>
                  </a:lnTo>
                  <a:lnTo>
                    <a:pt x="32" y="20"/>
                  </a:lnTo>
                  <a:lnTo>
                    <a:pt x="36" y="30"/>
                  </a:lnTo>
                  <a:lnTo>
                    <a:pt x="41" y="40"/>
                  </a:lnTo>
                  <a:lnTo>
                    <a:pt x="41" y="37"/>
                  </a:lnTo>
                  <a:lnTo>
                    <a:pt x="44" y="39"/>
                  </a:lnTo>
                  <a:lnTo>
                    <a:pt x="55" y="47"/>
                  </a:lnTo>
                  <a:lnTo>
                    <a:pt x="68" y="60"/>
                  </a:lnTo>
                  <a:lnTo>
                    <a:pt x="81" y="73"/>
                  </a:lnTo>
                  <a:lnTo>
                    <a:pt x="81" y="76"/>
                  </a:lnTo>
                  <a:lnTo>
                    <a:pt x="80" y="77"/>
                  </a:lnTo>
                  <a:lnTo>
                    <a:pt x="77" y="78"/>
                  </a:lnTo>
                  <a:lnTo>
                    <a:pt x="70" y="81"/>
                  </a:lnTo>
                  <a:lnTo>
                    <a:pt x="69" y="78"/>
                  </a:lnTo>
                  <a:lnTo>
                    <a:pt x="59" y="73"/>
                  </a:lnTo>
                  <a:lnTo>
                    <a:pt x="51" y="65"/>
                  </a:lnTo>
                  <a:lnTo>
                    <a:pt x="47" y="60"/>
                  </a:lnTo>
                  <a:lnTo>
                    <a:pt x="40" y="57"/>
                  </a:lnTo>
                  <a:lnTo>
                    <a:pt x="33" y="55"/>
                  </a:lnTo>
                  <a:lnTo>
                    <a:pt x="26" y="56"/>
                  </a:lnTo>
                  <a:lnTo>
                    <a:pt x="19" y="49"/>
                  </a:lnTo>
                  <a:lnTo>
                    <a:pt x="17" y="61"/>
                  </a:lnTo>
                  <a:lnTo>
                    <a:pt x="12" y="56"/>
                  </a:lnTo>
                  <a:lnTo>
                    <a:pt x="7" y="63"/>
                  </a:lnTo>
                  <a:lnTo>
                    <a:pt x="0" y="62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344" name="Freeform 91"/>
            <p:cNvSpPr>
              <a:spLocks/>
            </p:cNvSpPr>
            <p:nvPr/>
          </p:nvSpPr>
          <p:spPr bwMode="auto">
            <a:xfrm>
              <a:off x="2362" y="2166"/>
              <a:ext cx="187" cy="156"/>
            </a:xfrm>
            <a:custGeom>
              <a:avLst/>
              <a:gdLst>
                <a:gd name="T0" fmla="*/ 63 w 187"/>
                <a:gd name="T1" fmla="*/ 152 h 156"/>
                <a:gd name="T2" fmla="*/ 48 w 187"/>
                <a:gd name="T3" fmla="*/ 141 h 156"/>
                <a:gd name="T4" fmla="*/ 37 w 187"/>
                <a:gd name="T5" fmla="*/ 139 h 156"/>
                <a:gd name="T6" fmla="*/ 34 w 187"/>
                <a:gd name="T7" fmla="*/ 128 h 156"/>
                <a:gd name="T8" fmla="*/ 27 w 187"/>
                <a:gd name="T9" fmla="*/ 125 h 156"/>
                <a:gd name="T10" fmla="*/ 22 w 187"/>
                <a:gd name="T11" fmla="*/ 116 h 156"/>
                <a:gd name="T12" fmla="*/ 17 w 187"/>
                <a:gd name="T13" fmla="*/ 106 h 156"/>
                <a:gd name="T14" fmla="*/ 5 w 187"/>
                <a:gd name="T15" fmla="*/ 95 h 156"/>
                <a:gd name="T16" fmla="*/ 0 w 187"/>
                <a:gd name="T17" fmla="*/ 92 h 156"/>
                <a:gd name="T18" fmla="*/ 5 w 187"/>
                <a:gd name="T19" fmla="*/ 85 h 156"/>
                <a:gd name="T20" fmla="*/ 13 w 187"/>
                <a:gd name="T21" fmla="*/ 83 h 156"/>
                <a:gd name="T22" fmla="*/ 15 w 187"/>
                <a:gd name="T23" fmla="*/ 68 h 156"/>
                <a:gd name="T24" fmla="*/ 17 w 187"/>
                <a:gd name="T25" fmla="*/ 53 h 156"/>
                <a:gd name="T26" fmla="*/ 23 w 187"/>
                <a:gd name="T27" fmla="*/ 51 h 156"/>
                <a:gd name="T28" fmla="*/ 26 w 187"/>
                <a:gd name="T29" fmla="*/ 36 h 156"/>
                <a:gd name="T30" fmla="*/ 39 w 187"/>
                <a:gd name="T31" fmla="*/ 13 h 156"/>
                <a:gd name="T32" fmla="*/ 45 w 187"/>
                <a:gd name="T33" fmla="*/ 13 h 156"/>
                <a:gd name="T34" fmla="*/ 50 w 187"/>
                <a:gd name="T35" fmla="*/ 7 h 156"/>
                <a:gd name="T36" fmla="*/ 56 w 187"/>
                <a:gd name="T37" fmla="*/ 12 h 156"/>
                <a:gd name="T38" fmla="*/ 58 w 187"/>
                <a:gd name="T39" fmla="*/ 0 h 156"/>
                <a:gd name="T40" fmla="*/ 65 w 187"/>
                <a:gd name="T41" fmla="*/ 7 h 156"/>
                <a:gd name="T42" fmla="*/ 72 w 187"/>
                <a:gd name="T43" fmla="*/ 6 h 156"/>
                <a:gd name="T44" fmla="*/ 79 w 187"/>
                <a:gd name="T45" fmla="*/ 8 h 156"/>
                <a:gd name="T46" fmla="*/ 86 w 187"/>
                <a:gd name="T47" fmla="*/ 11 h 156"/>
                <a:gd name="T48" fmla="*/ 90 w 187"/>
                <a:gd name="T49" fmla="*/ 16 h 156"/>
                <a:gd name="T50" fmla="*/ 98 w 187"/>
                <a:gd name="T51" fmla="*/ 24 h 156"/>
                <a:gd name="T52" fmla="*/ 109 w 187"/>
                <a:gd name="T53" fmla="*/ 28 h 156"/>
                <a:gd name="T54" fmla="*/ 110 w 187"/>
                <a:gd name="T55" fmla="*/ 32 h 156"/>
                <a:gd name="T56" fmla="*/ 116 w 187"/>
                <a:gd name="T57" fmla="*/ 28 h 156"/>
                <a:gd name="T58" fmla="*/ 108 w 187"/>
                <a:gd name="T59" fmla="*/ 48 h 156"/>
                <a:gd name="T60" fmla="*/ 122 w 187"/>
                <a:gd name="T61" fmla="*/ 49 h 156"/>
                <a:gd name="T62" fmla="*/ 120 w 187"/>
                <a:gd name="T63" fmla="*/ 58 h 156"/>
                <a:gd name="T64" fmla="*/ 128 w 187"/>
                <a:gd name="T65" fmla="*/ 68 h 156"/>
                <a:gd name="T66" fmla="*/ 137 w 187"/>
                <a:gd name="T67" fmla="*/ 78 h 156"/>
                <a:gd name="T68" fmla="*/ 146 w 187"/>
                <a:gd name="T69" fmla="*/ 81 h 156"/>
                <a:gd name="T70" fmla="*/ 155 w 187"/>
                <a:gd name="T71" fmla="*/ 84 h 156"/>
                <a:gd name="T72" fmla="*/ 164 w 187"/>
                <a:gd name="T73" fmla="*/ 88 h 156"/>
                <a:gd name="T74" fmla="*/ 173 w 187"/>
                <a:gd name="T75" fmla="*/ 92 h 156"/>
                <a:gd name="T76" fmla="*/ 186 w 187"/>
                <a:gd name="T77" fmla="*/ 92 h 156"/>
                <a:gd name="T78" fmla="*/ 177 w 187"/>
                <a:gd name="T79" fmla="*/ 103 h 156"/>
                <a:gd name="T80" fmla="*/ 168 w 187"/>
                <a:gd name="T81" fmla="*/ 113 h 156"/>
                <a:gd name="T82" fmla="*/ 158 w 187"/>
                <a:gd name="T83" fmla="*/ 124 h 156"/>
                <a:gd name="T84" fmla="*/ 149 w 187"/>
                <a:gd name="T85" fmla="*/ 135 h 156"/>
                <a:gd name="T86" fmla="*/ 139 w 187"/>
                <a:gd name="T87" fmla="*/ 136 h 156"/>
                <a:gd name="T88" fmla="*/ 129 w 187"/>
                <a:gd name="T89" fmla="*/ 137 h 156"/>
                <a:gd name="T90" fmla="*/ 117 w 187"/>
                <a:gd name="T91" fmla="*/ 145 h 156"/>
                <a:gd name="T92" fmla="*/ 111 w 187"/>
                <a:gd name="T93" fmla="*/ 148 h 156"/>
                <a:gd name="T94" fmla="*/ 99 w 187"/>
                <a:gd name="T95" fmla="*/ 146 h 156"/>
                <a:gd name="T96" fmla="*/ 86 w 187"/>
                <a:gd name="T97" fmla="*/ 149 h 156"/>
                <a:gd name="T98" fmla="*/ 80 w 187"/>
                <a:gd name="T99" fmla="*/ 155 h 156"/>
                <a:gd name="T100" fmla="*/ 63 w 187"/>
                <a:gd name="T101" fmla="*/ 152 h 1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7"/>
                <a:gd name="T154" fmla="*/ 0 h 156"/>
                <a:gd name="T155" fmla="*/ 187 w 187"/>
                <a:gd name="T156" fmla="*/ 156 h 15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7" h="156">
                  <a:moveTo>
                    <a:pt x="63" y="152"/>
                  </a:moveTo>
                  <a:lnTo>
                    <a:pt x="48" y="141"/>
                  </a:lnTo>
                  <a:lnTo>
                    <a:pt x="37" y="139"/>
                  </a:lnTo>
                  <a:lnTo>
                    <a:pt x="34" y="128"/>
                  </a:lnTo>
                  <a:lnTo>
                    <a:pt x="27" y="125"/>
                  </a:lnTo>
                  <a:lnTo>
                    <a:pt x="22" y="116"/>
                  </a:lnTo>
                  <a:lnTo>
                    <a:pt x="17" y="106"/>
                  </a:lnTo>
                  <a:lnTo>
                    <a:pt x="5" y="95"/>
                  </a:lnTo>
                  <a:lnTo>
                    <a:pt x="0" y="92"/>
                  </a:lnTo>
                  <a:lnTo>
                    <a:pt x="5" y="85"/>
                  </a:lnTo>
                  <a:lnTo>
                    <a:pt x="13" y="83"/>
                  </a:lnTo>
                  <a:lnTo>
                    <a:pt x="15" y="68"/>
                  </a:lnTo>
                  <a:lnTo>
                    <a:pt x="17" y="53"/>
                  </a:lnTo>
                  <a:lnTo>
                    <a:pt x="23" y="51"/>
                  </a:lnTo>
                  <a:lnTo>
                    <a:pt x="26" y="36"/>
                  </a:lnTo>
                  <a:lnTo>
                    <a:pt x="39" y="13"/>
                  </a:lnTo>
                  <a:lnTo>
                    <a:pt x="45" y="13"/>
                  </a:lnTo>
                  <a:lnTo>
                    <a:pt x="50" y="7"/>
                  </a:lnTo>
                  <a:lnTo>
                    <a:pt x="56" y="12"/>
                  </a:lnTo>
                  <a:lnTo>
                    <a:pt x="58" y="0"/>
                  </a:lnTo>
                  <a:lnTo>
                    <a:pt x="65" y="7"/>
                  </a:lnTo>
                  <a:lnTo>
                    <a:pt x="72" y="6"/>
                  </a:lnTo>
                  <a:lnTo>
                    <a:pt x="79" y="8"/>
                  </a:lnTo>
                  <a:lnTo>
                    <a:pt x="86" y="11"/>
                  </a:lnTo>
                  <a:lnTo>
                    <a:pt x="90" y="16"/>
                  </a:lnTo>
                  <a:lnTo>
                    <a:pt x="98" y="24"/>
                  </a:lnTo>
                  <a:lnTo>
                    <a:pt x="109" y="28"/>
                  </a:lnTo>
                  <a:lnTo>
                    <a:pt x="110" y="32"/>
                  </a:lnTo>
                  <a:lnTo>
                    <a:pt x="116" y="28"/>
                  </a:lnTo>
                  <a:lnTo>
                    <a:pt x="108" y="48"/>
                  </a:lnTo>
                  <a:lnTo>
                    <a:pt x="122" y="49"/>
                  </a:lnTo>
                  <a:lnTo>
                    <a:pt x="120" y="58"/>
                  </a:lnTo>
                  <a:lnTo>
                    <a:pt x="128" y="68"/>
                  </a:lnTo>
                  <a:lnTo>
                    <a:pt x="137" y="78"/>
                  </a:lnTo>
                  <a:lnTo>
                    <a:pt x="146" y="81"/>
                  </a:lnTo>
                  <a:lnTo>
                    <a:pt x="155" y="84"/>
                  </a:lnTo>
                  <a:lnTo>
                    <a:pt x="164" y="88"/>
                  </a:lnTo>
                  <a:lnTo>
                    <a:pt x="173" y="92"/>
                  </a:lnTo>
                  <a:lnTo>
                    <a:pt x="186" y="92"/>
                  </a:lnTo>
                  <a:lnTo>
                    <a:pt x="177" y="103"/>
                  </a:lnTo>
                  <a:lnTo>
                    <a:pt x="168" y="113"/>
                  </a:lnTo>
                  <a:lnTo>
                    <a:pt x="158" y="124"/>
                  </a:lnTo>
                  <a:lnTo>
                    <a:pt x="149" y="135"/>
                  </a:lnTo>
                  <a:lnTo>
                    <a:pt x="139" y="136"/>
                  </a:lnTo>
                  <a:lnTo>
                    <a:pt x="129" y="137"/>
                  </a:lnTo>
                  <a:lnTo>
                    <a:pt x="117" y="145"/>
                  </a:lnTo>
                  <a:lnTo>
                    <a:pt x="111" y="148"/>
                  </a:lnTo>
                  <a:lnTo>
                    <a:pt x="99" y="146"/>
                  </a:lnTo>
                  <a:lnTo>
                    <a:pt x="86" y="149"/>
                  </a:lnTo>
                  <a:lnTo>
                    <a:pt x="80" y="155"/>
                  </a:lnTo>
                  <a:lnTo>
                    <a:pt x="63" y="152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345" name="Freeform 92"/>
            <p:cNvSpPr>
              <a:spLocks/>
            </p:cNvSpPr>
            <p:nvPr/>
          </p:nvSpPr>
          <p:spPr bwMode="auto">
            <a:xfrm>
              <a:off x="2461" y="2202"/>
              <a:ext cx="126" cy="192"/>
            </a:xfrm>
            <a:custGeom>
              <a:avLst/>
              <a:gdLst>
                <a:gd name="T0" fmla="*/ 121 w 126"/>
                <a:gd name="T1" fmla="*/ 25 h 192"/>
                <a:gd name="T2" fmla="*/ 118 w 126"/>
                <a:gd name="T3" fmla="*/ 41 h 192"/>
                <a:gd name="T4" fmla="*/ 108 w 126"/>
                <a:gd name="T5" fmla="*/ 58 h 192"/>
                <a:gd name="T6" fmla="*/ 100 w 126"/>
                <a:gd name="T7" fmla="*/ 75 h 192"/>
                <a:gd name="T8" fmla="*/ 92 w 126"/>
                <a:gd name="T9" fmla="*/ 92 h 192"/>
                <a:gd name="T10" fmla="*/ 83 w 126"/>
                <a:gd name="T11" fmla="*/ 109 h 192"/>
                <a:gd name="T12" fmla="*/ 76 w 126"/>
                <a:gd name="T13" fmla="*/ 116 h 192"/>
                <a:gd name="T14" fmla="*/ 68 w 126"/>
                <a:gd name="T15" fmla="*/ 125 h 192"/>
                <a:gd name="T16" fmla="*/ 61 w 126"/>
                <a:gd name="T17" fmla="*/ 132 h 192"/>
                <a:gd name="T18" fmla="*/ 54 w 126"/>
                <a:gd name="T19" fmla="*/ 140 h 192"/>
                <a:gd name="T20" fmla="*/ 45 w 126"/>
                <a:gd name="T21" fmla="*/ 148 h 192"/>
                <a:gd name="T22" fmla="*/ 37 w 126"/>
                <a:gd name="T23" fmla="*/ 157 h 192"/>
                <a:gd name="T24" fmla="*/ 28 w 126"/>
                <a:gd name="T25" fmla="*/ 166 h 192"/>
                <a:gd name="T26" fmla="*/ 19 w 126"/>
                <a:gd name="T27" fmla="*/ 174 h 192"/>
                <a:gd name="T28" fmla="*/ 13 w 126"/>
                <a:gd name="T29" fmla="*/ 183 h 192"/>
                <a:gd name="T30" fmla="*/ 8 w 126"/>
                <a:gd name="T31" fmla="*/ 191 h 192"/>
                <a:gd name="T32" fmla="*/ 1 w 126"/>
                <a:gd name="T33" fmla="*/ 180 h 192"/>
                <a:gd name="T34" fmla="*/ 1 w 126"/>
                <a:gd name="T35" fmla="*/ 168 h 192"/>
                <a:gd name="T36" fmla="*/ 1 w 126"/>
                <a:gd name="T37" fmla="*/ 154 h 192"/>
                <a:gd name="T38" fmla="*/ 1 w 126"/>
                <a:gd name="T39" fmla="*/ 141 h 192"/>
                <a:gd name="T40" fmla="*/ 0 w 126"/>
                <a:gd name="T41" fmla="*/ 128 h 192"/>
                <a:gd name="T42" fmla="*/ 6 w 126"/>
                <a:gd name="T43" fmla="*/ 120 h 192"/>
                <a:gd name="T44" fmla="*/ 12 w 126"/>
                <a:gd name="T45" fmla="*/ 112 h 192"/>
                <a:gd name="T46" fmla="*/ 18 w 126"/>
                <a:gd name="T47" fmla="*/ 109 h 192"/>
                <a:gd name="T48" fmla="*/ 29 w 126"/>
                <a:gd name="T49" fmla="*/ 101 h 192"/>
                <a:gd name="T50" fmla="*/ 39 w 126"/>
                <a:gd name="T51" fmla="*/ 100 h 192"/>
                <a:gd name="T52" fmla="*/ 49 w 126"/>
                <a:gd name="T53" fmla="*/ 99 h 192"/>
                <a:gd name="T54" fmla="*/ 58 w 126"/>
                <a:gd name="T55" fmla="*/ 88 h 192"/>
                <a:gd name="T56" fmla="*/ 68 w 126"/>
                <a:gd name="T57" fmla="*/ 77 h 192"/>
                <a:gd name="T58" fmla="*/ 77 w 126"/>
                <a:gd name="T59" fmla="*/ 66 h 192"/>
                <a:gd name="T60" fmla="*/ 86 w 126"/>
                <a:gd name="T61" fmla="*/ 55 h 192"/>
                <a:gd name="T62" fmla="*/ 73 w 126"/>
                <a:gd name="T63" fmla="*/ 55 h 192"/>
                <a:gd name="T64" fmla="*/ 64 w 126"/>
                <a:gd name="T65" fmla="*/ 52 h 192"/>
                <a:gd name="T66" fmla="*/ 55 w 126"/>
                <a:gd name="T67" fmla="*/ 48 h 192"/>
                <a:gd name="T68" fmla="*/ 46 w 126"/>
                <a:gd name="T69" fmla="*/ 44 h 192"/>
                <a:gd name="T70" fmla="*/ 37 w 126"/>
                <a:gd name="T71" fmla="*/ 41 h 192"/>
                <a:gd name="T72" fmla="*/ 28 w 126"/>
                <a:gd name="T73" fmla="*/ 31 h 192"/>
                <a:gd name="T74" fmla="*/ 20 w 126"/>
                <a:gd name="T75" fmla="*/ 21 h 192"/>
                <a:gd name="T76" fmla="*/ 23 w 126"/>
                <a:gd name="T77" fmla="*/ 13 h 192"/>
                <a:gd name="T78" fmla="*/ 26 w 126"/>
                <a:gd name="T79" fmla="*/ 6 h 192"/>
                <a:gd name="T80" fmla="*/ 33 w 126"/>
                <a:gd name="T81" fmla="*/ 13 h 192"/>
                <a:gd name="T82" fmla="*/ 41 w 126"/>
                <a:gd name="T83" fmla="*/ 21 h 192"/>
                <a:gd name="T84" fmla="*/ 57 w 126"/>
                <a:gd name="T85" fmla="*/ 15 h 192"/>
                <a:gd name="T86" fmla="*/ 68 w 126"/>
                <a:gd name="T87" fmla="*/ 16 h 192"/>
                <a:gd name="T88" fmla="*/ 79 w 126"/>
                <a:gd name="T89" fmla="*/ 11 h 192"/>
                <a:gd name="T90" fmla="*/ 97 w 126"/>
                <a:gd name="T91" fmla="*/ 7 h 192"/>
                <a:gd name="T92" fmla="*/ 114 w 126"/>
                <a:gd name="T93" fmla="*/ 3 h 192"/>
                <a:gd name="T94" fmla="*/ 120 w 126"/>
                <a:gd name="T95" fmla="*/ 0 h 192"/>
                <a:gd name="T96" fmla="*/ 124 w 126"/>
                <a:gd name="T97" fmla="*/ 3 h 192"/>
                <a:gd name="T98" fmla="*/ 123 w 126"/>
                <a:gd name="T99" fmla="*/ 21 h 192"/>
                <a:gd name="T100" fmla="*/ 125 w 126"/>
                <a:gd name="T101" fmla="*/ 21 h 192"/>
                <a:gd name="T102" fmla="*/ 121 w 126"/>
                <a:gd name="T103" fmla="*/ 25 h 19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26"/>
                <a:gd name="T157" fmla="*/ 0 h 192"/>
                <a:gd name="T158" fmla="*/ 126 w 126"/>
                <a:gd name="T159" fmla="*/ 192 h 19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26" h="192">
                  <a:moveTo>
                    <a:pt x="121" y="25"/>
                  </a:moveTo>
                  <a:lnTo>
                    <a:pt x="118" y="41"/>
                  </a:lnTo>
                  <a:lnTo>
                    <a:pt x="108" y="58"/>
                  </a:lnTo>
                  <a:lnTo>
                    <a:pt x="100" y="75"/>
                  </a:lnTo>
                  <a:lnTo>
                    <a:pt x="92" y="92"/>
                  </a:lnTo>
                  <a:lnTo>
                    <a:pt x="83" y="109"/>
                  </a:lnTo>
                  <a:lnTo>
                    <a:pt x="76" y="116"/>
                  </a:lnTo>
                  <a:lnTo>
                    <a:pt x="68" y="125"/>
                  </a:lnTo>
                  <a:lnTo>
                    <a:pt x="61" y="132"/>
                  </a:lnTo>
                  <a:lnTo>
                    <a:pt x="54" y="140"/>
                  </a:lnTo>
                  <a:lnTo>
                    <a:pt x="45" y="148"/>
                  </a:lnTo>
                  <a:lnTo>
                    <a:pt x="37" y="157"/>
                  </a:lnTo>
                  <a:lnTo>
                    <a:pt x="28" y="166"/>
                  </a:lnTo>
                  <a:lnTo>
                    <a:pt x="19" y="174"/>
                  </a:lnTo>
                  <a:lnTo>
                    <a:pt x="13" y="183"/>
                  </a:lnTo>
                  <a:lnTo>
                    <a:pt x="8" y="191"/>
                  </a:lnTo>
                  <a:lnTo>
                    <a:pt x="1" y="180"/>
                  </a:lnTo>
                  <a:lnTo>
                    <a:pt x="1" y="168"/>
                  </a:lnTo>
                  <a:lnTo>
                    <a:pt x="1" y="154"/>
                  </a:lnTo>
                  <a:lnTo>
                    <a:pt x="1" y="141"/>
                  </a:lnTo>
                  <a:lnTo>
                    <a:pt x="0" y="128"/>
                  </a:lnTo>
                  <a:lnTo>
                    <a:pt x="6" y="120"/>
                  </a:lnTo>
                  <a:lnTo>
                    <a:pt x="12" y="112"/>
                  </a:lnTo>
                  <a:lnTo>
                    <a:pt x="18" y="109"/>
                  </a:lnTo>
                  <a:lnTo>
                    <a:pt x="29" y="101"/>
                  </a:lnTo>
                  <a:lnTo>
                    <a:pt x="39" y="100"/>
                  </a:lnTo>
                  <a:lnTo>
                    <a:pt x="49" y="99"/>
                  </a:lnTo>
                  <a:lnTo>
                    <a:pt x="58" y="88"/>
                  </a:lnTo>
                  <a:lnTo>
                    <a:pt x="68" y="77"/>
                  </a:lnTo>
                  <a:lnTo>
                    <a:pt x="77" y="66"/>
                  </a:lnTo>
                  <a:lnTo>
                    <a:pt x="86" y="55"/>
                  </a:lnTo>
                  <a:lnTo>
                    <a:pt x="73" y="55"/>
                  </a:lnTo>
                  <a:lnTo>
                    <a:pt x="64" y="52"/>
                  </a:lnTo>
                  <a:lnTo>
                    <a:pt x="55" y="48"/>
                  </a:lnTo>
                  <a:lnTo>
                    <a:pt x="46" y="44"/>
                  </a:lnTo>
                  <a:lnTo>
                    <a:pt x="37" y="41"/>
                  </a:lnTo>
                  <a:lnTo>
                    <a:pt x="28" y="31"/>
                  </a:lnTo>
                  <a:lnTo>
                    <a:pt x="20" y="21"/>
                  </a:lnTo>
                  <a:lnTo>
                    <a:pt x="23" y="13"/>
                  </a:lnTo>
                  <a:lnTo>
                    <a:pt x="26" y="6"/>
                  </a:lnTo>
                  <a:lnTo>
                    <a:pt x="33" y="13"/>
                  </a:lnTo>
                  <a:lnTo>
                    <a:pt x="41" y="21"/>
                  </a:lnTo>
                  <a:lnTo>
                    <a:pt x="57" y="15"/>
                  </a:lnTo>
                  <a:lnTo>
                    <a:pt x="68" y="16"/>
                  </a:lnTo>
                  <a:lnTo>
                    <a:pt x="79" y="11"/>
                  </a:lnTo>
                  <a:lnTo>
                    <a:pt x="97" y="7"/>
                  </a:lnTo>
                  <a:lnTo>
                    <a:pt x="114" y="3"/>
                  </a:lnTo>
                  <a:lnTo>
                    <a:pt x="120" y="0"/>
                  </a:lnTo>
                  <a:lnTo>
                    <a:pt x="124" y="3"/>
                  </a:lnTo>
                  <a:lnTo>
                    <a:pt x="123" y="21"/>
                  </a:lnTo>
                  <a:lnTo>
                    <a:pt x="125" y="21"/>
                  </a:lnTo>
                  <a:lnTo>
                    <a:pt x="121" y="25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346" name="Freeform 93"/>
            <p:cNvSpPr>
              <a:spLocks/>
            </p:cNvSpPr>
            <p:nvPr/>
          </p:nvSpPr>
          <p:spPr bwMode="auto">
            <a:xfrm>
              <a:off x="2223" y="2045"/>
              <a:ext cx="202" cy="277"/>
            </a:xfrm>
            <a:custGeom>
              <a:avLst/>
              <a:gdLst>
                <a:gd name="T0" fmla="*/ 24 w 202"/>
                <a:gd name="T1" fmla="*/ 43 h 277"/>
                <a:gd name="T2" fmla="*/ 36 w 202"/>
                <a:gd name="T3" fmla="*/ 30 h 277"/>
                <a:gd name="T4" fmla="*/ 45 w 202"/>
                <a:gd name="T5" fmla="*/ 16 h 277"/>
                <a:gd name="T6" fmla="*/ 63 w 202"/>
                <a:gd name="T7" fmla="*/ 16 h 277"/>
                <a:gd name="T8" fmla="*/ 82 w 202"/>
                <a:gd name="T9" fmla="*/ 16 h 277"/>
                <a:gd name="T10" fmla="*/ 101 w 202"/>
                <a:gd name="T11" fmla="*/ 16 h 277"/>
                <a:gd name="T12" fmla="*/ 112 w 202"/>
                <a:gd name="T13" fmla="*/ 13 h 277"/>
                <a:gd name="T14" fmla="*/ 128 w 202"/>
                <a:gd name="T15" fmla="*/ 18 h 277"/>
                <a:gd name="T16" fmla="*/ 146 w 202"/>
                <a:gd name="T17" fmla="*/ 13 h 277"/>
                <a:gd name="T18" fmla="*/ 155 w 202"/>
                <a:gd name="T19" fmla="*/ 3 h 277"/>
                <a:gd name="T20" fmla="*/ 163 w 202"/>
                <a:gd name="T21" fmla="*/ 0 h 277"/>
                <a:gd name="T22" fmla="*/ 179 w 202"/>
                <a:gd name="T23" fmla="*/ 18 h 277"/>
                <a:gd name="T24" fmla="*/ 186 w 202"/>
                <a:gd name="T25" fmla="*/ 45 h 277"/>
                <a:gd name="T26" fmla="*/ 201 w 202"/>
                <a:gd name="T27" fmla="*/ 73 h 277"/>
                <a:gd name="T28" fmla="*/ 186 w 202"/>
                <a:gd name="T29" fmla="*/ 86 h 277"/>
                <a:gd name="T30" fmla="*/ 179 w 202"/>
                <a:gd name="T31" fmla="*/ 123 h 277"/>
                <a:gd name="T32" fmla="*/ 165 w 202"/>
                <a:gd name="T33" fmla="*/ 157 h 277"/>
                <a:gd name="T34" fmla="*/ 156 w 202"/>
                <a:gd name="T35" fmla="*/ 173 h 277"/>
                <a:gd name="T36" fmla="*/ 153 w 202"/>
                <a:gd name="T37" fmla="*/ 204 h 277"/>
                <a:gd name="T38" fmla="*/ 140 w 202"/>
                <a:gd name="T39" fmla="*/ 213 h 277"/>
                <a:gd name="T40" fmla="*/ 156 w 202"/>
                <a:gd name="T41" fmla="*/ 227 h 277"/>
                <a:gd name="T42" fmla="*/ 166 w 202"/>
                <a:gd name="T43" fmla="*/ 246 h 277"/>
                <a:gd name="T44" fmla="*/ 176 w 202"/>
                <a:gd name="T45" fmla="*/ 260 h 277"/>
                <a:gd name="T46" fmla="*/ 157 w 202"/>
                <a:gd name="T47" fmla="*/ 260 h 277"/>
                <a:gd name="T48" fmla="*/ 147 w 202"/>
                <a:gd name="T49" fmla="*/ 272 h 277"/>
                <a:gd name="T50" fmla="*/ 127 w 202"/>
                <a:gd name="T51" fmla="*/ 274 h 277"/>
                <a:gd name="T52" fmla="*/ 115 w 202"/>
                <a:gd name="T53" fmla="*/ 273 h 277"/>
                <a:gd name="T54" fmla="*/ 105 w 202"/>
                <a:gd name="T55" fmla="*/ 268 h 277"/>
                <a:gd name="T56" fmla="*/ 91 w 202"/>
                <a:gd name="T57" fmla="*/ 263 h 277"/>
                <a:gd name="T58" fmla="*/ 75 w 202"/>
                <a:gd name="T59" fmla="*/ 258 h 277"/>
                <a:gd name="T60" fmla="*/ 70 w 202"/>
                <a:gd name="T61" fmla="*/ 250 h 277"/>
                <a:gd name="T62" fmla="*/ 58 w 202"/>
                <a:gd name="T63" fmla="*/ 233 h 277"/>
                <a:gd name="T64" fmla="*/ 44 w 202"/>
                <a:gd name="T65" fmla="*/ 217 h 277"/>
                <a:gd name="T66" fmla="*/ 31 w 202"/>
                <a:gd name="T67" fmla="*/ 205 h 277"/>
                <a:gd name="T68" fmla="*/ 24 w 202"/>
                <a:gd name="T69" fmla="*/ 189 h 277"/>
                <a:gd name="T70" fmla="*/ 13 w 202"/>
                <a:gd name="T71" fmla="*/ 171 h 277"/>
                <a:gd name="T72" fmla="*/ 10 w 202"/>
                <a:gd name="T73" fmla="*/ 156 h 277"/>
                <a:gd name="T74" fmla="*/ 0 w 202"/>
                <a:gd name="T75" fmla="*/ 145 h 277"/>
                <a:gd name="T76" fmla="*/ 6 w 202"/>
                <a:gd name="T77" fmla="*/ 128 h 277"/>
                <a:gd name="T78" fmla="*/ 7 w 202"/>
                <a:gd name="T79" fmla="*/ 119 h 277"/>
                <a:gd name="T80" fmla="*/ 18 w 202"/>
                <a:gd name="T81" fmla="*/ 104 h 277"/>
                <a:gd name="T82" fmla="*/ 26 w 202"/>
                <a:gd name="T83" fmla="*/ 91 h 277"/>
                <a:gd name="T84" fmla="*/ 25 w 202"/>
                <a:gd name="T85" fmla="*/ 64 h 27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02"/>
                <a:gd name="T130" fmla="*/ 0 h 277"/>
                <a:gd name="T131" fmla="*/ 202 w 202"/>
                <a:gd name="T132" fmla="*/ 277 h 27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02" h="277">
                  <a:moveTo>
                    <a:pt x="24" y="51"/>
                  </a:moveTo>
                  <a:lnTo>
                    <a:pt x="24" y="43"/>
                  </a:lnTo>
                  <a:lnTo>
                    <a:pt x="37" y="43"/>
                  </a:lnTo>
                  <a:lnTo>
                    <a:pt x="36" y="30"/>
                  </a:lnTo>
                  <a:lnTo>
                    <a:pt x="35" y="16"/>
                  </a:lnTo>
                  <a:lnTo>
                    <a:pt x="45" y="16"/>
                  </a:lnTo>
                  <a:lnTo>
                    <a:pt x="54" y="16"/>
                  </a:lnTo>
                  <a:lnTo>
                    <a:pt x="63" y="16"/>
                  </a:lnTo>
                  <a:lnTo>
                    <a:pt x="73" y="16"/>
                  </a:lnTo>
                  <a:lnTo>
                    <a:pt x="82" y="16"/>
                  </a:lnTo>
                  <a:lnTo>
                    <a:pt x="91" y="16"/>
                  </a:lnTo>
                  <a:lnTo>
                    <a:pt x="101" y="16"/>
                  </a:lnTo>
                  <a:lnTo>
                    <a:pt x="110" y="16"/>
                  </a:lnTo>
                  <a:lnTo>
                    <a:pt x="112" y="13"/>
                  </a:lnTo>
                  <a:lnTo>
                    <a:pt x="113" y="16"/>
                  </a:lnTo>
                  <a:lnTo>
                    <a:pt x="128" y="18"/>
                  </a:lnTo>
                  <a:lnTo>
                    <a:pt x="143" y="19"/>
                  </a:lnTo>
                  <a:lnTo>
                    <a:pt x="146" y="13"/>
                  </a:lnTo>
                  <a:lnTo>
                    <a:pt x="152" y="12"/>
                  </a:lnTo>
                  <a:lnTo>
                    <a:pt x="155" y="3"/>
                  </a:lnTo>
                  <a:lnTo>
                    <a:pt x="158" y="5"/>
                  </a:lnTo>
                  <a:lnTo>
                    <a:pt x="163" y="0"/>
                  </a:lnTo>
                  <a:lnTo>
                    <a:pt x="170" y="9"/>
                  </a:lnTo>
                  <a:lnTo>
                    <a:pt x="179" y="18"/>
                  </a:lnTo>
                  <a:lnTo>
                    <a:pt x="183" y="28"/>
                  </a:lnTo>
                  <a:lnTo>
                    <a:pt x="186" y="45"/>
                  </a:lnTo>
                  <a:lnTo>
                    <a:pt x="189" y="62"/>
                  </a:lnTo>
                  <a:lnTo>
                    <a:pt x="201" y="73"/>
                  </a:lnTo>
                  <a:lnTo>
                    <a:pt x="194" y="80"/>
                  </a:lnTo>
                  <a:lnTo>
                    <a:pt x="186" y="86"/>
                  </a:lnTo>
                  <a:lnTo>
                    <a:pt x="181" y="103"/>
                  </a:lnTo>
                  <a:lnTo>
                    <a:pt x="179" y="123"/>
                  </a:lnTo>
                  <a:lnTo>
                    <a:pt x="178" y="133"/>
                  </a:lnTo>
                  <a:lnTo>
                    <a:pt x="165" y="157"/>
                  </a:lnTo>
                  <a:lnTo>
                    <a:pt x="163" y="172"/>
                  </a:lnTo>
                  <a:lnTo>
                    <a:pt x="156" y="173"/>
                  </a:lnTo>
                  <a:lnTo>
                    <a:pt x="154" y="189"/>
                  </a:lnTo>
                  <a:lnTo>
                    <a:pt x="153" y="204"/>
                  </a:lnTo>
                  <a:lnTo>
                    <a:pt x="145" y="206"/>
                  </a:lnTo>
                  <a:lnTo>
                    <a:pt x="140" y="213"/>
                  </a:lnTo>
                  <a:lnTo>
                    <a:pt x="145" y="216"/>
                  </a:lnTo>
                  <a:lnTo>
                    <a:pt x="156" y="227"/>
                  </a:lnTo>
                  <a:lnTo>
                    <a:pt x="161" y="237"/>
                  </a:lnTo>
                  <a:lnTo>
                    <a:pt x="166" y="246"/>
                  </a:lnTo>
                  <a:lnTo>
                    <a:pt x="173" y="249"/>
                  </a:lnTo>
                  <a:lnTo>
                    <a:pt x="176" y="260"/>
                  </a:lnTo>
                  <a:lnTo>
                    <a:pt x="167" y="260"/>
                  </a:lnTo>
                  <a:lnTo>
                    <a:pt x="157" y="260"/>
                  </a:lnTo>
                  <a:lnTo>
                    <a:pt x="152" y="266"/>
                  </a:lnTo>
                  <a:lnTo>
                    <a:pt x="147" y="272"/>
                  </a:lnTo>
                  <a:lnTo>
                    <a:pt x="133" y="272"/>
                  </a:lnTo>
                  <a:lnTo>
                    <a:pt x="127" y="274"/>
                  </a:lnTo>
                  <a:lnTo>
                    <a:pt x="124" y="273"/>
                  </a:lnTo>
                  <a:lnTo>
                    <a:pt x="115" y="273"/>
                  </a:lnTo>
                  <a:lnTo>
                    <a:pt x="114" y="276"/>
                  </a:lnTo>
                  <a:lnTo>
                    <a:pt x="105" y="268"/>
                  </a:lnTo>
                  <a:lnTo>
                    <a:pt x="96" y="259"/>
                  </a:lnTo>
                  <a:lnTo>
                    <a:pt x="91" y="263"/>
                  </a:lnTo>
                  <a:lnTo>
                    <a:pt x="85" y="263"/>
                  </a:lnTo>
                  <a:lnTo>
                    <a:pt x="75" y="258"/>
                  </a:lnTo>
                  <a:lnTo>
                    <a:pt x="71" y="254"/>
                  </a:lnTo>
                  <a:lnTo>
                    <a:pt x="70" y="250"/>
                  </a:lnTo>
                  <a:lnTo>
                    <a:pt x="62" y="240"/>
                  </a:lnTo>
                  <a:lnTo>
                    <a:pt x="58" y="233"/>
                  </a:lnTo>
                  <a:lnTo>
                    <a:pt x="47" y="223"/>
                  </a:lnTo>
                  <a:lnTo>
                    <a:pt x="44" y="217"/>
                  </a:lnTo>
                  <a:lnTo>
                    <a:pt x="33" y="208"/>
                  </a:lnTo>
                  <a:lnTo>
                    <a:pt x="31" y="205"/>
                  </a:lnTo>
                  <a:lnTo>
                    <a:pt x="22" y="203"/>
                  </a:lnTo>
                  <a:lnTo>
                    <a:pt x="24" y="189"/>
                  </a:lnTo>
                  <a:lnTo>
                    <a:pt x="19" y="180"/>
                  </a:lnTo>
                  <a:lnTo>
                    <a:pt x="13" y="171"/>
                  </a:lnTo>
                  <a:lnTo>
                    <a:pt x="12" y="163"/>
                  </a:lnTo>
                  <a:lnTo>
                    <a:pt x="10" y="156"/>
                  </a:lnTo>
                  <a:lnTo>
                    <a:pt x="5" y="146"/>
                  </a:lnTo>
                  <a:lnTo>
                    <a:pt x="0" y="145"/>
                  </a:lnTo>
                  <a:lnTo>
                    <a:pt x="5" y="134"/>
                  </a:lnTo>
                  <a:lnTo>
                    <a:pt x="6" y="128"/>
                  </a:lnTo>
                  <a:lnTo>
                    <a:pt x="7" y="124"/>
                  </a:lnTo>
                  <a:lnTo>
                    <a:pt x="7" y="119"/>
                  </a:lnTo>
                  <a:lnTo>
                    <a:pt x="13" y="108"/>
                  </a:lnTo>
                  <a:lnTo>
                    <a:pt x="18" y="104"/>
                  </a:lnTo>
                  <a:lnTo>
                    <a:pt x="26" y="104"/>
                  </a:lnTo>
                  <a:lnTo>
                    <a:pt x="26" y="91"/>
                  </a:lnTo>
                  <a:lnTo>
                    <a:pt x="25" y="78"/>
                  </a:lnTo>
                  <a:lnTo>
                    <a:pt x="25" y="64"/>
                  </a:lnTo>
                  <a:lnTo>
                    <a:pt x="24" y="51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347" name="Freeform 94"/>
            <p:cNvSpPr>
              <a:spLocks/>
            </p:cNvSpPr>
            <p:nvPr/>
          </p:nvSpPr>
          <p:spPr bwMode="auto">
            <a:xfrm>
              <a:off x="1813" y="2250"/>
              <a:ext cx="50" cy="60"/>
            </a:xfrm>
            <a:custGeom>
              <a:avLst/>
              <a:gdLst>
                <a:gd name="T0" fmla="*/ 47 w 50"/>
                <a:gd name="T1" fmla="*/ 59 h 60"/>
                <a:gd name="T2" fmla="*/ 35 w 50"/>
                <a:gd name="T3" fmla="*/ 51 h 60"/>
                <a:gd name="T4" fmla="*/ 22 w 50"/>
                <a:gd name="T5" fmla="*/ 43 h 60"/>
                <a:gd name="T6" fmla="*/ 11 w 50"/>
                <a:gd name="T7" fmla="*/ 32 h 60"/>
                <a:gd name="T8" fmla="*/ 0 w 50"/>
                <a:gd name="T9" fmla="*/ 22 h 60"/>
                <a:gd name="T10" fmla="*/ 3 w 50"/>
                <a:gd name="T11" fmla="*/ 17 h 60"/>
                <a:gd name="T12" fmla="*/ 9 w 50"/>
                <a:gd name="T13" fmla="*/ 9 h 60"/>
                <a:gd name="T14" fmla="*/ 14 w 50"/>
                <a:gd name="T15" fmla="*/ 0 h 60"/>
                <a:gd name="T16" fmla="*/ 21 w 50"/>
                <a:gd name="T17" fmla="*/ 0 h 60"/>
                <a:gd name="T18" fmla="*/ 24 w 50"/>
                <a:gd name="T19" fmla="*/ 14 h 60"/>
                <a:gd name="T20" fmla="*/ 27 w 50"/>
                <a:gd name="T21" fmla="*/ 17 h 60"/>
                <a:gd name="T22" fmla="*/ 33 w 50"/>
                <a:gd name="T23" fmla="*/ 14 h 60"/>
                <a:gd name="T24" fmla="*/ 36 w 50"/>
                <a:gd name="T25" fmla="*/ 13 h 60"/>
                <a:gd name="T26" fmla="*/ 36 w 50"/>
                <a:gd name="T27" fmla="*/ 26 h 60"/>
                <a:gd name="T28" fmla="*/ 36 w 50"/>
                <a:gd name="T29" fmla="*/ 28 h 60"/>
                <a:gd name="T30" fmla="*/ 44 w 50"/>
                <a:gd name="T31" fmla="*/ 36 h 60"/>
                <a:gd name="T32" fmla="*/ 49 w 50"/>
                <a:gd name="T33" fmla="*/ 42 h 60"/>
                <a:gd name="T34" fmla="*/ 47 w 50"/>
                <a:gd name="T35" fmla="*/ 59 h 6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0"/>
                <a:gd name="T55" fmla="*/ 0 h 60"/>
                <a:gd name="T56" fmla="*/ 50 w 50"/>
                <a:gd name="T57" fmla="*/ 60 h 6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0" h="60">
                  <a:moveTo>
                    <a:pt x="47" y="59"/>
                  </a:moveTo>
                  <a:lnTo>
                    <a:pt x="35" y="51"/>
                  </a:lnTo>
                  <a:lnTo>
                    <a:pt x="22" y="43"/>
                  </a:lnTo>
                  <a:lnTo>
                    <a:pt x="11" y="32"/>
                  </a:lnTo>
                  <a:lnTo>
                    <a:pt x="0" y="22"/>
                  </a:lnTo>
                  <a:lnTo>
                    <a:pt x="3" y="17"/>
                  </a:lnTo>
                  <a:lnTo>
                    <a:pt x="9" y="9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4" y="14"/>
                  </a:lnTo>
                  <a:lnTo>
                    <a:pt x="27" y="17"/>
                  </a:lnTo>
                  <a:lnTo>
                    <a:pt x="33" y="14"/>
                  </a:lnTo>
                  <a:lnTo>
                    <a:pt x="36" y="13"/>
                  </a:lnTo>
                  <a:lnTo>
                    <a:pt x="36" y="26"/>
                  </a:lnTo>
                  <a:lnTo>
                    <a:pt x="36" y="28"/>
                  </a:lnTo>
                  <a:lnTo>
                    <a:pt x="44" y="36"/>
                  </a:lnTo>
                  <a:lnTo>
                    <a:pt x="49" y="42"/>
                  </a:lnTo>
                  <a:lnTo>
                    <a:pt x="47" y="59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348" name="Freeform 95"/>
            <p:cNvSpPr>
              <a:spLocks/>
            </p:cNvSpPr>
            <p:nvPr/>
          </p:nvSpPr>
          <p:spPr bwMode="auto">
            <a:xfrm>
              <a:off x="2061" y="2186"/>
              <a:ext cx="95" cy="161"/>
            </a:xfrm>
            <a:custGeom>
              <a:avLst/>
              <a:gdLst>
                <a:gd name="T0" fmla="*/ 87 w 95"/>
                <a:gd name="T1" fmla="*/ 44 h 161"/>
                <a:gd name="T2" fmla="*/ 73 w 95"/>
                <a:gd name="T3" fmla="*/ 44 h 161"/>
                <a:gd name="T4" fmla="*/ 67 w 95"/>
                <a:gd name="T5" fmla="*/ 47 h 161"/>
                <a:gd name="T6" fmla="*/ 78 w 95"/>
                <a:gd name="T7" fmla="*/ 60 h 161"/>
                <a:gd name="T8" fmla="*/ 85 w 95"/>
                <a:gd name="T9" fmla="*/ 78 h 161"/>
                <a:gd name="T10" fmla="*/ 79 w 95"/>
                <a:gd name="T11" fmla="*/ 90 h 161"/>
                <a:gd name="T12" fmla="*/ 73 w 95"/>
                <a:gd name="T13" fmla="*/ 101 h 161"/>
                <a:gd name="T14" fmla="*/ 77 w 95"/>
                <a:gd name="T15" fmla="*/ 121 h 161"/>
                <a:gd name="T16" fmla="*/ 83 w 95"/>
                <a:gd name="T17" fmla="*/ 131 h 161"/>
                <a:gd name="T18" fmla="*/ 91 w 95"/>
                <a:gd name="T19" fmla="*/ 141 h 161"/>
                <a:gd name="T20" fmla="*/ 94 w 95"/>
                <a:gd name="T21" fmla="*/ 153 h 161"/>
                <a:gd name="T22" fmla="*/ 92 w 95"/>
                <a:gd name="T23" fmla="*/ 160 h 161"/>
                <a:gd name="T24" fmla="*/ 82 w 95"/>
                <a:gd name="T25" fmla="*/ 157 h 161"/>
                <a:gd name="T26" fmla="*/ 71 w 95"/>
                <a:gd name="T27" fmla="*/ 154 h 161"/>
                <a:gd name="T28" fmla="*/ 59 w 95"/>
                <a:gd name="T29" fmla="*/ 154 h 161"/>
                <a:gd name="T30" fmla="*/ 46 w 95"/>
                <a:gd name="T31" fmla="*/ 154 h 161"/>
                <a:gd name="T32" fmla="*/ 35 w 95"/>
                <a:gd name="T33" fmla="*/ 154 h 161"/>
                <a:gd name="T34" fmla="*/ 25 w 95"/>
                <a:gd name="T35" fmla="*/ 153 h 161"/>
                <a:gd name="T36" fmla="*/ 16 w 95"/>
                <a:gd name="T37" fmla="*/ 152 h 161"/>
                <a:gd name="T38" fmla="*/ 16 w 95"/>
                <a:gd name="T39" fmla="*/ 137 h 161"/>
                <a:gd name="T40" fmla="*/ 14 w 95"/>
                <a:gd name="T41" fmla="*/ 131 h 161"/>
                <a:gd name="T42" fmla="*/ 13 w 95"/>
                <a:gd name="T43" fmla="*/ 127 h 161"/>
                <a:gd name="T44" fmla="*/ 5 w 95"/>
                <a:gd name="T45" fmla="*/ 127 h 161"/>
                <a:gd name="T46" fmla="*/ 2 w 95"/>
                <a:gd name="T47" fmla="*/ 119 h 161"/>
                <a:gd name="T48" fmla="*/ 0 w 95"/>
                <a:gd name="T49" fmla="*/ 119 h 161"/>
                <a:gd name="T50" fmla="*/ 1 w 95"/>
                <a:gd name="T51" fmla="*/ 117 h 161"/>
                <a:gd name="T52" fmla="*/ 4 w 95"/>
                <a:gd name="T53" fmla="*/ 106 h 161"/>
                <a:gd name="T54" fmla="*/ 10 w 95"/>
                <a:gd name="T55" fmla="*/ 97 h 161"/>
                <a:gd name="T56" fmla="*/ 16 w 95"/>
                <a:gd name="T57" fmla="*/ 89 h 161"/>
                <a:gd name="T58" fmla="*/ 25 w 95"/>
                <a:gd name="T59" fmla="*/ 85 h 161"/>
                <a:gd name="T60" fmla="*/ 32 w 95"/>
                <a:gd name="T61" fmla="*/ 94 h 161"/>
                <a:gd name="T62" fmla="*/ 40 w 95"/>
                <a:gd name="T63" fmla="*/ 83 h 161"/>
                <a:gd name="T64" fmla="*/ 45 w 95"/>
                <a:gd name="T65" fmla="*/ 70 h 161"/>
                <a:gd name="T66" fmla="*/ 49 w 95"/>
                <a:gd name="T67" fmla="*/ 64 h 161"/>
                <a:gd name="T68" fmla="*/ 54 w 95"/>
                <a:gd name="T69" fmla="*/ 52 h 161"/>
                <a:gd name="T70" fmla="*/ 59 w 95"/>
                <a:gd name="T71" fmla="*/ 42 h 161"/>
                <a:gd name="T72" fmla="*/ 63 w 95"/>
                <a:gd name="T73" fmla="*/ 32 h 161"/>
                <a:gd name="T74" fmla="*/ 71 w 95"/>
                <a:gd name="T75" fmla="*/ 23 h 161"/>
                <a:gd name="T76" fmla="*/ 74 w 95"/>
                <a:gd name="T77" fmla="*/ 16 h 161"/>
                <a:gd name="T78" fmla="*/ 68 w 95"/>
                <a:gd name="T79" fmla="*/ 10 h 161"/>
                <a:gd name="T80" fmla="*/ 67 w 95"/>
                <a:gd name="T81" fmla="*/ 0 h 161"/>
                <a:gd name="T82" fmla="*/ 72 w 95"/>
                <a:gd name="T83" fmla="*/ 0 h 161"/>
                <a:gd name="T84" fmla="*/ 78 w 95"/>
                <a:gd name="T85" fmla="*/ 14 h 161"/>
                <a:gd name="T86" fmla="*/ 79 w 95"/>
                <a:gd name="T87" fmla="*/ 29 h 161"/>
                <a:gd name="T88" fmla="*/ 87 w 95"/>
                <a:gd name="T89" fmla="*/ 44 h 16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5"/>
                <a:gd name="T136" fmla="*/ 0 h 161"/>
                <a:gd name="T137" fmla="*/ 95 w 95"/>
                <a:gd name="T138" fmla="*/ 161 h 16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5" h="161">
                  <a:moveTo>
                    <a:pt x="87" y="44"/>
                  </a:moveTo>
                  <a:lnTo>
                    <a:pt x="73" y="44"/>
                  </a:lnTo>
                  <a:lnTo>
                    <a:pt x="67" y="47"/>
                  </a:lnTo>
                  <a:lnTo>
                    <a:pt x="78" y="60"/>
                  </a:lnTo>
                  <a:lnTo>
                    <a:pt x="85" y="78"/>
                  </a:lnTo>
                  <a:lnTo>
                    <a:pt x="79" y="90"/>
                  </a:lnTo>
                  <a:lnTo>
                    <a:pt x="73" y="101"/>
                  </a:lnTo>
                  <a:lnTo>
                    <a:pt x="77" y="121"/>
                  </a:lnTo>
                  <a:lnTo>
                    <a:pt x="83" y="131"/>
                  </a:lnTo>
                  <a:lnTo>
                    <a:pt x="91" y="141"/>
                  </a:lnTo>
                  <a:lnTo>
                    <a:pt x="94" y="153"/>
                  </a:lnTo>
                  <a:lnTo>
                    <a:pt x="92" y="160"/>
                  </a:lnTo>
                  <a:lnTo>
                    <a:pt x="82" y="157"/>
                  </a:lnTo>
                  <a:lnTo>
                    <a:pt x="71" y="154"/>
                  </a:lnTo>
                  <a:lnTo>
                    <a:pt x="59" y="154"/>
                  </a:lnTo>
                  <a:lnTo>
                    <a:pt x="46" y="154"/>
                  </a:lnTo>
                  <a:lnTo>
                    <a:pt x="35" y="154"/>
                  </a:lnTo>
                  <a:lnTo>
                    <a:pt x="25" y="153"/>
                  </a:lnTo>
                  <a:lnTo>
                    <a:pt x="16" y="152"/>
                  </a:lnTo>
                  <a:lnTo>
                    <a:pt x="16" y="137"/>
                  </a:lnTo>
                  <a:lnTo>
                    <a:pt x="14" y="131"/>
                  </a:lnTo>
                  <a:lnTo>
                    <a:pt x="13" y="127"/>
                  </a:lnTo>
                  <a:lnTo>
                    <a:pt x="5" y="127"/>
                  </a:lnTo>
                  <a:lnTo>
                    <a:pt x="2" y="119"/>
                  </a:lnTo>
                  <a:lnTo>
                    <a:pt x="0" y="119"/>
                  </a:lnTo>
                  <a:lnTo>
                    <a:pt x="1" y="117"/>
                  </a:lnTo>
                  <a:lnTo>
                    <a:pt x="4" y="106"/>
                  </a:lnTo>
                  <a:lnTo>
                    <a:pt x="10" y="97"/>
                  </a:lnTo>
                  <a:lnTo>
                    <a:pt x="16" y="89"/>
                  </a:lnTo>
                  <a:lnTo>
                    <a:pt x="25" y="85"/>
                  </a:lnTo>
                  <a:lnTo>
                    <a:pt x="32" y="94"/>
                  </a:lnTo>
                  <a:lnTo>
                    <a:pt x="40" y="83"/>
                  </a:lnTo>
                  <a:lnTo>
                    <a:pt x="45" y="70"/>
                  </a:lnTo>
                  <a:lnTo>
                    <a:pt x="49" y="64"/>
                  </a:lnTo>
                  <a:lnTo>
                    <a:pt x="54" y="52"/>
                  </a:lnTo>
                  <a:lnTo>
                    <a:pt x="59" y="42"/>
                  </a:lnTo>
                  <a:lnTo>
                    <a:pt x="63" y="32"/>
                  </a:lnTo>
                  <a:lnTo>
                    <a:pt x="71" y="23"/>
                  </a:lnTo>
                  <a:lnTo>
                    <a:pt x="74" y="16"/>
                  </a:lnTo>
                  <a:lnTo>
                    <a:pt x="68" y="10"/>
                  </a:lnTo>
                  <a:lnTo>
                    <a:pt x="67" y="0"/>
                  </a:lnTo>
                  <a:lnTo>
                    <a:pt x="72" y="0"/>
                  </a:lnTo>
                  <a:lnTo>
                    <a:pt x="78" y="14"/>
                  </a:lnTo>
                  <a:lnTo>
                    <a:pt x="79" y="29"/>
                  </a:lnTo>
                  <a:lnTo>
                    <a:pt x="87" y="44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349" name="Freeform 96"/>
            <p:cNvSpPr>
              <a:spLocks/>
            </p:cNvSpPr>
            <p:nvPr/>
          </p:nvSpPr>
          <p:spPr bwMode="auto">
            <a:xfrm>
              <a:off x="2133" y="2216"/>
              <a:ext cx="162" cy="124"/>
            </a:xfrm>
            <a:custGeom>
              <a:avLst/>
              <a:gdLst>
                <a:gd name="T0" fmla="*/ 57 w 162"/>
                <a:gd name="T1" fmla="*/ 34 h 124"/>
                <a:gd name="T2" fmla="*/ 54 w 162"/>
                <a:gd name="T3" fmla="*/ 29 h 124"/>
                <a:gd name="T4" fmla="*/ 72 w 162"/>
                <a:gd name="T5" fmla="*/ 26 h 124"/>
                <a:gd name="T6" fmla="*/ 82 w 162"/>
                <a:gd name="T7" fmla="*/ 15 h 124"/>
                <a:gd name="T8" fmla="*/ 91 w 162"/>
                <a:gd name="T9" fmla="*/ 3 h 124"/>
                <a:gd name="T10" fmla="*/ 103 w 162"/>
                <a:gd name="T11" fmla="*/ 0 h 124"/>
                <a:gd name="T12" fmla="*/ 108 w 162"/>
                <a:gd name="T13" fmla="*/ 9 h 124"/>
                <a:gd name="T14" fmla="*/ 113 w 162"/>
                <a:gd name="T15" fmla="*/ 18 h 124"/>
                <a:gd name="T16" fmla="*/ 112 w 162"/>
                <a:gd name="T17" fmla="*/ 32 h 124"/>
                <a:gd name="T18" fmla="*/ 120 w 162"/>
                <a:gd name="T19" fmla="*/ 34 h 124"/>
                <a:gd name="T20" fmla="*/ 123 w 162"/>
                <a:gd name="T21" fmla="*/ 38 h 124"/>
                <a:gd name="T22" fmla="*/ 133 w 162"/>
                <a:gd name="T23" fmla="*/ 46 h 124"/>
                <a:gd name="T24" fmla="*/ 136 w 162"/>
                <a:gd name="T25" fmla="*/ 52 h 124"/>
                <a:gd name="T26" fmla="*/ 148 w 162"/>
                <a:gd name="T27" fmla="*/ 63 h 124"/>
                <a:gd name="T28" fmla="*/ 152 w 162"/>
                <a:gd name="T29" fmla="*/ 69 h 124"/>
                <a:gd name="T30" fmla="*/ 159 w 162"/>
                <a:gd name="T31" fmla="*/ 79 h 124"/>
                <a:gd name="T32" fmla="*/ 161 w 162"/>
                <a:gd name="T33" fmla="*/ 84 h 124"/>
                <a:gd name="T34" fmla="*/ 154 w 162"/>
                <a:gd name="T35" fmla="*/ 82 h 124"/>
                <a:gd name="T36" fmla="*/ 145 w 162"/>
                <a:gd name="T37" fmla="*/ 81 h 124"/>
                <a:gd name="T38" fmla="*/ 135 w 162"/>
                <a:gd name="T39" fmla="*/ 79 h 124"/>
                <a:gd name="T40" fmla="*/ 130 w 162"/>
                <a:gd name="T41" fmla="*/ 85 h 124"/>
                <a:gd name="T42" fmla="*/ 122 w 162"/>
                <a:gd name="T43" fmla="*/ 85 h 124"/>
                <a:gd name="T44" fmla="*/ 108 w 162"/>
                <a:gd name="T45" fmla="*/ 89 h 124"/>
                <a:gd name="T46" fmla="*/ 103 w 162"/>
                <a:gd name="T47" fmla="*/ 88 h 124"/>
                <a:gd name="T48" fmla="*/ 98 w 162"/>
                <a:gd name="T49" fmla="*/ 96 h 124"/>
                <a:gd name="T50" fmla="*/ 86 w 162"/>
                <a:gd name="T51" fmla="*/ 93 h 124"/>
                <a:gd name="T52" fmla="*/ 74 w 162"/>
                <a:gd name="T53" fmla="*/ 90 h 124"/>
                <a:gd name="T54" fmla="*/ 62 w 162"/>
                <a:gd name="T55" fmla="*/ 82 h 124"/>
                <a:gd name="T56" fmla="*/ 51 w 162"/>
                <a:gd name="T57" fmla="*/ 95 h 124"/>
                <a:gd name="T58" fmla="*/ 52 w 162"/>
                <a:gd name="T59" fmla="*/ 105 h 124"/>
                <a:gd name="T60" fmla="*/ 43 w 162"/>
                <a:gd name="T61" fmla="*/ 105 h 124"/>
                <a:gd name="T62" fmla="*/ 33 w 162"/>
                <a:gd name="T63" fmla="*/ 104 h 124"/>
                <a:gd name="T64" fmla="*/ 26 w 162"/>
                <a:gd name="T65" fmla="*/ 108 h 124"/>
                <a:gd name="T66" fmla="*/ 22 w 162"/>
                <a:gd name="T67" fmla="*/ 123 h 124"/>
                <a:gd name="T68" fmla="*/ 18 w 162"/>
                <a:gd name="T69" fmla="*/ 110 h 124"/>
                <a:gd name="T70" fmla="*/ 11 w 162"/>
                <a:gd name="T71" fmla="*/ 100 h 124"/>
                <a:gd name="T72" fmla="*/ 4 w 162"/>
                <a:gd name="T73" fmla="*/ 90 h 124"/>
                <a:gd name="T74" fmla="*/ 0 w 162"/>
                <a:gd name="T75" fmla="*/ 71 h 124"/>
                <a:gd name="T76" fmla="*/ 7 w 162"/>
                <a:gd name="T77" fmla="*/ 59 h 124"/>
                <a:gd name="T78" fmla="*/ 13 w 162"/>
                <a:gd name="T79" fmla="*/ 48 h 124"/>
                <a:gd name="T80" fmla="*/ 24 w 162"/>
                <a:gd name="T81" fmla="*/ 44 h 124"/>
                <a:gd name="T82" fmla="*/ 27 w 162"/>
                <a:gd name="T83" fmla="*/ 46 h 124"/>
                <a:gd name="T84" fmla="*/ 33 w 162"/>
                <a:gd name="T85" fmla="*/ 45 h 124"/>
                <a:gd name="T86" fmla="*/ 51 w 162"/>
                <a:gd name="T87" fmla="*/ 41 h 124"/>
                <a:gd name="T88" fmla="*/ 57 w 162"/>
                <a:gd name="T89" fmla="*/ 34 h 12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62"/>
                <a:gd name="T136" fmla="*/ 0 h 124"/>
                <a:gd name="T137" fmla="*/ 162 w 162"/>
                <a:gd name="T138" fmla="*/ 124 h 12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62" h="124">
                  <a:moveTo>
                    <a:pt x="57" y="34"/>
                  </a:moveTo>
                  <a:lnTo>
                    <a:pt x="54" y="29"/>
                  </a:lnTo>
                  <a:lnTo>
                    <a:pt x="72" y="26"/>
                  </a:lnTo>
                  <a:lnTo>
                    <a:pt x="82" y="15"/>
                  </a:lnTo>
                  <a:lnTo>
                    <a:pt x="91" y="3"/>
                  </a:lnTo>
                  <a:lnTo>
                    <a:pt x="103" y="0"/>
                  </a:lnTo>
                  <a:lnTo>
                    <a:pt x="108" y="9"/>
                  </a:lnTo>
                  <a:lnTo>
                    <a:pt x="113" y="18"/>
                  </a:lnTo>
                  <a:lnTo>
                    <a:pt x="112" y="32"/>
                  </a:lnTo>
                  <a:lnTo>
                    <a:pt x="120" y="34"/>
                  </a:lnTo>
                  <a:lnTo>
                    <a:pt x="123" y="38"/>
                  </a:lnTo>
                  <a:lnTo>
                    <a:pt x="133" y="46"/>
                  </a:lnTo>
                  <a:lnTo>
                    <a:pt x="136" y="52"/>
                  </a:lnTo>
                  <a:lnTo>
                    <a:pt x="148" y="63"/>
                  </a:lnTo>
                  <a:lnTo>
                    <a:pt x="152" y="69"/>
                  </a:lnTo>
                  <a:lnTo>
                    <a:pt x="159" y="79"/>
                  </a:lnTo>
                  <a:lnTo>
                    <a:pt x="161" y="84"/>
                  </a:lnTo>
                  <a:lnTo>
                    <a:pt x="154" y="82"/>
                  </a:lnTo>
                  <a:lnTo>
                    <a:pt x="145" y="81"/>
                  </a:lnTo>
                  <a:lnTo>
                    <a:pt x="135" y="79"/>
                  </a:lnTo>
                  <a:lnTo>
                    <a:pt x="130" y="85"/>
                  </a:lnTo>
                  <a:lnTo>
                    <a:pt x="122" y="85"/>
                  </a:lnTo>
                  <a:lnTo>
                    <a:pt x="108" y="89"/>
                  </a:lnTo>
                  <a:lnTo>
                    <a:pt x="103" y="88"/>
                  </a:lnTo>
                  <a:lnTo>
                    <a:pt x="98" y="96"/>
                  </a:lnTo>
                  <a:lnTo>
                    <a:pt x="86" y="93"/>
                  </a:lnTo>
                  <a:lnTo>
                    <a:pt x="74" y="90"/>
                  </a:lnTo>
                  <a:lnTo>
                    <a:pt x="62" y="82"/>
                  </a:lnTo>
                  <a:lnTo>
                    <a:pt x="51" y="95"/>
                  </a:lnTo>
                  <a:lnTo>
                    <a:pt x="52" y="105"/>
                  </a:lnTo>
                  <a:lnTo>
                    <a:pt x="43" y="105"/>
                  </a:lnTo>
                  <a:lnTo>
                    <a:pt x="33" y="104"/>
                  </a:lnTo>
                  <a:lnTo>
                    <a:pt x="26" y="108"/>
                  </a:lnTo>
                  <a:lnTo>
                    <a:pt x="22" y="123"/>
                  </a:lnTo>
                  <a:lnTo>
                    <a:pt x="18" y="110"/>
                  </a:lnTo>
                  <a:lnTo>
                    <a:pt x="11" y="100"/>
                  </a:lnTo>
                  <a:lnTo>
                    <a:pt x="4" y="90"/>
                  </a:lnTo>
                  <a:lnTo>
                    <a:pt x="0" y="71"/>
                  </a:lnTo>
                  <a:lnTo>
                    <a:pt x="7" y="59"/>
                  </a:lnTo>
                  <a:lnTo>
                    <a:pt x="13" y="48"/>
                  </a:lnTo>
                  <a:lnTo>
                    <a:pt x="24" y="44"/>
                  </a:lnTo>
                  <a:lnTo>
                    <a:pt x="27" y="46"/>
                  </a:lnTo>
                  <a:lnTo>
                    <a:pt x="33" y="45"/>
                  </a:lnTo>
                  <a:lnTo>
                    <a:pt x="51" y="41"/>
                  </a:lnTo>
                  <a:lnTo>
                    <a:pt x="57" y="34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350" name="Freeform 97"/>
            <p:cNvSpPr>
              <a:spLocks/>
            </p:cNvSpPr>
            <p:nvPr/>
          </p:nvSpPr>
          <p:spPr bwMode="auto">
            <a:xfrm>
              <a:off x="1914" y="2213"/>
              <a:ext cx="57" cy="91"/>
            </a:xfrm>
            <a:custGeom>
              <a:avLst/>
              <a:gdLst>
                <a:gd name="T0" fmla="*/ 49 w 57"/>
                <a:gd name="T1" fmla="*/ 77 h 91"/>
                <a:gd name="T2" fmla="*/ 40 w 57"/>
                <a:gd name="T3" fmla="*/ 80 h 91"/>
                <a:gd name="T4" fmla="*/ 31 w 57"/>
                <a:gd name="T5" fmla="*/ 83 h 91"/>
                <a:gd name="T6" fmla="*/ 22 w 57"/>
                <a:gd name="T7" fmla="*/ 87 h 91"/>
                <a:gd name="T8" fmla="*/ 14 w 57"/>
                <a:gd name="T9" fmla="*/ 90 h 91"/>
                <a:gd name="T10" fmla="*/ 2 w 57"/>
                <a:gd name="T11" fmla="*/ 86 h 91"/>
                <a:gd name="T12" fmla="*/ 6 w 57"/>
                <a:gd name="T13" fmla="*/ 82 h 91"/>
                <a:gd name="T14" fmla="*/ 3 w 57"/>
                <a:gd name="T15" fmla="*/ 71 h 91"/>
                <a:gd name="T16" fmla="*/ 0 w 57"/>
                <a:gd name="T17" fmla="*/ 61 h 91"/>
                <a:gd name="T18" fmla="*/ 5 w 57"/>
                <a:gd name="T19" fmla="*/ 51 h 91"/>
                <a:gd name="T20" fmla="*/ 10 w 57"/>
                <a:gd name="T21" fmla="*/ 41 h 91"/>
                <a:gd name="T22" fmla="*/ 8 w 57"/>
                <a:gd name="T23" fmla="*/ 24 h 91"/>
                <a:gd name="T24" fmla="*/ 6 w 57"/>
                <a:gd name="T25" fmla="*/ 13 h 91"/>
                <a:gd name="T26" fmla="*/ 5 w 57"/>
                <a:gd name="T27" fmla="*/ 2 h 91"/>
                <a:gd name="T28" fmla="*/ 20 w 57"/>
                <a:gd name="T29" fmla="*/ 1 h 91"/>
                <a:gd name="T30" fmla="*/ 36 w 57"/>
                <a:gd name="T31" fmla="*/ 1 h 91"/>
                <a:gd name="T32" fmla="*/ 39 w 57"/>
                <a:gd name="T33" fmla="*/ 0 h 91"/>
                <a:gd name="T34" fmla="*/ 41 w 57"/>
                <a:gd name="T35" fmla="*/ 4 h 91"/>
                <a:gd name="T36" fmla="*/ 46 w 57"/>
                <a:gd name="T37" fmla="*/ 17 h 91"/>
                <a:gd name="T38" fmla="*/ 46 w 57"/>
                <a:gd name="T39" fmla="*/ 24 h 91"/>
                <a:gd name="T40" fmla="*/ 47 w 57"/>
                <a:gd name="T41" fmla="*/ 33 h 91"/>
                <a:gd name="T42" fmla="*/ 48 w 57"/>
                <a:gd name="T43" fmla="*/ 42 h 91"/>
                <a:gd name="T44" fmla="*/ 49 w 57"/>
                <a:gd name="T45" fmla="*/ 53 h 91"/>
                <a:gd name="T46" fmla="*/ 50 w 57"/>
                <a:gd name="T47" fmla="*/ 65 h 91"/>
                <a:gd name="T48" fmla="*/ 56 w 57"/>
                <a:gd name="T49" fmla="*/ 71 h 91"/>
                <a:gd name="T50" fmla="*/ 50 w 57"/>
                <a:gd name="T51" fmla="*/ 76 h 91"/>
                <a:gd name="T52" fmla="*/ 45 w 57"/>
                <a:gd name="T53" fmla="*/ 72 h 91"/>
                <a:gd name="T54" fmla="*/ 49 w 57"/>
                <a:gd name="T55" fmla="*/ 77 h 9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7"/>
                <a:gd name="T85" fmla="*/ 0 h 91"/>
                <a:gd name="T86" fmla="*/ 57 w 57"/>
                <a:gd name="T87" fmla="*/ 91 h 9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7" h="91">
                  <a:moveTo>
                    <a:pt x="49" y="77"/>
                  </a:moveTo>
                  <a:lnTo>
                    <a:pt x="40" y="80"/>
                  </a:lnTo>
                  <a:lnTo>
                    <a:pt x="31" y="83"/>
                  </a:lnTo>
                  <a:lnTo>
                    <a:pt x="22" y="87"/>
                  </a:lnTo>
                  <a:lnTo>
                    <a:pt x="14" y="90"/>
                  </a:lnTo>
                  <a:lnTo>
                    <a:pt x="2" y="86"/>
                  </a:lnTo>
                  <a:lnTo>
                    <a:pt x="6" y="82"/>
                  </a:lnTo>
                  <a:lnTo>
                    <a:pt x="3" y="71"/>
                  </a:lnTo>
                  <a:lnTo>
                    <a:pt x="0" y="61"/>
                  </a:lnTo>
                  <a:lnTo>
                    <a:pt x="5" y="51"/>
                  </a:lnTo>
                  <a:lnTo>
                    <a:pt x="10" y="41"/>
                  </a:lnTo>
                  <a:lnTo>
                    <a:pt x="8" y="24"/>
                  </a:lnTo>
                  <a:lnTo>
                    <a:pt x="6" y="13"/>
                  </a:lnTo>
                  <a:lnTo>
                    <a:pt x="5" y="2"/>
                  </a:lnTo>
                  <a:lnTo>
                    <a:pt x="20" y="1"/>
                  </a:lnTo>
                  <a:lnTo>
                    <a:pt x="36" y="1"/>
                  </a:lnTo>
                  <a:lnTo>
                    <a:pt x="39" y="0"/>
                  </a:lnTo>
                  <a:lnTo>
                    <a:pt x="41" y="4"/>
                  </a:lnTo>
                  <a:lnTo>
                    <a:pt x="46" y="17"/>
                  </a:lnTo>
                  <a:lnTo>
                    <a:pt x="46" y="24"/>
                  </a:lnTo>
                  <a:lnTo>
                    <a:pt x="47" y="33"/>
                  </a:lnTo>
                  <a:lnTo>
                    <a:pt x="48" y="42"/>
                  </a:lnTo>
                  <a:lnTo>
                    <a:pt x="49" y="53"/>
                  </a:lnTo>
                  <a:lnTo>
                    <a:pt x="50" y="65"/>
                  </a:lnTo>
                  <a:lnTo>
                    <a:pt x="56" y="71"/>
                  </a:lnTo>
                  <a:lnTo>
                    <a:pt x="50" y="76"/>
                  </a:lnTo>
                  <a:lnTo>
                    <a:pt x="45" y="72"/>
                  </a:lnTo>
                  <a:lnTo>
                    <a:pt x="49" y="77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351" name="Freeform 98"/>
            <p:cNvSpPr>
              <a:spLocks/>
            </p:cNvSpPr>
            <p:nvPr/>
          </p:nvSpPr>
          <p:spPr bwMode="auto">
            <a:xfrm>
              <a:off x="1850" y="2219"/>
              <a:ext cx="76" cy="91"/>
            </a:xfrm>
            <a:custGeom>
              <a:avLst/>
              <a:gdLst>
                <a:gd name="T0" fmla="*/ 42 w 76"/>
                <a:gd name="T1" fmla="*/ 6 h 91"/>
                <a:gd name="T2" fmla="*/ 36 w 76"/>
                <a:gd name="T3" fmla="*/ 4 h 91"/>
                <a:gd name="T4" fmla="*/ 29 w 76"/>
                <a:gd name="T5" fmla="*/ 5 h 91"/>
                <a:gd name="T6" fmla="*/ 27 w 76"/>
                <a:gd name="T7" fmla="*/ 0 h 91"/>
                <a:gd name="T8" fmla="*/ 23 w 76"/>
                <a:gd name="T9" fmla="*/ 3 h 91"/>
                <a:gd name="T10" fmla="*/ 16 w 76"/>
                <a:gd name="T11" fmla="*/ 7 h 91"/>
                <a:gd name="T12" fmla="*/ 9 w 76"/>
                <a:gd name="T13" fmla="*/ 5 h 91"/>
                <a:gd name="T14" fmla="*/ 6 w 76"/>
                <a:gd name="T15" fmla="*/ 8 h 91"/>
                <a:gd name="T16" fmla="*/ 5 w 76"/>
                <a:gd name="T17" fmla="*/ 19 h 91"/>
                <a:gd name="T18" fmla="*/ 7 w 76"/>
                <a:gd name="T19" fmla="*/ 21 h 91"/>
                <a:gd name="T20" fmla="*/ 8 w 76"/>
                <a:gd name="T21" fmla="*/ 24 h 91"/>
                <a:gd name="T22" fmla="*/ 9 w 76"/>
                <a:gd name="T23" fmla="*/ 29 h 91"/>
                <a:gd name="T24" fmla="*/ 8 w 76"/>
                <a:gd name="T25" fmla="*/ 32 h 91"/>
                <a:gd name="T26" fmla="*/ 3 w 76"/>
                <a:gd name="T27" fmla="*/ 33 h 91"/>
                <a:gd name="T28" fmla="*/ 5 w 76"/>
                <a:gd name="T29" fmla="*/ 39 h 91"/>
                <a:gd name="T30" fmla="*/ 1 w 76"/>
                <a:gd name="T31" fmla="*/ 45 h 91"/>
                <a:gd name="T32" fmla="*/ 0 w 76"/>
                <a:gd name="T33" fmla="*/ 45 h 91"/>
                <a:gd name="T34" fmla="*/ 0 w 76"/>
                <a:gd name="T35" fmla="*/ 57 h 91"/>
                <a:gd name="T36" fmla="*/ 0 w 76"/>
                <a:gd name="T37" fmla="*/ 60 h 91"/>
                <a:gd name="T38" fmla="*/ 8 w 76"/>
                <a:gd name="T39" fmla="*/ 67 h 91"/>
                <a:gd name="T40" fmla="*/ 13 w 76"/>
                <a:gd name="T41" fmla="*/ 73 h 91"/>
                <a:gd name="T42" fmla="*/ 12 w 76"/>
                <a:gd name="T43" fmla="*/ 90 h 91"/>
                <a:gd name="T44" fmla="*/ 27 w 76"/>
                <a:gd name="T45" fmla="*/ 84 h 91"/>
                <a:gd name="T46" fmla="*/ 43 w 76"/>
                <a:gd name="T47" fmla="*/ 79 h 91"/>
                <a:gd name="T48" fmla="*/ 40 w 76"/>
                <a:gd name="T49" fmla="*/ 78 h 91"/>
                <a:gd name="T50" fmla="*/ 56 w 76"/>
                <a:gd name="T51" fmla="*/ 77 h 91"/>
                <a:gd name="T52" fmla="*/ 47 w 76"/>
                <a:gd name="T53" fmla="*/ 78 h 91"/>
                <a:gd name="T54" fmla="*/ 57 w 76"/>
                <a:gd name="T55" fmla="*/ 77 h 91"/>
                <a:gd name="T56" fmla="*/ 65 w 76"/>
                <a:gd name="T57" fmla="*/ 77 h 91"/>
                <a:gd name="T58" fmla="*/ 67 w 76"/>
                <a:gd name="T59" fmla="*/ 80 h 91"/>
                <a:gd name="T60" fmla="*/ 71 w 76"/>
                <a:gd name="T61" fmla="*/ 77 h 91"/>
                <a:gd name="T62" fmla="*/ 68 w 76"/>
                <a:gd name="T63" fmla="*/ 66 h 91"/>
                <a:gd name="T64" fmla="*/ 65 w 76"/>
                <a:gd name="T65" fmla="*/ 55 h 91"/>
                <a:gd name="T66" fmla="*/ 70 w 76"/>
                <a:gd name="T67" fmla="*/ 45 h 91"/>
                <a:gd name="T68" fmla="*/ 75 w 76"/>
                <a:gd name="T69" fmla="*/ 35 h 91"/>
                <a:gd name="T70" fmla="*/ 72 w 76"/>
                <a:gd name="T71" fmla="*/ 18 h 91"/>
                <a:gd name="T72" fmla="*/ 61 w 76"/>
                <a:gd name="T73" fmla="*/ 11 h 91"/>
                <a:gd name="T74" fmla="*/ 49 w 76"/>
                <a:gd name="T75" fmla="*/ 14 h 91"/>
                <a:gd name="T76" fmla="*/ 42 w 76"/>
                <a:gd name="T77" fmla="*/ 6 h 9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76"/>
                <a:gd name="T118" fmla="*/ 0 h 91"/>
                <a:gd name="T119" fmla="*/ 76 w 76"/>
                <a:gd name="T120" fmla="*/ 91 h 9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76" h="91">
                  <a:moveTo>
                    <a:pt x="42" y="6"/>
                  </a:moveTo>
                  <a:lnTo>
                    <a:pt x="36" y="4"/>
                  </a:lnTo>
                  <a:lnTo>
                    <a:pt x="29" y="5"/>
                  </a:lnTo>
                  <a:lnTo>
                    <a:pt x="27" y="0"/>
                  </a:lnTo>
                  <a:lnTo>
                    <a:pt x="23" y="3"/>
                  </a:lnTo>
                  <a:lnTo>
                    <a:pt x="16" y="7"/>
                  </a:lnTo>
                  <a:lnTo>
                    <a:pt x="9" y="5"/>
                  </a:lnTo>
                  <a:lnTo>
                    <a:pt x="6" y="8"/>
                  </a:lnTo>
                  <a:lnTo>
                    <a:pt x="5" y="19"/>
                  </a:lnTo>
                  <a:lnTo>
                    <a:pt x="7" y="21"/>
                  </a:lnTo>
                  <a:lnTo>
                    <a:pt x="8" y="24"/>
                  </a:lnTo>
                  <a:lnTo>
                    <a:pt x="9" y="29"/>
                  </a:lnTo>
                  <a:lnTo>
                    <a:pt x="8" y="32"/>
                  </a:lnTo>
                  <a:lnTo>
                    <a:pt x="3" y="33"/>
                  </a:lnTo>
                  <a:lnTo>
                    <a:pt x="5" y="39"/>
                  </a:lnTo>
                  <a:lnTo>
                    <a:pt x="1" y="45"/>
                  </a:lnTo>
                  <a:lnTo>
                    <a:pt x="0" y="45"/>
                  </a:lnTo>
                  <a:lnTo>
                    <a:pt x="0" y="57"/>
                  </a:lnTo>
                  <a:lnTo>
                    <a:pt x="0" y="60"/>
                  </a:lnTo>
                  <a:lnTo>
                    <a:pt x="8" y="67"/>
                  </a:lnTo>
                  <a:lnTo>
                    <a:pt x="13" y="73"/>
                  </a:lnTo>
                  <a:lnTo>
                    <a:pt x="12" y="90"/>
                  </a:lnTo>
                  <a:lnTo>
                    <a:pt x="27" y="84"/>
                  </a:lnTo>
                  <a:lnTo>
                    <a:pt x="43" y="79"/>
                  </a:lnTo>
                  <a:lnTo>
                    <a:pt x="40" y="78"/>
                  </a:lnTo>
                  <a:lnTo>
                    <a:pt x="56" y="77"/>
                  </a:lnTo>
                  <a:lnTo>
                    <a:pt x="47" y="78"/>
                  </a:lnTo>
                  <a:lnTo>
                    <a:pt x="57" y="77"/>
                  </a:lnTo>
                  <a:lnTo>
                    <a:pt x="65" y="77"/>
                  </a:lnTo>
                  <a:lnTo>
                    <a:pt x="67" y="80"/>
                  </a:lnTo>
                  <a:lnTo>
                    <a:pt x="71" y="77"/>
                  </a:lnTo>
                  <a:lnTo>
                    <a:pt x="68" y="66"/>
                  </a:lnTo>
                  <a:lnTo>
                    <a:pt x="65" y="55"/>
                  </a:lnTo>
                  <a:lnTo>
                    <a:pt x="70" y="45"/>
                  </a:lnTo>
                  <a:lnTo>
                    <a:pt x="75" y="35"/>
                  </a:lnTo>
                  <a:lnTo>
                    <a:pt x="72" y="18"/>
                  </a:lnTo>
                  <a:lnTo>
                    <a:pt x="61" y="11"/>
                  </a:lnTo>
                  <a:lnTo>
                    <a:pt x="49" y="14"/>
                  </a:lnTo>
                  <a:lnTo>
                    <a:pt x="42" y="6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352" name="Freeform 99"/>
            <p:cNvSpPr>
              <a:spLocks/>
            </p:cNvSpPr>
            <p:nvPr/>
          </p:nvSpPr>
          <p:spPr bwMode="auto">
            <a:xfrm>
              <a:off x="1852" y="1852"/>
              <a:ext cx="249" cy="250"/>
            </a:xfrm>
            <a:custGeom>
              <a:avLst/>
              <a:gdLst>
                <a:gd name="T0" fmla="*/ 0 w 249"/>
                <a:gd name="T1" fmla="*/ 129 h 250"/>
                <a:gd name="T2" fmla="*/ 11 w 249"/>
                <a:gd name="T3" fmla="*/ 143 h 250"/>
                <a:gd name="T4" fmla="*/ 34 w 249"/>
                <a:gd name="T5" fmla="*/ 159 h 250"/>
                <a:gd name="T6" fmla="*/ 54 w 249"/>
                <a:gd name="T7" fmla="*/ 174 h 250"/>
                <a:gd name="T8" fmla="*/ 72 w 249"/>
                <a:gd name="T9" fmla="*/ 187 h 250"/>
                <a:gd name="T10" fmla="*/ 91 w 249"/>
                <a:gd name="T11" fmla="*/ 201 h 250"/>
                <a:gd name="T12" fmla="*/ 108 w 249"/>
                <a:gd name="T13" fmla="*/ 215 h 250"/>
                <a:gd name="T14" fmla="*/ 117 w 249"/>
                <a:gd name="T15" fmla="*/ 226 h 250"/>
                <a:gd name="T16" fmla="*/ 141 w 249"/>
                <a:gd name="T17" fmla="*/ 238 h 250"/>
                <a:gd name="T18" fmla="*/ 155 w 249"/>
                <a:gd name="T19" fmla="*/ 249 h 250"/>
                <a:gd name="T20" fmla="*/ 174 w 249"/>
                <a:gd name="T21" fmla="*/ 245 h 250"/>
                <a:gd name="T22" fmla="*/ 194 w 249"/>
                <a:gd name="T23" fmla="*/ 225 h 250"/>
                <a:gd name="T24" fmla="*/ 221 w 249"/>
                <a:gd name="T25" fmla="*/ 207 h 250"/>
                <a:gd name="T26" fmla="*/ 248 w 249"/>
                <a:gd name="T27" fmla="*/ 187 h 250"/>
                <a:gd name="T28" fmla="*/ 229 w 249"/>
                <a:gd name="T29" fmla="*/ 174 h 250"/>
                <a:gd name="T30" fmla="*/ 216 w 249"/>
                <a:gd name="T31" fmla="*/ 151 h 250"/>
                <a:gd name="T32" fmla="*/ 221 w 249"/>
                <a:gd name="T33" fmla="*/ 129 h 250"/>
                <a:gd name="T34" fmla="*/ 216 w 249"/>
                <a:gd name="T35" fmla="*/ 97 h 250"/>
                <a:gd name="T36" fmla="*/ 213 w 249"/>
                <a:gd name="T37" fmla="*/ 80 h 250"/>
                <a:gd name="T38" fmla="*/ 201 w 249"/>
                <a:gd name="T39" fmla="*/ 57 h 250"/>
                <a:gd name="T40" fmla="*/ 196 w 249"/>
                <a:gd name="T41" fmla="*/ 33 h 250"/>
                <a:gd name="T42" fmla="*/ 201 w 249"/>
                <a:gd name="T43" fmla="*/ 3 h 250"/>
                <a:gd name="T44" fmla="*/ 185 w 249"/>
                <a:gd name="T45" fmla="*/ 0 h 250"/>
                <a:gd name="T46" fmla="*/ 162 w 249"/>
                <a:gd name="T47" fmla="*/ 2 h 250"/>
                <a:gd name="T48" fmla="*/ 136 w 249"/>
                <a:gd name="T49" fmla="*/ 2 h 250"/>
                <a:gd name="T50" fmla="*/ 106 w 249"/>
                <a:gd name="T51" fmla="*/ 11 h 250"/>
                <a:gd name="T52" fmla="*/ 89 w 249"/>
                <a:gd name="T53" fmla="*/ 20 h 250"/>
                <a:gd name="T54" fmla="*/ 81 w 249"/>
                <a:gd name="T55" fmla="*/ 28 h 250"/>
                <a:gd name="T56" fmla="*/ 84 w 249"/>
                <a:gd name="T57" fmla="*/ 49 h 250"/>
                <a:gd name="T58" fmla="*/ 89 w 249"/>
                <a:gd name="T59" fmla="*/ 66 h 250"/>
                <a:gd name="T60" fmla="*/ 60 w 249"/>
                <a:gd name="T61" fmla="*/ 72 h 250"/>
                <a:gd name="T62" fmla="*/ 52 w 249"/>
                <a:gd name="T63" fmla="*/ 87 h 250"/>
                <a:gd name="T64" fmla="*/ 32 w 249"/>
                <a:gd name="T65" fmla="*/ 97 h 250"/>
                <a:gd name="T66" fmla="*/ 12 w 249"/>
                <a:gd name="T67" fmla="*/ 107 h 25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49"/>
                <a:gd name="T103" fmla="*/ 0 h 250"/>
                <a:gd name="T104" fmla="*/ 249 w 249"/>
                <a:gd name="T105" fmla="*/ 250 h 25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49" h="250">
                  <a:moveTo>
                    <a:pt x="2" y="113"/>
                  </a:moveTo>
                  <a:lnTo>
                    <a:pt x="0" y="129"/>
                  </a:lnTo>
                  <a:lnTo>
                    <a:pt x="0" y="135"/>
                  </a:lnTo>
                  <a:lnTo>
                    <a:pt x="11" y="143"/>
                  </a:lnTo>
                  <a:lnTo>
                    <a:pt x="22" y="151"/>
                  </a:lnTo>
                  <a:lnTo>
                    <a:pt x="34" y="159"/>
                  </a:lnTo>
                  <a:lnTo>
                    <a:pt x="46" y="167"/>
                  </a:lnTo>
                  <a:lnTo>
                    <a:pt x="54" y="174"/>
                  </a:lnTo>
                  <a:lnTo>
                    <a:pt x="63" y="181"/>
                  </a:lnTo>
                  <a:lnTo>
                    <a:pt x="72" y="187"/>
                  </a:lnTo>
                  <a:lnTo>
                    <a:pt x="82" y="194"/>
                  </a:lnTo>
                  <a:lnTo>
                    <a:pt x="91" y="201"/>
                  </a:lnTo>
                  <a:lnTo>
                    <a:pt x="100" y="207"/>
                  </a:lnTo>
                  <a:lnTo>
                    <a:pt x="108" y="215"/>
                  </a:lnTo>
                  <a:lnTo>
                    <a:pt x="117" y="222"/>
                  </a:lnTo>
                  <a:lnTo>
                    <a:pt x="117" y="226"/>
                  </a:lnTo>
                  <a:lnTo>
                    <a:pt x="123" y="232"/>
                  </a:lnTo>
                  <a:lnTo>
                    <a:pt x="141" y="238"/>
                  </a:lnTo>
                  <a:lnTo>
                    <a:pt x="141" y="249"/>
                  </a:lnTo>
                  <a:lnTo>
                    <a:pt x="155" y="249"/>
                  </a:lnTo>
                  <a:lnTo>
                    <a:pt x="165" y="247"/>
                  </a:lnTo>
                  <a:lnTo>
                    <a:pt x="174" y="245"/>
                  </a:lnTo>
                  <a:lnTo>
                    <a:pt x="184" y="235"/>
                  </a:lnTo>
                  <a:lnTo>
                    <a:pt x="194" y="225"/>
                  </a:lnTo>
                  <a:lnTo>
                    <a:pt x="207" y="216"/>
                  </a:lnTo>
                  <a:lnTo>
                    <a:pt x="221" y="207"/>
                  </a:lnTo>
                  <a:lnTo>
                    <a:pt x="235" y="197"/>
                  </a:lnTo>
                  <a:lnTo>
                    <a:pt x="248" y="187"/>
                  </a:lnTo>
                  <a:lnTo>
                    <a:pt x="243" y="177"/>
                  </a:lnTo>
                  <a:lnTo>
                    <a:pt x="229" y="174"/>
                  </a:lnTo>
                  <a:lnTo>
                    <a:pt x="224" y="162"/>
                  </a:lnTo>
                  <a:lnTo>
                    <a:pt x="216" y="151"/>
                  </a:lnTo>
                  <a:lnTo>
                    <a:pt x="221" y="146"/>
                  </a:lnTo>
                  <a:lnTo>
                    <a:pt x="221" y="129"/>
                  </a:lnTo>
                  <a:lnTo>
                    <a:pt x="221" y="113"/>
                  </a:lnTo>
                  <a:lnTo>
                    <a:pt x="216" y="97"/>
                  </a:lnTo>
                  <a:lnTo>
                    <a:pt x="216" y="93"/>
                  </a:lnTo>
                  <a:lnTo>
                    <a:pt x="213" y="80"/>
                  </a:lnTo>
                  <a:lnTo>
                    <a:pt x="211" y="67"/>
                  </a:lnTo>
                  <a:lnTo>
                    <a:pt x="201" y="57"/>
                  </a:lnTo>
                  <a:lnTo>
                    <a:pt x="191" y="43"/>
                  </a:lnTo>
                  <a:lnTo>
                    <a:pt x="196" y="33"/>
                  </a:lnTo>
                  <a:lnTo>
                    <a:pt x="202" y="22"/>
                  </a:lnTo>
                  <a:lnTo>
                    <a:pt x="201" y="3"/>
                  </a:lnTo>
                  <a:lnTo>
                    <a:pt x="203" y="0"/>
                  </a:lnTo>
                  <a:lnTo>
                    <a:pt x="185" y="0"/>
                  </a:lnTo>
                  <a:lnTo>
                    <a:pt x="176" y="0"/>
                  </a:lnTo>
                  <a:lnTo>
                    <a:pt x="162" y="2"/>
                  </a:lnTo>
                  <a:lnTo>
                    <a:pt x="150" y="2"/>
                  </a:lnTo>
                  <a:lnTo>
                    <a:pt x="136" y="2"/>
                  </a:lnTo>
                  <a:lnTo>
                    <a:pt x="122" y="7"/>
                  </a:lnTo>
                  <a:lnTo>
                    <a:pt x="106" y="11"/>
                  </a:lnTo>
                  <a:lnTo>
                    <a:pt x="100" y="14"/>
                  </a:lnTo>
                  <a:lnTo>
                    <a:pt x="89" y="20"/>
                  </a:lnTo>
                  <a:lnTo>
                    <a:pt x="77" y="25"/>
                  </a:lnTo>
                  <a:lnTo>
                    <a:pt x="81" y="28"/>
                  </a:lnTo>
                  <a:lnTo>
                    <a:pt x="82" y="39"/>
                  </a:lnTo>
                  <a:lnTo>
                    <a:pt x="84" y="49"/>
                  </a:lnTo>
                  <a:lnTo>
                    <a:pt x="92" y="62"/>
                  </a:lnTo>
                  <a:lnTo>
                    <a:pt x="89" y="66"/>
                  </a:lnTo>
                  <a:lnTo>
                    <a:pt x="76" y="67"/>
                  </a:lnTo>
                  <a:lnTo>
                    <a:pt x="60" y="72"/>
                  </a:lnTo>
                  <a:lnTo>
                    <a:pt x="60" y="81"/>
                  </a:lnTo>
                  <a:lnTo>
                    <a:pt x="52" y="87"/>
                  </a:lnTo>
                  <a:lnTo>
                    <a:pt x="43" y="93"/>
                  </a:lnTo>
                  <a:lnTo>
                    <a:pt x="32" y="97"/>
                  </a:lnTo>
                  <a:lnTo>
                    <a:pt x="22" y="102"/>
                  </a:lnTo>
                  <a:lnTo>
                    <a:pt x="12" y="107"/>
                  </a:lnTo>
                  <a:lnTo>
                    <a:pt x="2" y="113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353" name="Freeform 100"/>
            <p:cNvSpPr>
              <a:spLocks/>
            </p:cNvSpPr>
            <p:nvPr/>
          </p:nvSpPr>
          <p:spPr bwMode="auto">
            <a:xfrm>
              <a:off x="1784" y="1964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3 w 17"/>
                <a:gd name="T3" fmla="*/ 12 h 17"/>
                <a:gd name="T4" fmla="*/ 0 w 17"/>
                <a:gd name="T5" fmla="*/ 16 h 17"/>
                <a:gd name="T6" fmla="*/ 16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16" y="0"/>
                  </a:moveTo>
                  <a:lnTo>
                    <a:pt x="13" y="12"/>
                  </a:lnTo>
                  <a:lnTo>
                    <a:pt x="0" y="16"/>
                  </a:lnTo>
                  <a:lnTo>
                    <a:pt x="16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354" name="Freeform 101"/>
            <p:cNvSpPr>
              <a:spLocks/>
            </p:cNvSpPr>
            <p:nvPr/>
          </p:nvSpPr>
          <p:spPr bwMode="auto">
            <a:xfrm>
              <a:off x="1754" y="1970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0 w 17"/>
                <a:gd name="T3" fmla="*/ 16 h 17"/>
                <a:gd name="T4" fmla="*/ 0 w 17"/>
                <a:gd name="T5" fmla="*/ 2 h 17"/>
                <a:gd name="T6" fmla="*/ 16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16" y="0"/>
                  </a:moveTo>
                  <a:lnTo>
                    <a:pt x="0" y="16"/>
                  </a:lnTo>
                  <a:lnTo>
                    <a:pt x="0" y="2"/>
                  </a:lnTo>
                  <a:lnTo>
                    <a:pt x="16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355" name="Freeform 102"/>
            <p:cNvSpPr>
              <a:spLocks/>
            </p:cNvSpPr>
            <p:nvPr/>
          </p:nvSpPr>
          <p:spPr bwMode="auto">
            <a:xfrm>
              <a:off x="1766" y="1977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0 w 17"/>
                <a:gd name="T3" fmla="*/ 16 h 17"/>
                <a:gd name="T4" fmla="*/ 0 w 17"/>
                <a:gd name="T5" fmla="*/ 0 h 17"/>
                <a:gd name="T6" fmla="*/ 16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16" y="0"/>
                  </a:moveTo>
                  <a:lnTo>
                    <a:pt x="10" y="16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356" name="Freeform 103"/>
            <p:cNvSpPr>
              <a:spLocks/>
            </p:cNvSpPr>
            <p:nvPr/>
          </p:nvSpPr>
          <p:spPr bwMode="auto">
            <a:xfrm>
              <a:off x="1791" y="1959"/>
              <a:ext cx="17" cy="17"/>
            </a:xfrm>
            <a:custGeom>
              <a:avLst/>
              <a:gdLst>
                <a:gd name="T0" fmla="*/ 10 w 17"/>
                <a:gd name="T1" fmla="*/ 16 h 17"/>
                <a:gd name="T2" fmla="*/ 16 w 17"/>
                <a:gd name="T3" fmla="*/ 0 h 17"/>
                <a:gd name="T4" fmla="*/ 0 w 17"/>
                <a:gd name="T5" fmla="*/ 16 h 17"/>
                <a:gd name="T6" fmla="*/ 10 w 17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10" y="16"/>
                  </a:moveTo>
                  <a:lnTo>
                    <a:pt x="16" y="0"/>
                  </a:lnTo>
                  <a:lnTo>
                    <a:pt x="0" y="16"/>
                  </a:lnTo>
                  <a:lnTo>
                    <a:pt x="10" y="16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357" name="Freeform 104"/>
            <p:cNvSpPr>
              <a:spLocks/>
            </p:cNvSpPr>
            <p:nvPr/>
          </p:nvSpPr>
          <p:spPr bwMode="auto">
            <a:xfrm>
              <a:off x="1657" y="2136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8 w 17"/>
                <a:gd name="T3" fmla="*/ 16 h 17"/>
                <a:gd name="T4" fmla="*/ 0 w 17"/>
                <a:gd name="T5" fmla="*/ 0 h 17"/>
                <a:gd name="T6" fmla="*/ 16 w 17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16" y="16"/>
                  </a:moveTo>
                  <a:lnTo>
                    <a:pt x="8" y="16"/>
                  </a:lnTo>
                  <a:lnTo>
                    <a:pt x="0" y="0"/>
                  </a:lnTo>
                  <a:lnTo>
                    <a:pt x="16" y="16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358" name="Freeform 105"/>
            <p:cNvSpPr>
              <a:spLocks/>
            </p:cNvSpPr>
            <p:nvPr/>
          </p:nvSpPr>
          <p:spPr bwMode="auto">
            <a:xfrm>
              <a:off x="1892" y="1862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0 w 17"/>
                <a:gd name="T3" fmla="*/ 16 h 17"/>
                <a:gd name="T4" fmla="*/ 0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359" name="Freeform 106"/>
            <p:cNvSpPr>
              <a:spLocks/>
            </p:cNvSpPr>
            <p:nvPr/>
          </p:nvSpPr>
          <p:spPr bwMode="auto">
            <a:xfrm>
              <a:off x="2065" y="1905"/>
              <a:ext cx="195" cy="192"/>
            </a:xfrm>
            <a:custGeom>
              <a:avLst/>
              <a:gdLst>
                <a:gd name="T0" fmla="*/ 181 w 195"/>
                <a:gd name="T1" fmla="*/ 191 h 192"/>
                <a:gd name="T2" fmla="*/ 181 w 195"/>
                <a:gd name="T3" fmla="*/ 184 h 192"/>
                <a:gd name="T4" fmla="*/ 194 w 195"/>
                <a:gd name="T5" fmla="*/ 184 h 192"/>
                <a:gd name="T6" fmla="*/ 193 w 195"/>
                <a:gd name="T7" fmla="*/ 170 h 192"/>
                <a:gd name="T8" fmla="*/ 192 w 195"/>
                <a:gd name="T9" fmla="*/ 156 h 192"/>
                <a:gd name="T10" fmla="*/ 191 w 195"/>
                <a:gd name="T11" fmla="*/ 143 h 192"/>
                <a:gd name="T12" fmla="*/ 191 w 195"/>
                <a:gd name="T13" fmla="*/ 130 h 192"/>
                <a:gd name="T14" fmla="*/ 191 w 195"/>
                <a:gd name="T15" fmla="*/ 116 h 192"/>
                <a:gd name="T16" fmla="*/ 189 w 195"/>
                <a:gd name="T17" fmla="*/ 104 h 192"/>
                <a:gd name="T18" fmla="*/ 188 w 195"/>
                <a:gd name="T19" fmla="*/ 91 h 192"/>
                <a:gd name="T20" fmla="*/ 187 w 195"/>
                <a:gd name="T21" fmla="*/ 77 h 192"/>
                <a:gd name="T22" fmla="*/ 186 w 195"/>
                <a:gd name="T23" fmla="*/ 65 h 192"/>
                <a:gd name="T24" fmla="*/ 186 w 195"/>
                <a:gd name="T25" fmla="*/ 51 h 192"/>
                <a:gd name="T26" fmla="*/ 186 w 195"/>
                <a:gd name="T27" fmla="*/ 41 h 192"/>
                <a:gd name="T28" fmla="*/ 185 w 195"/>
                <a:gd name="T29" fmla="*/ 30 h 192"/>
                <a:gd name="T30" fmla="*/ 186 w 195"/>
                <a:gd name="T31" fmla="*/ 21 h 192"/>
                <a:gd name="T32" fmla="*/ 180 w 195"/>
                <a:gd name="T33" fmla="*/ 16 h 192"/>
                <a:gd name="T34" fmla="*/ 161 w 195"/>
                <a:gd name="T35" fmla="*/ 12 h 192"/>
                <a:gd name="T36" fmla="*/ 159 w 195"/>
                <a:gd name="T37" fmla="*/ 7 h 192"/>
                <a:gd name="T38" fmla="*/ 144 w 195"/>
                <a:gd name="T39" fmla="*/ 3 h 192"/>
                <a:gd name="T40" fmla="*/ 134 w 195"/>
                <a:gd name="T41" fmla="*/ 8 h 192"/>
                <a:gd name="T42" fmla="*/ 126 w 195"/>
                <a:gd name="T43" fmla="*/ 14 h 192"/>
                <a:gd name="T44" fmla="*/ 126 w 195"/>
                <a:gd name="T45" fmla="*/ 32 h 192"/>
                <a:gd name="T46" fmla="*/ 114 w 195"/>
                <a:gd name="T47" fmla="*/ 41 h 192"/>
                <a:gd name="T48" fmla="*/ 101 w 195"/>
                <a:gd name="T49" fmla="*/ 34 h 192"/>
                <a:gd name="T50" fmla="*/ 87 w 195"/>
                <a:gd name="T51" fmla="*/ 27 h 192"/>
                <a:gd name="T52" fmla="*/ 73 w 195"/>
                <a:gd name="T53" fmla="*/ 23 h 192"/>
                <a:gd name="T54" fmla="*/ 67 w 195"/>
                <a:gd name="T55" fmla="*/ 11 h 192"/>
                <a:gd name="T56" fmla="*/ 55 w 195"/>
                <a:gd name="T57" fmla="*/ 7 h 192"/>
                <a:gd name="T58" fmla="*/ 41 w 195"/>
                <a:gd name="T59" fmla="*/ 4 h 192"/>
                <a:gd name="T60" fmla="*/ 24 w 195"/>
                <a:gd name="T61" fmla="*/ 0 h 192"/>
                <a:gd name="T62" fmla="*/ 23 w 195"/>
                <a:gd name="T63" fmla="*/ 11 h 192"/>
                <a:gd name="T64" fmla="*/ 15 w 195"/>
                <a:gd name="T65" fmla="*/ 17 h 192"/>
                <a:gd name="T66" fmla="*/ 8 w 195"/>
                <a:gd name="T67" fmla="*/ 24 h 192"/>
                <a:gd name="T68" fmla="*/ 8 w 195"/>
                <a:gd name="T69" fmla="*/ 36 h 192"/>
                <a:gd name="T70" fmla="*/ 1 w 195"/>
                <a:gd name="T71" fmla="*/ 41 h 192"/>
                <a:gd name="T72" fmla="*/ 0 w 195"/>
                <a:gd name="T73" fmla="*/ 45 h 192"/>
                <a:gd name="T74" fmla="*/ 6 w 195"/>
                <a:gd name="T75" fmla="*/ 61 h 192"/>
                <a:gd name="T76" fmla="*/ 6 w 195"/>
                <a:gd name="T77" fmla="*/ 76 h 192"/>
                <a:gd name="T78" fmla="*/ 6 w 195"/>
                <a:gd name="T79" fmla="*/ 93 h 192"/>
                <a:gd name="T80" fmla="*/ 1 w 195"/>
                <a:gd name="T81" fmla="*/ 98 h 192"/>
                <a:gd name="T82" fmla="*/ 8 w 195"/>
                <a:gd name="T83" fmla="*/ 110 h 192"/>
                <a:gd name="T84" fmla="*/ 13 w 195"/>
                <a:gd name="T85" fmla="*/ 121 h 192"/>
                <a:gd name="T86" fmla="*/ 28 w 195"/>
                <a:gd name="T87" fmla="*/ 124 h 192"/>
                <a:gd name="T88" fmla="*/ 33 w 195"/>
                <a:gd name="T89" fmla="*/ 135 h 192"/>
                <a:gd name="T90" fmla="*/ 50 w 195"/>
                <a:gd name="T91" fmla="*/ 139 h 192"/>
                <a:gd name="T92" fmla="*/ 60 w 195"/>
                <a:gd name="T93" fmla="*/ 147 h 192"/>
                <a:gd name="T94" fmla="*/ 70 w 195"/>
                <a:gd name="T95" fmla="*/ 143 h 192"/>
                <a:gd name="T96" fmla="*/ 82 w 195"/>
                <a:gd name="T97" fmla="*/ 135 h 192"/>
                <a:gd name="T98" fmla="*/ 94 w 195"/>
                <a:gd name="T99" fmla="*/ 142 h 192"/>
                <a:gd name="T100" fmla="*/ 107 w 195"/>
                <a:gd name="T101" fmla="*/ 149 h 192"/>
                <a:gd name="T102" fmla="*/ 119 w 195"/>
                <a:gd name="T103" fmla="*/ 156 h 192"/>
                <a:gd name="T104" fmla="*/ 132 w 195"/>
                <a:gd name="T105" fmla="*/ 163 h 192"/>
                <a:gd name="T106" fmla="*/ 144 w 195"/>
                <a:gd name="T107" fmla="*/ 170 h 192"/>
                <a:gd name="T108" fmla="*/ 156 w 195"/>
                <a:gd name="T109" fmla="*/ 177 h 192"/>
                <a:gd name="T110" fmla="*/ 169 w 195"/>
                <a:gd name="T111" fmla="*/ 184 h 192"/>
                <a:gd name="T112" fmla="*/ 181 w 195"/>
                <a:gd name="T113" fmla="*/ 191 h 19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95"/>
                <a:gd name="T172" fmla="*/ 0 h 192"/>
                <a:gd name="T173" fmla="*/ 195 w 195"/>
                <a:gd name="T174" fmla="*/ 192 h 19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95" h="192">
                  <a:moveTo>
                    <a:pt x="181" y="191"/>
                  </a:moveTo>
                  <a:lnTo>
                    <a:pt x="181" y="184"/>
                  </a:lnTo>
                  <a:lnTo>
                    <a:pt x="194" y="184"/>
                  </a:lnTo>
                  <a:lnTo>
                    <a:pt x="193" y="170"/>
                  </a:lnTo>
                  <a:lnTo>
                    <a:pt x="192" y="156"/>
                  </a:lnTo>
                  <a:lnTo>
                    <a:pt x="191" y="143"/>
                  </a:lnTo>
                  <a:lnTo>
                    <a:pt x="191" y="130"/>
                  </a:lnTo>
                  <a:lnTo>
                    <a:pt x="191" y="116"/>
                  </a:lnTo>
                  <a:lnTo>
                    <a:pt x="189" y="104"/>
                  </a:lnTo>
                  <a:lnTo>
                    <a:pt x="188" y="91"/>
                  </a:lnTo>
                  <a:lnTo>
                    <a:pt x="187" y="77"/>
                  </a:lnTo>
                  <a:lnTo>
                    <a:pt x="186" y="65"/>
                  </a:lnTo>
                  <a:lnTo>
                    <a:pt x="186" y="51"/>
                  </a:lnTo>
                  <a:lnTo>
                    <a:pt x="186" y="41"/>
                  </a:lnTo>
                  <a:lnTo>
                    <a:pt x="185" y="30"/>
                  </a:lnTo>
                  <a:lnTo>
                    <a:pt x="186" y="21"/>
                  </a:lnTo>
                  <a:lnTo>
                    <a:pt x="180" y="16"/>
                  </a:lnTo>
                  <a:lnTo>
                    <a:pt x="161" y="12"/>
                  </a:lnTo>
                  <a:lnTo>
                    <a:pt x="159" y="7"/>
                  </a:lnTo>
                  <a:lnTo>
                    <a:pt x="144" y="3"/>
                  </a:lnTo>
                  <a:lnTo>
                    <a:pt x="134" y="8"/>
                  </a:lnTo>
                  <a:lnTo>
                    <a:pt x="126" y="14"/>
                  </a:lnTo>
                  <a:lnTo>
                    <a:pt x="126" y="32"/>
                  </a:lnTo>
                  <a:lnTo>
                    <a:pt x="114" y="41"/>
                  </a:lnTo>
                  <a:lnTo>
                    <a:pt x="101" y="34"/>
                  </a:lnTo>
                  <a:lnTo>
                    <a:pt x="87" y="27"/>
                  </a:lnTo>
                  <a:lnTo>
                    <a:pt x="73" y="23"/>
                  </a:lnTo>
                  <a:lnTo>
                    <a:pt x="67" y="11"/>
                  </a:lnTo>
                  <a:lnTo>
                    <a:pt x="55" y="7"/>
                  </a:lnTo>
                  <a:lnTo>
                    <a:pt x="41" y="4"/>
                  </a:lnTo>
                  <a:lnTo>
                    <a:pt x="24" y="0"/>
                  </a:lnTo>
                  <a:lnTo>
                    <a:pt x="23" y="11"/>
                  </a:lnTo>
                  <a:lnTo>
                    <a:pt x="15" y="17"/>
                  </a:lnTo>
                  <a:lnTo>
                    <a:pt x="8" y="24"/>
                  </a:lnTo>
                  <a:lnTo>
                    <a:pt x="8" y="36"/>
                  </a:lnTo>
                  <a:lnTo>
                    <a:pt x="1" y="41"/>
                  </a:lnTo>
                  <a:lnTo>
                    <a:pt x="0" y="45"/>
                  </a:lnTo>
                  <a:lnTo>
                    <a:pt x="6" y="61"/>
                  </a:lnTo>
                  <a:lnTo>
                    <a:pt x="6" y="76"/>
                  </a:lnTo>
                  <a:lnTo>
                    <a:pt x="6" y="93"/>
                  </a:lnTo>
                  <a:lnTo>
                    <a:pt x="1" y="98"/>
                  </a:lnTo>
                  <a:lnTo>
                    <a:pt x="8" y="110"/>
                  </a:lnTo>
                  <a:lnTo>
                    <a:pt x="13" y="121"/>
                  </a:lnTo>
                  <a:lnTo>
                    <a:pt x="28" y="124"/>
                  </a:lnTo>
                  <a:lnTo>
                    <a:pt x="33" y="135"/>
                  </a:lnTo>
                  <a:lnTo>
                    <a:pt x="50" y="139"/>
                  </a:lnTo>
                  <a:lnTo>
                    <a:pt x="60" y="147"/>
                  </a:lnTo>
                  <a:lnTo>
                    <a:pt x="70" y="143"/>
                  </a:lnTo>
                  <a:lnTo>
                    <a:pt x="82" y="135"/>
                  </a:lnTo>
                  <a:lnTo>
                    <a:pt x="94" y="142"/>
                  </a:lnTo>
                  <a:lnTo>
                    <a:pt x="107" y="149"/>
                  </a:lnTo>
                  <a:lnTo>
                    <a:pt x="119" y="156"/>
                  </a:lnTo>
                  <a:lnTo>
                    <a:pt x="132" y="163"/>
                  </a:lnTo>
                  <a:lnTo>
                    <a:pt x="144" y="170"/>
                  </a:lnTo>
                  <a:lnTo>
                    <a:pt x="156" y="177"/>
                  </a:lnTo>
                  <a:lnTo>
                    <a:pt x="169" y="184"/>
                  </a:lnTo>
                  <a:lnTo>
                    <a:pt x="181" y="191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360" name="Freeform 107"/>
            <p:cNvSpPr>
              <a:spLocks/>
            </p:cNvSpPr>
            <p:nvPr/>
          </p:nvSpPr>
          <p:spPr bwMode="auto">
            <a:xfrm>
              <a:off x="1804" y="2018"/>
              <a:ext cx="203" cy="209"/>
            </a:xfrm>
            <a:custGeom>
              <a:avLst/>
              <a:gdLst>
                <a:gd name="T0" fmla="*/ 44 w 203"/>
                <a:gd name="T1" fmla="*/ 196 h 209"/>
                <a:gd name="T2" fmla="*/ 52 w 203"/>
                <a:gd name="T3" fmla="*/ 208 h 209"/>
                <a:gd name="T4" fmla="*/ 62 w 203"/>
                <a:gd name="T5" fmla="*/ 207 h 209"/>
                <a:gd name="T6" fmla="*/ 73 w 203"/>
                <a:gd name="T7" fmla="*/ 201 h 209"/>
                <a:gd name="T8" fmla="*/ 82 w 203"/>
                <a:gd name="T9" fmla="*/ 205 h 209"/>
                <a:gd name="T10" fmla="*/ 89 w 203"/>
                <a:gd name="T11" fmla="*/ 183 h 209"/>
                <a:gd name="T12" fmla="*/ 98 w 203"/>
                <a:gd name="T13" fmla="*/ 171 h 209"/>
                <a:gd name="T14" fmla="*/ 109 w 203"/>
                <a:gd name="T15" fmla="*/ 166 h 209"/>
                <a:gd name="T16" fmla="*/ 113 w 203"/>
                <a:gd name="T17" fmla="*/ 159 h 209"/>
                <a:gd name="T18" fmla="*/ 124 w 203"/>
                <a:gd name="T19" fmla="*/ 152 h 209"/>
                <a:gd name="T20" fmla="*/ 141 w 203"/>
                <a:gd name="T21" fmla="*/ 139 h 209"/>
                <a:gd name="T22" fmla="*/ 155 w 203"/>
                <a:gd name="T23" fmla="*/ 141 h 209"/>
                <a:gd name="T24" fmla="*/ 180 w 203"/>
                <a:gd name="T25" fmla="*/ 136 h 209"/>
                <a:gd name="T26" fmla="*/ 200 w 203"/>
                <a:gd name="T27" fmla="*/ 123 h 209"/>
                <a:gd name="T28" fmla="*/ 201 w 203"/>
                <a:gd name="T29" fmla="*/ 102 h 209"/>
                <a:gd name="T30" fmla="*/ 202 w 203"/>
                <a:gd name="T31" fmla="*/ 82 h 209"/>
                <a:gd name="T32" fmla="*/ 188 w 203"/>
                <a:gd name="T33" fmla="*/ 72 h 209"/>
                <a:gd name="T34" fmla="*/ 164 w 203"/>
                <a:gd name="T35" fmla="*/ 59 h 209"/>
                <a:gd name="T36" fmla="*/ 155 w 203"/>
                <a:gd name="T37" fmla="*/ 48 h 209"/>
                <a:gd name="T38" fmla="*/ 138 w 203"/>
                <a:gd name="T39" fmla="*/ 34 h 209"/>
                <a:gd name="T40" fmla="*/ 119 w 203"/>
                <a:gd name="T41" fmla="*/ 21 h 209"/>
                <a:gd name="T42" fmla="*/ 101 w 203"/>
                <a:gd name="T43" fmla="*/ 7 h 209"/>
                <a:gd name="T44" fmla="*/ 82 w 203"/>
                <a:gd name="T45" fmla="*/ 0 h 209"/>
                <a:gd name="T46" fmla="*/ 72 w 203"/>
                <a:gd name="T47" fmla="*/ 15 h 209"/>
                <a:gd name="T48" fmla="*/ 75 w 203"/>
                <a:gd name="T49" fmla="*/ 45 h 209"/>
                <a:gd name="T50" fmla="*/ 78 w 203"/>
                <a:gd name="T51" fmla="*/ 75 h 209"/>
                <a:gd name="T52" fmla="*/ 80 w 203"/>
                <a:gd name="T53" fmla="*/ 105 h 209"/>
                <a:gd name="T54" fmla="*/ 85 w 203"/>
                <a:gd name="T55" fmla="*/ 121 h 209"/>
                <a:gd name="T56" fmla="*/ 71 w 203"/>
                <a:gd name="T57" fmla="*/ 133 h 209"/>
                <a:gd name="T58" fmla="*/ 48 w 203"/>
                <a:gd name="T59" fmla="*/ 133 h 209"/>
                <a:gd name="T60" fmla="*/ 34 w 203"/>
                <a:gd name="T61" fmla="*/ 132 h 209"/>
                <a:gd name="T62" fmla="*/ 15 w 203"/>
                <a:gd name="T63" fmla="*/ 137 h 209"/>
                <a:gd name="T64" fmla="*/ 3 w 203"/>
                <a:gd name="T65" fmla="*/ 145 h 209"/>
                <a:gd name="T66" fmla="*/ 3 w 203"/>
                <a:gd name="T67" fmla="*/ 157 h 209"/>
                <a:gd name="T68" fmla="*/ 10 w 203"/>
                <a:gd name="T69" fmla="*/ 176 h 209"/>
                <a:gd name="T70" fmla="*/ 17 w 203"/>
                <a:gd name="T71" fmla="*/ 181 h 209"/>
                <a:gd name="T72" fmla="*/ 28 w 203"/>
                <a:gd name="T73" fmla="*/ 181 h 209"/>
                <a:gd name="T74" fmla="*/ 38 w 203"/>
                <a:gd name="T75" fmla="*/ 176 h 209"/>
                <a:gd name="T76" fmla="*/ 46 w 203"/>
                <a:gd name="T77" fmla="*/ 191 h 20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03"/>
                <a:gd name="T118" fmla="*/ 0 h 209"/>
                <a:gd name="T119" fmla="*/ 203 w 203"/>
                <a:gd name="T120" fmla="*/ 209 h 20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03" h="209">
                  <a:moveTo>
                    <a:pt x="46" y="191"/>
                  </a:moveTo>
                  <a:lnTo>
                    <a:pt x="44" y="196"/>
                  </a:lnTo>
                  <a:lnTo>
                    <a:pt x="46" y="196"/>
                  </a:lnTo>
                  <a:lnTo>
                    <a:pt x="52" y="208"/>
                  </a:lnTo>
                  <a:lnTo>
                    <a:pt x="55" y="206"/>
                  </a:lnTo>
                  <a:lnTo>
                    <a:pt x="62" y="207"/>
                  </a:lnTo>
                  <a:lnTo>
                    <a:pt x="68" y="204"/>
                  </a:lnTo>
                  <a:lnTo>
                    <a:pt x="73" y="201"/>
                  </a:lnTo>
                  <a:lnTo>
                    <a:pt x="74" y="206"/>
                  </a:lnTo>
                  <a:lnTo>
                    <a:pt x="82" y="205"/>
                  </a:lnTo>
                  <a:lnTo>
                    <a:pt x="85" y="186"/>
                  </a:lnTo>
                  <a:lnTo>
                    <a:pt x="89" y="183"/>
                  </a:lnTo>
                  <a:lnTo>
                    <a:pt x="96" y="176"/>
                  </a:lnTo>
                  <a:lnTo>
                    <a:pt x="98" y="171"/>
                  </a:lnTo>
                  <a:lnTo>
                    <a:pt x="100" y="163"/>
                  </a:lnTo>
                  <a:lnTo>
                    <a:pt x="109" y="166"/>
                  </a:lnTo>
                  <a:lnTo>
                    <a:pt x="110" y="161"/>
                  </a:lnTo>
                  <a:lnTo>
                    <a:pt x="113" y="159"/>
                  </a:lnTo>
                  <a:lnTo>
                    <a:pt x="118" y="152"/>
                  </a:lnTo>
                  <a:lnTo>
                    <a:pt x="124" y="152"/>
                  </a:lnTo>
                  <a:lnTo>
                    <a:pt x="126" y="147"/>
                  </a:lnTo>
                  <a:lnTo>
                    <a:pt x="141" y="139"/>
                  </a:lnTo>
                  <a:lnTo>
                    <a:pt x="154" y="141"/>
                  </a:lnTo>
                  <a:lnTo>
                    <a:pt x="155" y="141"/>
                  </a:lnTo>
                  <a:lnTo>
                    <a:pt x="167" y="136"/>
                  </a:lnTo>
                  <a:lnTo>
                    <a:pt x="180" y="136"/>
                  </a:lnTo>
                  <a:lnTo>
                    <a:pt x="194" y="136"/>
                  </a:lnTo>
                  <a:lnTo>
                    <a:pt x="200" y="123"/>
                  </a:lnTo>
                  <a:lnTo>
                    <a:pt x="200" y="113"/>
                  </a:lnTo>
                  <a:lnTo>
                    <a:pt x="201" y="102"/>
                  </a:lnTo>
                  <a:lnTo>
                    <a:pt x="202" y="92"/>
                  </a:lnTo>
                  <a:lnTo>
                    <a:pt x="202" y="82"/>
                  </a:lnTo>
                  <a:lnTo>
                    <a:pt x="189" y="82"/>
                  </a:lnTo>
                  <a:lnTo>
                    <a:pt x="188" y="72"/>
                  </a:lnTo>
                  <a:lnTo>
                    <a:pt x="170" y="65"/>
                  </a:lnTo>
                  <a:lnTo>
                    <a:pt x="164" y="59"/>
                  </a:lnTo>
                  <a:lnTo>
                    <a:pt x="164" y="55"/>
                  </a:lnTo>
                  <a:lnTo>
                    <a:pt x="155" y="48"/>
                  </a:lnTo>
                  <a:lnTo>
                    <a:pt x="147" y="41"/>
                  </a:lnTo>
                  <a:lnTo>
                    <a:pt x="138" y="34"/>
                  </a:lnTo>
                  <a:lnTo>
                    <a:pt x="129" y="27"/>
                  </a:lnTo>
                  <a:lnTo>
                    <a:pt x="119" y="21"/>
                  </a:lnTo>
                  <a:lnTo>
                    <a:pt x="110" y="14"/>
                  </a:lnTo>
                  <a:lnTo>
                    <a:pt x="101" y="7"/>
                  </a:lnTo>
                  <a:lnTo>
                    <a:pt x="93" y="0"/>
                  </a:lnTo>
                  <a:lnTo>
                    <a:pt x="82" y="0"/>
                  </a:lnTo>
                  <a:lnTo>
                    <a:pt x="71" y="0"/>
                  </a:lnTo>
                  <a:lnTo>
                    <a:pt x="72" y="15"/>
                  </a:lnTo>
                  <a:lnTo>
                    <a:pt x="73" y="30"/>
                  </a:lnTo>
                  <a:lnTo>
                    <a:pt x="75" y="45"/>
                  </a:lnTo>
                  <a:lnTo>
                    <a:pt x="76" y="60"/>
                  </a:lnTo>
                  <a:lnTo>
                    <a:pt x="78" y="75"/>
                  </a:lnTo>
                  <a:lnTo>
                    <a:pt x="79" y="90"/>
                  </a:lnTo>
                  <a:lnTo>
                    <a:pt x="80" y="105"/>
                  </a:lnTo>
                  <a:lnTo>
                    <a:pt x="82" y="119"/>
                  </a:lnTo>
                  <a:lnTo>
                    <a:pt x="85" y="121"/>
                  </a:lnTo>
                  <a:lnTo>
                    <a:pt x="83" y="133"/>
                  </a:lnTo>
                  <a:lnTo>
                    <a:pt x="71" y="133"/>
                  </a:lnTo>
                  <a:lnTo>
                    <a:pt x="59" y="133"/>
                  </a:lnTo>
                  <a:lnTo>
                    <a:pt x="48" y="133"/>
                  </a:lnTo>
                  <a:lnTo>
                    <a:pt x="36" y="133"/>
                  </a:lnTo>
                  <a:lnTo>
                    <a:pt x="34" y="132"/>
                  </a:lnTo>
                  <a:lnTo>
                    <a:pt x="18" y="136"/>
                  </a:lnTo>
                  <a:lnTo>
                    <a:pt x="15" y="137"/>
                  </a:lnTo>
                  <a:lnTo>
                    <a:pt x="8" y="133"/>
                  </a:lnTo>
                  <a:lnTo>
                    <a:pt x="3" y="145"/>
                  </a:lnTo>
                  <a:lnTo>
                    <a:pt x="0" y="144"/>
                  </a:lnTo>
                  <a:lnTo>
                    <a:pt x="3" y="157"/>
                  </a:lnTo>
                  <a:lnTo>
                    <a:pt x="7" y="163"/>
                  </a:lnTo>
                  <a:lnTo>
                    <a:pt x="10" y="176"/>
                  </a:lnTo>
                  <a:lnTo>
                    <a:pt x="8" y="180"/>
                  </a:lnTo>
                  <a:lnTo>
                    <a:pt x="17" y="181"/>
                  </a:lnTo>
                  <a:lnTo>
                    <a:pt x="20" y="182"/>
                  </a:lnTo>
                  <a:lnTo>
                    <a:pt x="28" y="181"/>
                  </a:lnTo>
                  <a:lnTo>
                    <a:pt x="36" y="178"/>
                  </a:lnTo>
                  <a:lnTo>
                    <a:pt x="38" y="176"/>
                  </a:lnTo>
                  <a:lnTo>
                    <a:pt x="41" y="187"/>
                  </a:lnTo>
                  <a:lnTo>
                    <a:pt x="46" y="191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361" name="Freeform 108"/>
            <p:cNvSpPr>
              <a:spLocks/>
            </p:cNvSpPr>
            <p:nvPr/>
          </p:nvSpPr>
          <p:spPr bwMode="auto">
            <a:xfrm>
              <a:off x="2120" y="1866"/>
              <a:ext cx="17" cy="1"/>
            </a:xfrm>
            <a:custGeom>
              <a:avLst/>
              <a:gdLst>
                <a:gd name="T0" fmla="*/ 16 w 17"/>
                <a:gd name="T1" fmla="*/ 0 h 1"/>
                <a:gd name="T2" fmla="*/ 9 w 17"/>
                <a:gd name="T3" fmla="*/ 0 h 1"/>
                <a:gd name="T4" fmla="*/ 0 w 17"/>
                <a:gd name="T5" fmla="*/ 0 h 1"/>
                <a:gd name="T6" fmla="*/ 16 w 17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"/>
                <a:gd name="T14" fmla="*/ 17 w 17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">
                  <a:moveTo>
                    <a:pt x="16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362" name="Freeform 109"/>
            <p:cNvSpPr>
              <a:spLocks/>
            </p:cNvSpPr>
            <p:nvPr/>
          </p:nvSpPr>
          <p:spPr bwMode="auto">
            <a:xfrm>
              <a:off x="1747" y="1988"/>
              <a:ext cx="151" cy="176"/>
            </a:xfrm>
            <a:custGeom>
              <a:avLst/>
              <a:gdLst>
                <a:gd name="T0" fmla="*/ 8 w 151"/>
                <a:gd name="T1" fmla="*/ 150 h 176"/>
                <a:gd name="T2" fmla="*/ 5 w 151"/>
                <a:gd name="T3" fmla="*/ 156 h 176"/>
                <a:gd name="T4" fmla="*/ 8 w 151"/>
                <a:gd name="T5" fmla="*/ 140 h 176"/>
                <a:gd name="T6" fmla="*/ 12 w 151"/>
                <a:gd name="T7" fmla="*/ 123 h 176"/>
                <a:gd name="T8" fmla="*/ 8 w 151"/>
                <a:gd name="T9" fmla="*/ 109 h 176"/>
                <a:gd name="T10" fmla="*/ 9 w 151"/>
                <a:gd name="T11" fmla="*/ 95 h 176"/>
                <a:gd name="T12" fmla="*/ 1 w 151"/>
                <a:gd name="T13" fmla="*/ 88 h 176"/>
                <a:gd name="T14" fmla="*/ 0 w 151"/>
                <a:gd name="T15" fmla="*/ 90 h 176"/>
                <a:gd name="T16" fmla="*/ 2 w 151"/>
                <a:gd name="T17" fmla="*/ 83 h 176"/>
                <a:gd name="T18" fmla="*/ 14 w 151"/>
                <a:gd name="T19" fmla="*/ 83 h 176"/>
                <a:gd name="T20" fmla="*/ 26 w 151"/>
                <a:gd name="T21" fmla="*/ 83 h 176"/>
                <a:gd name="T22" fmla="*/ 38 w 151"/>
                <a:gd name="T23" fmla="*/ 83 h 176"/>
                <a:gd name="T24" fmla="*/ 50 w 151"/>
                <a:gd name="T25" fmla="*/ 83 h 176"/>
                <a:gd name="T26" fmla="*/ 50 w 151"/>
                <a:gd name="T27" fmla="*/ 71 h 176"/>
                <a:gd name="T28" fmla="*/ 50 w 151"/>
                <a:gd name="T29" fmla="*/ 59 h 176"/>
                <a:gd name="T30" fmla="*/ 63 w 151"/>
                <a:gd name="T31" fmla="*/ 53 h 176"/>
                <a:gd name="T32" fmla="*/ 63 w 151"/>
                <a:gd name="T33" fmla="*/ 35 h 176"/>
                <a:gd name="T34" fmla="*/ 63 w 151"/>
                <a:gd name="T35" fmla="*/ 18 h 176"/>
                <a:gd name="T36" fmla="*/ 73 w 151"/>
                <a:gd name="T37" fmla="*/ 18 h 176"/>
                <a:gd name="T38" fmla="*/ 83 w 151"/>
                <a:gd name="T39" fmla="*/ 18 h 176"/>
                <a:gd name="T40" fmla="*/ 93 w 151"/>
                <a:gd name="T41" fmla="*/ 18 h 176"/>
                <a:gd name="T42" fmla="*/ 103 w 151"/>
                <a:gd name="T43" fmla="*/ 18 h 176"/>
                <a:gd name="T44" fmla="*/ 104 w 151"/>
                <a:gd name="T45" fmla="*/ 0 h 176"/>
                <a:gd name="T46" fmla="*/ 115 w 151"/>
                <a:gd name="T47" fmla="*/ 8 h 176"/>
                <a:gd name="T48" fmla="*/ 127 w 151"/>
                <a:gd name="T49" fmla="*/ 16 h 176"/>
                <a:gd name="T50" fmla="*/ 138 w 151"/>
                <a:gd name="T51" fmla="*/ 24 h 176"/>
                <a:gd name="T52" fmla="*/ 150 w 151"/>
                <a:gd name="T53" fmla="*/ 31 h 176"/>
                <a:gd name="T54" fmla="*/ 139 w 151"/>
                <a:gd name="T55" fmla="*/ 31 h 176"/>
                <a:gd name="T56" fmla="*/ 128 w 151"/>
                <a:gd name="T57" fmla="*/ 31 h 176"/>
                <a:gd name="T58" fmla="*/ 129 w 151"/>
                <a:gd name="T59" fmla="*/ 46 h 176"/>
                <a:gd name="T60" fmla="*/ 131 w 151"/>
                <a:gd name="T61" fmla="*/ 61 h 176"/>
                <a:gd name="T62" fmla="*/ 133 w 151"/>
                <a:gd name="T63" fmla="*/ 76 h 176"/>
                <a:gd name="T64" fmla="*/ 133 w 151"/>
                <a:gd name="T65" fmla="*/ 91 h 176"/>
                <a:gd name="T66" fmla="*/ 135 w 151"/>
                <a:gd name="T67" fmla="*/ 106 h 176"/>
                <a:gd name="T68" fmla="*/ 137 w 151"/>
                <a:gd name="T69" fmla="*/ 121 h 176"/>
                <a:gd name="T70" fmla="*/ 138 w 151"/>
                <a:gd name="T71" fmla="*/ 135 h 176"/>
                <a:gd name="T72" fmla="*/ 139 w 151"/>
                <a:gd name="T73" fmla="*/ 149 h 176"/>
                <a:gd name="T74" fmla="*/ 143 w 151"/>
                <a:gd name="T75" fmla="*/ 152 h 176"/>
                <a:gd name="T76" fmla="*/ 140 w 151"/>
                <a:gd name="T77" fmla="*/ 163 h 176"/>
                <a:gd name="T78" fmla="*/ 128 w 151"/>
                <a:gd name="T79" fmla="*/ 163 h 176"/>
                <a:gd name="T80" fmla="*/ 117 w 151"/>
                <a:gd name="T81" fmla="*/ 163 h 176"/>
                <a:gd name="T82" fmla="*/ 105 w 151"/>
                <a:gd name="T83" fmla="*/ 163 h 176"/>
                <a:gd name="T84" fmla="*/ 93 w 151"/>
                <a:gd name="T85" fmla="*/ 163 h 176"/>
                <a:gd name="T86" fmla="*/ 92 w 151"/>
                <a:gd name="T87" fmla="*/ 163 h 176"/>
                <a:gd name="T88" fmla="*/ 75 w 151"/>
                <a:gd name="T89" fmla="*/ 167 h 176"/>
                <a:gd name="T90" fmla="*/ 73 w 151"/>
                <a:gd name="T91" fmla="*/ 168 h 176"/>
                <a:gd name="T92" fmla="*/ 66 w 151"/>
                <a:gd name="T93" fmla="*/ 163 h 176"/>
                <a:gd name="T94" fmla="*/ 60 w 151"/>
                <a:gd name="T95" fmla="*/ 175 h 176"/>
                <a:gd name="T96" fmla="*/ 58 w 151"/>
                <a:gd name="T97" fmla="*/ 174 h 176"/>
                <a:gd name="T98" fmla="*/ 48 w 151"/>
                <a:gd name="T99" fmla="*/ 164 h 176"/>
                <a:gd name="T100" fmla="*/ 39 w 151"/>
                <a:gd name="T101" fmla="*/ 155 h 176"/>
                <a:gd name="T102" fmla="*/ 28 w 151"/>
                <a:gd name="T103" fmla="*/ 148 h 176"/>
                <a:gd name="T104" fmla="*/ 18 w 151"/>
                <a:gd name="T105" fmla="*/ 149 h 176"/>
                <a:gd name="T106" fmla="*/ 8 w 151"/>
                <a:gd name="T107" fmla="*/ 150 h 17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51"/>
                <a:gd name="T163" fmla="*/ 0 h 176"/>
                <a:gd name="T164" fmla="*/ 151 w 151"/>
                <a:gd name="T165" fmla="*/ 176 h 17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51" h="176">
                  <a:moveTo>
                    <a:pt x="8" y="150"/>
                  </a:moveTo>
                  <a:lnTo>
                    <a:pt x="5" y="156"/>
                  </a:lnTo>
                  <a:lnTo>
                    <a:pt x="8" y="140"/>
                  </a:lnTo>
                  <a:lnTo>
                    <a:pt x="12" y="123"/>
                  </a:lnTo>
                  <a:lnTo>
                    <a:pt x="8" y="109"/>
                  </a:lnTo>
                  <a:lnTo>
                    <a:pt x="9" y="95"/>
                  </a:lnTo>
                  <a:lnTo>
                    <a:pt x="1" y="88"/>
                  </a:lnTo>
                  <a:lnTo>
                    <a:pt x="0" y="90"/>
                  </a:lnTo>
                  <a:lnTo>
                    <a:pt x="2" y="83"/>
                  </a:lnTo>
                  <a:lnTo>
                    <a:pt x="14" y="83"/>
                  </a:lnTo>
                  <a:lnTo>
                    <a:pt x="26" y="83"/>
                  </a:lnTo>
                  <a:lnTo>
                    <a:pt x="38" y="83"/>
                  </a:lnTo>
                  <a:lnTo>
                    <a:pt x="50" y="83"/>
                  </a:lnTo>
                  <a:lnTo>
                    <a:pt x="50" y="71"/>
                  </a:lnTo>
                  <a:lnTo>
                    <a:pt x="50" y="59"/>
                  </a:lnTo>
                  <a:lnTo>
                    <a:pt x="63" y="53"/>
                  </a:lnTo>
                  <a:lnTo>
                    <a:pt x="63" y="35"/>
                  </a:lnTo>
                  <a:lnTo>
                    <a:pt x="63" y="18"/>
                  </a:lnTo>
                  <a:lnTo>
                    <a:pt x="73" y="18"/>
                  </a:lnTo>
                  <a:lnTo>
                    <a:pt x="83" y="18"/>
                  </a:lnTo>
                  <a:lnTo>
                    <a:pt x="93" y="18"/>
                  </a:lnTo>
                  <a:lnTo>
                    <a:pt x="103" y="18"/>
                  </a:lnTo>
                  <a:lnTo>
                    <a:pt x="104" y="0"/>
                  </a:lnTo>
                  <a:lnTo>
                    <a:pt x="115" y="8"/>
                  </a:lnTo>
                  <a:lnTo>
                    <a:pt x="127" y="16"/>
                  </a:lnTo>
                  <a:lnTo>
                    <a:pt x="138" y="24"/>
                  </a:lnTo>
                  <a:lnTo>
                    <a:pt x="150" y="31"/>
                  </a:lnTo>
                  <a:lnTo>
                    <a:pt x="139" y="31"/>
                  </a:lnTo>
                  <a:lnTo>
                    <a:pt x="128" y="31"/>
                  </a:lnTo>
                  <a:lnTo>
                    <a:pt x="129" y="46"/>
                  </a:lnTo>
                  <a:lnTo>
                    <a:pt x="131" y="61"/>
                  </a:lnTo>
                  <a:lnTo>
                    <a:pt x="133" y="76"/>
                  </a:lnTo>
                  <a:lnTo>
                    <a:pt x="133" y="91"/>
                  </a:lnTo>
                  <a:lnTo>
                    <a:pt x="135" y="106"/>
                  </a:lnTo>
                  <a:lnTo>
                    <a:pt x="137" y="121"/>
                  </a:lnTo>
                  <a:lnTo>
                    <a:pt x="138" y="135"/>
                  </a:lnTo>
                  <a:lnTo>
                    <a:pt x="139" y="149"/>
                  </a:lnTo>
                  <a:lnTo>
                    <a:pt x="143" y="152"/>
                  </a:lnTo>
                  <a:lnTo>
                    <a:pt x="140" y="163"/>
                  </a:lnTo>
                  <a:lnTo>
                    <a:pt x="128" y="163"/>
                  </a:lnTo>
                  <a:lnTo>
                    <a:pt x="117" y="163"/>
                  </a:lnTo>
                  <a:lnTo>
                    <a:pt x="105" y="163"/>
                  </a:lnTo>
                  <a:lnTo>
                    <a:pt x="93" y="163"/>
                  </a:lnTo>
                  <a:lnTo>
                    <a:pt x="92" y="163"/>
                  </a:lnTo>
                  <a:lnTo>
                    <a:pt x="75" y="167"/>
                  </a:lnTo>
                  <a:lnTo>
                    <a:pt x="73" y="168"/>
                  </a:lnTo>
                  <a:lnTo>
                    <a:pt x="66" y="163"/>
                  </a:lnTo>
                  <a:lnTo>
                    <a:pt x="60" y="175"/>
                  </a:lnTo>
                  <a:lnTo>
                    <a:pt x="58" y="174"/>
                  </a:lnTo>
                  <a:lnTo>
                    <a:pt x="48" y="164"/>
                  </a:lnTo>
                  <a:lnTo>
                    <a:pt x="39" y="155"/>
                  </a:lnTo>
                  <a:lnTo>
                    <a:pt x="28" y="148"/>
                  </a:lnTo>
                  <a:lnTo>
                    <a:pt x="18" y="149"/>
                  </a:lnTo>
                  <a:lnTo>
                    <a:pt x="8" y="150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363" name="Freeform 110"/>
            <p:cNvSpPr>
              <a:spLocks/>
            </p:cNvSpPr>
            <p:nvPr/>
          </p:nvSpPr>
          <p:spPr bwMode="auto">
            <a:xfrm>
              <a:off x="1797" y="1866"/>
              <a:ext cx="145" cy="115"/>
            </a:xfrm>
            <a:custGeom>
              <a:avLst/>
              <a:gdLst>
                <a:gd name="T0" fmla="*/ 74 w 145"/>
                <a:gd name="T1" fmla="*/ 28 h 115"/>
                <a:gd name="T2" fmla="*/ 63 w 145"/>
                <a:gd name="T3" fmla="*/ 35 h 115"/>
                <a:gd name="T4" fmla="*/ 53 w 145"/>
                <a:gd name="T5" fmla="*/ 42 h 115"/>
                <a:gd name="T6" fmla="*/ 47 w 145"/>
                <a:gd name="T7" fmla="*/ 53 h 115"/>
                <a:gd name="T8" fmla="*/ 41 w 145"/>
                <a:gd name="T9" fmla="*/ 64 h 115"/>
                <a:gd name="T10" fmla="*/ 43 w 145"/>
                <a:gd name="T11" fmla="*/ 76 h 115"/>
                <a:gd name="T12" fmla="*/ 37 w 145"/>
                <a:gd name="T13" fmla="*/ 86 h 115"/>
                <a:gd name="T14" fmla="*/ 31 w 145"/>
                <a:gd name="T15" fmla="*/ 96 h 115"/>
                <a:gd name="T16" fmla="*/ 22 w 145"/>
                <a:gd name="T17" fmla="*/ 102 h 115"/>
                <a:gd name="T18" fmla="*/ 13 w 145"/>
                <a:gd name="T19" fmla="*/ 108 h 115"/>
                <a:gd name="T20" fmla="*/ 0 w 145"/>
                <a:gd name="T21" fmla="*/ 114 h 115"/>
                <a:gd name="T22" fmla="*/ 13 w 145"/>
                <a:gd name="T23" fmla="*/ 114 h 115"/>
                <a:gd name="T24" fmla="*/ 26 w 145"/>
                <a:gd name="T25" fmla="*/ 114 h 115"/>
                <a:gd name="T26" fmla="*/ 39 w 145"/>
                <a:gd name="T27" fmla="*/ 114 h 115"/>
                <a:gd name="T28" fmla="*/ 53 w 145"/>
                <a:gd name="T29" fmla="*/ 114 h 115"/>
                <a:gd name="T30" fmla="*/ 56 w 145"/>
                <a:gd name="T31" fmla="*/ 98 h 115"/>
                <a:gd name="T32" fmla="*/ 66 w 145"/>
                <a:gd name="T33" fmla="*/ 93 h 115"/>
                <a:gd name="T34" fmla="*/ 76 w 145"/>
                <a:gd name="T35" fmla="*/ 88 h 115"/>
                <a:gd name="T36" fmla="*/ 86 w 145"/>
                <a:gd name="T37" fmla="*/ 83 h 115"/>
                <a:gd name="T38" fmla="*/ 96 w 145"/>
                <a:gd name="T39" fmla="*/ 78 h 115"/>
                <a:gd name="T40" fmla="*/ 105 w 145"/>
                <a:gd name="T41" fmla="*/ 73 h 115"/>
                <a:gd name="T42" fmla="*/ 113 w 145"/>
                <a:gd name="T43" fmla="*/ 66 h 115"/>
                <a:gd name="T44" fmla="*/ 113 w 145"/>
                <a:gd name="T45" fmla="*/ 58 h 115"/>
                <a:gd name="T46" fmla="*/ 128 w 145"/>
                <a:gd name="T47" fmla="*/ 52 h 115"/>
                <a:gd name="T48" fmla="*/ 142 w 145"/>
                <a:gd name="T49" fmla="*/ 51 h 115"/>
                <a:gd name="T50" fmla="*/ 144 w 145"/>
                <a:gd name="T51" fmla="*/ 47 h 115"/>
                <a:gd name="T52" fmla="*/ 137 w 145"/>
                <a:gd name="T53" fmla="*/ 35 h 115"/>
                <a:gd name="T54" fmla="*/ 135 w 145"/>
                <a:gd name="T55" fmla="*/ 25 h 115"/>
                <a:gd name="T56" fmla="*/ 133 w 145"/>
                <a:gd name="T57" fmla="*/ 14 h 115"/>
                <a:gd name="T58" fmla="*/ 130 w 145"/>
                <a:gd name="T59" fmla="*/ 11 h 115"/>
                <a:gd name="T60" fmla="*/ 123 w 145"/>
                <a:gd name="T61" fmla="*/ 8 h 115"/>
                <a:gd name="T62" fmla="*/ 119 w 145"/>
                <a:gd name="T63" fmla="*/ 9 h 115"/>
                <a:gd name="T64" fmla="*/ 99 w 145"/>
                <a:gd name="T65" fmla="*/ 7 h 115"/>
                <a:gd name="T66" fmla="*/ 93 w 145"/>
                <a:gd name="T67" fmla="*/ 0 h 115"/>
                <a:gd name="T68" fmla="*/ 86 w 145"/>
                <a:gd name="T69" fmla="*/ 6 h 115"/>
                <a:gd name="T70" fmla="*/ 80 w 145"/>
                <a:gd name="T71" fmla="*/ 17 h 115"/>
                <a:gd name="T72" fmla="*/ 74 w 145"/>
                <a:gd name="T73" fmla="*/ 28 h 11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45"/>
                <a:gd name="T112" fmla="*/ 0 h 115"/>
                <a:gd name="T113" fmla="*/ 145 w 145"/>
                <a:gd name="T114" fmla="*/ 115 h 11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45" h="115">
                  <a:moveTo>
                    <a:pt x="74" y="28"/>
                  </a:moveTo>
                  <a:lnTo>
                    <a:pt x="63" y="35"/>
                  </a:lnTo>
                  <a:lnTo>
                    <a:pt x="53" y="42"/>
                  </a:lnTo>
                  <a:lnTo>
                    <a:pt x="47" y="53"/>
                  </a:lnTo>
                  <a:lnTo>
                    <a:pt x="41" y="64"/>
                  </a:lnTo>
                  <a:lnTo>
                    <a:pt x="43" y="76"/>
                  </a:lnTo>
                  <a:lnTo>
                    <a:pt x="37" y="86"/>
                  </a:lnTo>
                  <a:lnTo>
                    <a:pt x="31" y="96"/>
                  </a:lnTo>
                  <a:lnTo>
                    <a:pt x="22" y="102"/>
                  </a:lnTo>
                  <a:lnTo>
                    <a:pt x="13" y="108"/>
                  </a:lnTo>
                  <a:lnTo>
                    <a:pt x="0" y="114"/>
                  </a:lnTo>
                  <a:lnTo>
                    <a:pt x="13" y="114"/>
                  </a:lnTo>
                  <a:lnTo>
                    <a:pt x="26" y="114"/>
                  </a:lnTo>
                  <a:lnTo>
                    <a:pt x="39" y="114"/>
                  </a:lnTo>
                  <a:lnTo>
                    <a:pt x="53" y="114"/>
                  </a:lnTo>
                  <a:lnTo>
                    <a:pt x="56" y="98"/>
                  </a:lnTo>
                  <a:lnTo>
                    <a:pt x="66" y="93"/>
                  </a:lnTo>
                  <a:lnTo>
                    <a:pt x="76" y="88"/>
                  </a:lnTo>
                  <a:lnTo>
                    <a:pt x="86" y="83"/>
                  </a:lnTo>
                  <a:lnTo>
                    <a:pt x="96" y="78"/>
                  </a:lnTo>
                  <a:lnTo>
                    <a:pt x="105" y="73"/>
                  </a:lnTo>
                  <a:lnTo>
                    <a:pt x="113" y="66"/>
                  </a:lnTo>
                  <a:lnTo>
                    <a:pt x="113" y="58"/>
                  </a:lnTo>
                  <a:lnTo>
                    <a:pt x="128" y="52"/>
                  </a:lnTo>
                  <a:lnTo>
                    <a:pt x="142" y="51"/>
                  </a:lnTo>
                  <a:lnTo>
                    <a:pt x="144" y="47"/>
                  </a:lnTo>
                  <a:lnTo>
                    <a:pt x="137" y="35"/>
                  </a:lnTo>
                  <a:lnTo>
                    <a:pt x="135" y="25"/>
                  </a:lnTo>
                  <a:lnTo>
                    <a:pt x="133" y="14"/>
                  </a:lnTo>
                  <a:lnTo>
                    <a:pt x="130" y="11"/>
                  </a:lnTo>
                  <a:lnTo>
                    <a:pt x="123" y="8"/>
                  </a:lnTo>
                  <a:lnTo>
                    <a:pt x="119" y="9"/>
                  </a:lnTo>
                  <a:lnTo>
                    <a:pt x="99" y="7"/>
                  </a:lnTo>
                  <a:lnTo>
                    <a:pt x="93" y="0"/>
                  </a:lnTo>
                  <a:lnTo>
                    <a:pt x="86" y="6"/>
                  </a:lnTo>
                  <a:lnTo>
                    <a:pt x="80" y="17"/>
                  </a:lnTo>
                  <a:lnTo>
                    <a:pt x="74" y="28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364" name="Freeform 111"/>
            <p:cNvSpPr>
              <a:spLocks/>
            </p:cNvSpPr>
            <p:nvPr/>
          </p:nvSpPr>
          <p:spPr bwMode="auto">
            <a:xfrm>
              <a:off x="1958" y="2039"/>
              <a:ext cx="191" cy="167"/>
            </a:xfrm>
            <a:custGeom>
              <a:avLst/>
              <a:gdLst>
                <a:gd name="T0" fmla="*/ 21 w 191"/>
                <a:gd name="T1" fmla="*/ 153 h 167"/>
                <a:gd name="T2" fmla="*/ 16 w 191"/>
                <a:gd name="T3" fmla="*/ 153 h 167"/>
                <a:gd name="T4" fmla="*/ 9 w 191"/>
                <a:gd name="T5" fmla="*/ 147 h 167"/>
                <a:gd name="T6" fmla="*/ 9 w 191"/>
                <a:gd name="T7" fmla="*/ 143 h 167"/>
                <a:gd name="T8" fmla="*/ 11 w 191"/>
                <a:gd name="T9" fmla="*/ 143 h 167"/>
                <a:gd name="T10" fmla="*/ 1 w 191"/>
                <a:gd name="T11" fmla="*/ 132 h 167"/>
                <a:gd name="T12" fmla="*/ 0 w 191"/>
                <a:gd name="T13" fmla="*/ 120 h 167"/>
                <a:gd name="T14" fmla="*/ 2 w 191"/>
                <a:gd name="T15" fmla="*/ 120 h 167"/>
                <a:gd name="T16" fmla="*/ 13 w 191"/>
                <a:gd name="T17" fmla="*/ 116 h 167"/>
                <a:gd name="T18" fmla="*/ 26 w 191"/>
                <a:gd name="T19" fmla="*/ 116 h 167"/>
                <a:gd name="T20" fmla="*/ 40 w 191"/>
                <a:gd name="T21" fmla="*/ 115 h 167"/>
                <a:gd name="T22" fmla="*/ 46 w 191"/>
                <a:gd name="T23" fmla="*/ 103 h 167"/>
                <a:gd name="T24" fmla="*/ 46 w 191"/>
                <a:gd name="T25" fmla="*/ 93 h 167"/>
                <a:gd name="T26" fmla="*/ 47 w 191"/>
                <a:gd name="T27" fmla="*/ 82 h 167"/>
                <a:gd name="T28" fmla="*/ 48 w 191"/>
                <a:gd name="T29" fmla="*/ 72 h 167"/>
                <a:gd name="T30" fmla="*/ 48 w 191"/>
                <a:gd name="T31" fmla="*/ 62 h 167"/>
                <a:gd name="T32" fmla="*/ 58 w 191"/>
                <a:gd name="T33" fmla="*/ 59 h 167"/>
                <a:gd name="T34" fmla="*/ 67 w 191"/>
                <a:gd name="T35" fmla="*/ 58 h 167"/>
                <a:gd name="T36" fmla="*/ 77 w 191"/>
                <a:gd name="T37" fmla="*/ 48 h 167"/>
                <a:gd name="T38" fmla="*/ 87 w 191"/>
                <a:gd name="T39" fmla="*/ 38 h 167"/>
                <a:gd name="T40" fmla="*/ 100 w 191"/>
                <a:gd name="T41" fmla="*/ 28 h 167"/>
                <a:gd name="T42" fmla="*/ 114 w 191"/>
                <a:gd name="T43" fmla="*/ 19 h 167"/>
                <a:gd name="T44" fmla="*/ 127 w 191"/>
                <a:gd name="T45" fmla="*/ 9 h 167"/>
                <a:gd name="T46" fmla="*/ 140 w 191"/>
                <a:gd name="T47" fmla="*/ 0 h 167"/>
                <a:gd name="T48" fmla="*/ 158 w 191"/>
                <a:gd name="T49" fmla="*/ 4 h 167"/>
                <a:gd name="T50" fmla="*/ 168 w 191"/>
                <a:gd name="T51" fmla="*/ 13 h 167"/>
                <a:gd name="T52" fmla="*/ 177 w 191"/>
                <a:gd name="T53" fmla="*/ 8 h 167"/>
                <a:gd name="T54" fmla="*/ 178 w 191"/>
                <a:gd name="T55" fmla="*/ 18 h 167"/>
                <a:gd name="T56" fmla="*/ 180 w 191"/>
                <a:gd name="T57" fmla="*/ 28 h 167"/>
                <a:gd name="T58" fmla="*/ 190 w 191"/>
                <a:gd name="T59" fmla="*/ 45 h 167"/>
                <a:gd name="T60" fmla="*/ 187 w 191"/>
                <a:gd name="T61" fmla="*/ 51 h 167"/>
                <a:gd name="T62" fmla="*/ 187 w 191"/>
                <a:gd name="T63" fmla="*/ 61 h 167"/>
                <a:gd name="T64" fmla="*/ 186 w 191"/>
                <a:gd name="T65" fmla="*/ 72 h 167"/>
                <a:gd name="T66" fmla="*/ 185 w 191"/>
                <a:gd name="T67" fmla="*/ 83 h 167"/>
                <a:gd name="T68" fmla="*/ 184 w 191"/>
                <a:gd name="T69" fmla="*/ 93 h 167"/>
                <a:gd name="T70" fmla="*/ 179 w 191"/>
                <a:gd name="T71" fmla="*/ 102 h 167"/>
                <a:gd name="T72" fmla="*/ 173 w 191"/>
                <a:gd name="T73" fmla="*/ 110 h 167"/>
                <a:gd name="T74" fmla="*/ 169 w 191"/>
                <a:gd name="T75" fmla="*/ 118 h 167"/>
                <a:gd name="T76" fmla="*/ 163 w 191"/>
                <a:gd name="T77" fmla="*/ 127 h 167"/>
                <a:gd name="T78" fmla="*/ 164 w 191"/>
                <a:gd name="T79" fmla="*/ 138 h 167"/>
                <a:gd name="T80" fmla="*/ 150 w 191"/>
                <a:gd name="T81" fmla="*/ 146 h 167"/>
                <a:gd name="T82" fmla="*/ 137 w 191"/>
                <a:gd name="T83" fmla="*/ 145 h 167"/>
                <a:gd name="T84" fmla="*/ 124 w 191"/>
                <a:gd name="T85" fmla="*/ 143 h 167"/>
                <a:gd name="T86" fmla="*/ 111 w 191"/>
                <a:gd name="T87" fmla="*/ 151 h 167"/>
                <a:gd name="T88" fmla="*/ 102 w 191"/>
                <a:gd name="T89" fmla="*/ 147 h 167"/>
                <a:gd name="T90" fmla="*/ 93 w 191"/>
                <a:gd name="T91" fmla="*/ 143 h 167"/>
                <a:gd name="T92" fmla="*/ 80 w 191"/>
                <a:gd name="T93" fmla="*/ 147 h 167"/>
                <a:gd name="T94" fmla="*/ 72 w 191"/>
                <a:gd name="T95" fmla="*/ 138 h 167"/>
                <a:gd name="T96" fmla="*/ 59 w 191"/>
                <a:gd name="T97" fmla="*/ 138 h 167"/>
                <a:gd name="T98" fmla="*/ 47 w 191"/>
                <a:gd name="T99" fmla="*/ 141 h 167"/>
                <a:gd name="T100" fmla="*/ 45 w 191"/>
                <a:gd name="T101" fmla="*/ 152 h 167"/>
                <a:gd name="T102" fmla="*/ 41 w 191"/>
                <a:gd name="T103" fmla="*/ 161 h 167"/>
                <a:gd name="T104" fmla="*/ 40 w 191"/>
                <a:gd name="T105" fmla="*/ 166 h 167"/>
                <a:gd name="T106" fmla="*/ 30 w 191"/>
                <a:gd name="T107" fmla="*/ 157 h 167"/>
                <a:gd name="T108" fmla="*/ 26 w 191"/>
                <a:gd name="T109" fmla="*/ 162 h 167"/>
                <a:gd name="T110" fmla="*/ 26 w 191"/>
                <a:gd name="T111" fmla="*/ 163 h 167"/>
                <a:gd name="T112" fmla="*/ 23 w 191"/>
                <a:gd name="T113" fmla="*/ 156 h 167"/>
                <a:gd name="T114" fmla="*/ 21 w 191"/>
                <a:gd name="T115" fmla="*/ 153 h 16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91"/>
                <a:gd name="T175" fmla="*/ 0 h 167"/>
                <a:gd name="T176" fmla="*/ 191 w 191"/>
                <a:gd name="T177" fmla="*/ 167 h 16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91" h="167">
                  <a:moveTo>
                    <a:pt x="21" y="153"/>
                  </a:moveTo>
                  <a:lnTo>
                    <a:pt x="16" y="153"/>
                  </a:lnTo>
                  <a:lnTo>
                    <a:pt x="9" y="147"/>
                  </a:lnTo>
                  <a:lnTo>
                    <a:pt x="9" y="143"/>
                  </a:lnTo>
                  <a:lnTo>
                    <a:pt x="11" y="143"/>
                  </a:lnTo>
                  <a:lnTo>
                    <a:pt x="1" y="132"/>
                  </a:lnTo>
                  <a:lnTo>
                    <a:pt x="0" y="120"/>
                  </a:lnTo>
                  <a:lnTo>
                    <a:pt x="2" y="120"/>
                  </a:lnTo>
                  <a:lnTo>
                    <a:pt x="13" y="116"/>
                  </a:lnTo>
                  <a:lnTo>
                    <a:pt x="26" y="116"/>
                  </a:lnTo>
                  <a:lnTo>
                    <a:pt x="40" y="115"/>
                  </a:lnTo>
                  <a:lnTo>
                    <a:pt x="46" y="103"/>
                  </a:lnTo>
                  <a:lnTo>
                    <a:pt x="46" y="93"/>
                  </a:lnTo>
                  <a:lnTo>
                    <a:pt x="47" y="82"/>
                  </a:lnTo>
                  <a:lnTo>
                    <a:pt x="48" y="72"/>
                  </a:lnTo>
                  <a:lnTo>
                    <a:pt x="48" y="62"/>
                  </a:lnTo>
                  <a:lnTo>
                    <a:pt x="58" y="59"/>
                  </a:lnTo>
                  <a:lnTo>
                    <a:pt x="67" y="58"/>
                  </a:lnTo>
                  <a:lnTo>
                    <a:pt x="77" y="48"/>
                  </a:lnTo>
                  <a:lnTo>
                    <a:pt x="87" y="38"/>
                  </a:lnTo>
                  <a:lnTo>
                    <a:pt x="100" y="28"/>
                  </a:lnTo>
                  <a:lnTo>
                    <a:pt x="114" y="19"/>
                  </a:lnTo>
                  <a:lnTo>
                    <a:pt x="127" y="9"/>
                  </a:lnTo>
                  <a:lnTo>
                    <a:pt x="140" y="0"/>
                  </a:lnTo>
                  <a:lnTo>
                    <a:pt x="158" y="4"/>
                  </a:lnTo>
                  <a:lnTo>
                    <a:pt x="168" y="13"/>
                  </a:lnTo>
                  <a:lnTo>
                    <a:pt x="177" y="8"/>
                  </a:lnTo>
                  <a:lnTo>
                    <a:pt x="178" y="18"/>
                  </a:lnTo>
                  <a:lnTo>
                    <a:pt x="180" y="28"/>
                  </a:lnTo>
                  <a:lnTo>
                    <a:pt x="190" y="45"/>
                  </a:lnTo>
                  <a:lnTo>
                    <a:pt x="187" y="51"/>
                  </a:lnTo>
                  <a:lnTo>
                    <a:pt x="187" y="61"/>
                  </a:lnTo>
                  <a:lnTo>
                    <a:pt x="186" y="72"/>
                  </a:lnTo>
                  <a:lnTo>
                    <a:pt x="185" y="83"/>
                  </a:lnTo>
                  <a:lnTo>
                    <a:pt x="184" y="93"/>
                  </a:lnTo>
                  <a:lnTo>
                    <a:pt x="179" y="102"/>
                  </a:lnTo>
                  <a:lnTo>
                    <a:pt x="173" y="110"/>
                  </a:lnTo>
                  <a:lnTo>
                    <a:pt x="169" y="118"/>
                  </a:lnTo>
                  <a:lnTo>
                    <a:pt x="163" y="127"/>
                  </a:lnTo>
                  <a:lnTo>
                    <a:pt x="164" y="138"/>
                  </a:lnTo>
                  <a:lnTo>
                    <a:pt x="150" y="146"/>
                  </a:lnTo>
                  <a:lnTo>
                    <a:pt x="137" y="145"/>
                  </a:lnTo>
                  <a:lnTo>
                    <a:pt x="124" y="143"/>
                  </a:lnTo>
                  <a:lnTo>
                    <a:pt x="111" y="151"/>
                  </a:lnTo>
                  <a:lnTo>
                    <a:pt x="102" y="147"/>
                  </a:lnTo>
                  <a:lnTo>
                    <a:pt x="93" y="143"/>
                  </a:lnTo>
                  <a:lnTo>
                    <a:pt x="80" y="147"/>
                  </a:lnTo>
                  <a:lnTo>
                    <a:pt x="72" y="138"/>
                  </a:lnTo>
                  <a:lnTo>
                    <a:pt x="59" y="138"/>
                  </a:lnTo>
                  <a:lnTo>
                    <a:pt x="47" y="141"/>
                  </a:lnTo>
                  <a:lnTo>
                    <a:pt x="45" y="152"/>
                  </a:lnTo>
                  <a:lnTo>
                    <a:pt x="41" y="161"/>
                  </a:lnTo>
                  <a:lnTo>
                    <a:pt x="40" y="166"/>
                  </a:lnTo>
                  <a:lnTo>
                    <a:pt x="30" y="157"/>
                  </a:lnTo>
                  <a:lnTo>
                    <a:pt x="26" y="162"/>
                  </a:lnTo>
                  <a:lnTo>
                    <a:pt x="26" y="163"/>
                  </a:lnTo>
                  <a:lnTo>
                    <a:pt x="23" y="156"/>
                  </a:lnTo>
                  <a:lnTo>
                    <a:pt x="21" y="153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365" name="Freeform 112"/>
            <p:cNvSpPr>
              <a:spLocks/>
            </p:cNvSpPr>
            <p:nvPr/>
          </p:nvSpPr>
          <p:spPr bwMode="auto">
            <a:xfrm>
              <a:off x="1739" y="2136"/>
              <a:ext cx="77" cy="62"/>
            </a:xfrm>
            <a:custGeom>
              <a:avLst/>
              <a:gdLst>
                <a:gd name="T0" fmla="*/ 15 w 77"/>
                <a:gd name="T1" fmla="*/ 3 h 62"/>
                <a:gd name="T2" fmla="*/ 12 w 77"/>
                <a:gd name="T3" fmla="*/ 8 h 62"/>
                <a:gd name="T4" fmla="*/ 6 w 77"/>
                <a:gd name="T5" fmla="*/ 18 h 62"/>
                <a:gd name="T6" fmla="*/ 0 w 77"/>
                <a:gd name="T7" fmla="*/ 28 h 62"/>
                <a:gd name="T8" fmla="*/ 9 w 77"/>
                <a:gd name="T9" fmla="*/ 38 h 62"/>
                <a:gd name="T10" fmla="*/ 12 w 77"/>
                <a:gd name="T11" fmla="*/ 35 h 62"/>
                <a:gd name="T12" fmla="*/ 9 w 77"/>
                <a:gd name="T13" fmla="*/ 38 h 62"/>
                <a:gd name="T14" fmla="*/ 11 w 77"/>
                <a:gd name="T15" fmla="*/ 39 h 62"/>
                <a:gd name="T16" fmla="*/ 11 w 77"/>
                <a:gd name="T17" fmla="*/ 43 h 62"/>
                <a:gd name="T18" fmla="*/ 25 w 77"/>
                <a:gd name="T19" fmla="*/ 43 h 62"/>
                <a:gd name="T20" fmla="*/ 26 w 77"/>
                <a:gd name="T21" fmla="*/ 40 h 62"/>
                <a:gd name="T22" fmla="*/ 42 w 77"/>
                <a:gd name="T23" fmla="*/ 43 h 62"/>
                <a:gd name="T24" fmla="*/ 45 w 77"/>
                <a:gd name="T25" fmla="*/ 47 h 62"/>
                <a:gd name="T26" fmla="*/ 28 w 77"/>
                <a:gd name="T27" fmla="*/ 43 h 62"/>
                <a:gd name="T28" fmla="*/ 18 w 77"/>
                <a:gd name="T29" fmla="*/ 48 h 62"/>
                <a:gd name="T30" fmla="*/ 9 w 77"/>
                <a:gd name="T31" fmla="*/ 50 h 62"/>
                <a:gd name="T32" fmla="*/ 9 w 77"/>
                <a:gd name="T33" fmla="*/ 57 h 62"/>
                <a:gd name="T34" fmla="*/ 19 w 77"/>
                <a:gd name="T35" fmla="*/ 55 h 62"/>
                <a:gd name="T36" fmla="*/ 24 w 77"/>
                <a:gd name="T37" fmla="*/ 54 h 62"/>
                <a:gd name="T38" fmla="*/ 24 w 77"/>
                <a:gd name="T39" fmla="*/ 55 h 62"/>
                <a:gd name="T40" fmla="*/ 12 w 77"/>
                <a:gd name="T41" fmla="*/ 57 h 62"/>
                <a:gd name="T42" fmla="*/ 9 w 77"/>
                <a:gd name="T43" fmla="*/ 61 h 62"/>
                <a:gd name="T44" fmla="*/ 26 w 77"/>
                <a:gd name="T45" fmla="*/ 58 h 62"/>
                <a:gd name="T46" fmla="*/ 36 w 77"/>
                <a:gd name="T47" fmla="*/ 57 h 62"/>
                <a:gd name="T48" fmla="*/ 46 w 77"/>
                <a:gd name="T49" fmla="*/ 56 h 62"/>
                <a:gd name="T50" fmla="*/ 58 w 77"/>
                <a:gd name="T51" fmla="*/ 58 h 62"/>
                <a:gd name="T52" fmla="*/ 76 w 77"/>
                <a:gd name="T53" fmla="*/ 59 h 62"/>
                <a:gd name="T54" fmla="*/ 73 w 77"/>
                <a:gd name="T55" fmla="*/ 46 h 62"/>
                <a:gd name="T56" fmla="*/ 69 w 77"/>
                <a:gd name="T57" fmla="*/ 40 h 62"/>
                <a:gd name="T58" fmla="*/ 66 w 77"/>
                <a:gd name="T59" fmla="*/ 27 h 62"/>
                <a:gd name="T60" fmla="*/ 56 w 77"/>
                <a:gd name="T61" fmla="*/ 17 h 62"/>
                <a:gd name="T62" fmla="*/ 47 w 77"/>
                <a:gd name="T63" fmla="*/ 8 h 62"/>
                <a:gd name="T64" fmla="*/ 35 w 77"/>
                <a:gd name="T65" fmla="*/ 0 h 62"/>
                <a:gd name="T66" fmla="*/ 25 w 77"/>
                <a:gd name="T67" fmla="*/ 2 h 62"/>
                <a:gd name="T68" fmla="*/ 15 w 77"/>
                <a:gd name="T69" fmla="*/ 3 h 6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7"/>
                <a:gd name="T106" fmla="*/ 0 h 62"/>
                <a:gd name="T107" fmla="*/ 77 w 77"/>
                <a:gd name="T108" fmla="*/ 62 h 6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7" h="62">
                  <a:moveTo>
                    <a:pt x="15" y="3"/>
                  </a:moveTo>
                  <a:lnTo>
                    <a:pt x="12" y="8"/>
                  </a:lnTo>
                  <a:lnTo>
                    <a:pt x="6" y="18"/>
                  </a:lnTo>
                  <a:lnTo>
                    <a:pt x="0" y="28"/>
                  </a:lnTo>
                  <a:lnTo>
                    <a:pt x="9" y="38"/>
                  </a:lnTo>
                  <a:lnTo>
                    <a:pt x="12" y="35"/>
                  </a:lnTo>
                  <a:lnTo>
                    <a:pt x="9" y="38"/>
                  </a:lnTo>
                  <a:lnTo>
                    <a:pt x="11" y="39"/>
                  </a:lnTo>
                  <a:lnTo>
                    <a:pt x="11" y="43"/>
                  </a:lnTo>
                  <a:lnTo>
                    <a:pt x="25" y="43"/>
                  </a:lnTo>
                  <a:lnTo>
                    <a:pt x="26" y="40"/>
                  </a:lnTo>
                  <a:lnTo>
                    <a:pt x="42" y="43"/>
                  </a:lnTo>
                  <a:lnTo>
                    <a:pt x="45" y="47"/>
                  </a:lnTo>
                  <a:lnTo>
                    <a:pt x="28" y="43"/>
                  </a:lnTo>
                  <a:lnTo>
                    <a:pt x="18" y="48"/>
                  </a:lnTo>
                  <a:lnTo>
                    <a:pt x="9" y="50"/>
                  </a:lnTo>
                  <a:lnTo>
                    <a:pt x="9" y="57"/>
                  </a:lnTo>
                  <a:lnTo>
                    <a:pt x="19" y="55"/>
                  </a:lnTo>
                  <a:lnTo>
                    <a:pt x="24" y="54"/>
                  </a:lnTo>
                  <a:lnTo>
                    <a:pt x="24" y="55"/>
                  </a:lnTo>
                  <a:lnTo>
                    <a:pt x="12" y="57"/>
                  </a:lnTo>
                  <a:lnTo>
                    <a:pt x="9" y="61"/>
                  </a:lnTo>
                  <a:lnTo>
                    <a:pt x="26" y="58"/>
                  </a:lnTo>
                  <a:lnTo>
                    <a:pt x="36" y="57"/>
                  </a:lnTo>
                  <a:lnTo>
                    <a:pt x="46" y="56"/>
                  </a:lnTo>
                  <a:lnTo>
                    <a:pt x="58" y="58"/>
                  </a:lnTo>
                  <a:lnTo>
                    <a:pt x="76" y="59"/>
                  </a:lnTo>
                  <a:lnTo>
                    <a:pt x="73" y="46"/>
                  </a:lnTo>
                  <a:lnTo>
                    <a:pt x="69" y="40"/>
                  </a:lnTo>
                  <a:lnTo>
                    <a:pt x="66" y="27"/>
                  </a:lnTo>
                  <a:lnTo>
                    <a:pt x="56" y="17"/>
                  </a:lnTo>
                  <a:lnTo>
                    <a:pt x="47" y="8"/>
                  </a:lnTo>
                  <a:lnTo>
                    <a:pt x="35" y="0"/>
                  </a:lnTo>
                  <a:lnTo>
                    <a:pt x="25" y="2"/>
                  </a:lnTo>
                  <a:lnTo>
                    <a:pt x="15" y="3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366" name="Freeform 113"/>
            <p:cNvSpPr>
              <a:spLocks/>
            </p:cNvSpPr>
            <p:nvPr/>
          </p:nvSpPr>
          <p:spPr bwMode="auto">
            <a:xfrm>
              <a:off x="2042" y="1847"/>
              <a:ext cx="48" cy="100"/>
            </a:xfrm>
            <a:custGeom>
              <a:avLst/>
              <a:gdLst>
                <a:gd name="T0" fmla="*/ 31 w 48"/>
                <a:gd name="T1" fmla="*/ 94 h 100"/>
                <a:gd name="T2" fmla="*/ 25 w 48"/>
                <a:gd name="T3" fmla="*/ 99 h 100"/>
                <a:gd name="T4" fmla="*/ 21 w 48"/>
                <a:gd name="T5" fmla="*/ 86 h 100"/>
                <a:gd name="T6" fmla="*/ 19 w 48"/>
                <a:gd name="T7" fmla="*/ 73 h 100"/>
                <a:gd name="T8" fmla="*/ 10 w 48"/>
                <a:gd name="T9" fmla="*/ 63 h 100"/>
                <a:gd name="T10" fmla="*/ 0 w 48"/>
                <a:gd name="T11" fmla="*/ 49 h 100"/>
                <a:gd name="T12" fmla="*/ 5 w 48"/>
                <a:gd name="T13" fmla="*/ 39 h 100"/>
                <a:gd name="T14" fmla="*/ 11 w 48"/>
                <a:gd name="T15" fmla="*/ 28 h 100"/>
                <a:gd name="T16" fmla="*/ 9 w 48"/>
                <a:gd name="T17" fmla="*/ 8 h 100"/>
                <a:gd name="T18" fmla="*/ 12 w 48"/>
                <a:gd name="T19" fmla="*/ 5 h 100"/>
                <a:gd name="T20" fmla="*/ 25 w 48"/>
                <a:gd name="T21" fmla="*/ 0 h 100"/>
                <a:gd name="T22" fmla="*/ 30 w 48"/>
                <a:gd name="T23" fmla="*/ 3 h 100"/>
                <a:gd name="T24" fmla="*/ 32 w 48"/>
                <a:gd name="T25" fmla="*/ 8 h 100"/>
                <a:gd name="T26" fmla="*/ 40 w 48"/>
                <a:gd name="T27" fmla="*/ 3 h 100"/>
                <a:gd name="T28" fmla="*/ 34 w 48"/>
                <a:gd name="T29" fmla="*/ 18 h 100"/>
                <a:gd name="T30" fmla="*/ 41 w 48"/>
                <a:gd name="T31" fmla="*/ 29 h 100"/>
                <a:gd name="T32" fmla="*/ 35 w 48"/>
                <a:gd name="T33" fmla="*/ 37 h 100"/>
                <a:gd name="T34" fmla="*/ 30 w 48"/>
                <a:gd name="T35" fmla="*/ 45 h 100"/>
                <a:gd name="T36" fmla="*/ 40 w 48"/>
                <a:gd name="T37" fmla="*/ 52 h 100"/>
                <a:gd name="T38" fmla="*/ 47 w 48"/>
                <a:gd name="T39" fmla="*/ 58 h 100"/>
                <a:gd name="T40" fmla="*/ 46 w 48"/>
                <a:gd name="T41" fmla="*/ 69 h 100"/>
                <a:gd name="T42" fmla="*/ 39 w 48"/>
                <a:gd name="T43" fmla="*/ 76 h 100"/>
                <a:gd name="T44" fmla="*/ 31 w 48"/>
                <a:gd name="T45" fmla="*/ 82 h 100"/>
                <a:gd name="T46" fmla="*/ 31 w 48"/>
                <a:gd name="T47" fmla="*/ 94 h 10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"/>
                <a:gd name="T73" fmla="*/ 0 h 100"/>
                <a:gd name="T74" fmla="*/ 48 w 48"/>
                <a:gd name="T75" fmla="*/ 100 h 10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" h="100">
                  <a:moveTo>
                    <a:pt x="31" y="94"/>
                  </a:moveTo>
                  <a:lnTo>
                    <a:pt x="25" y="99"/>
                  </a:lnTo>
                  <a:lnTo>
                    <a:pt x="21" y="86"/>
                  </a:lnTo>
                  <a:lnTo>
                    <a:pt x="19" y="73"/>
                  </a:lnTo>
                  <a:lnTo>
                    <a:pt x="10" y="63"/>
                  </a:lnTo>
                  <a:lnTo>
                    <a:pt x="0" y="49"/>
                  </a:lnTo>
                  <a:lnTo>
                    <a:pt x="5" y="39"/>
                  </a:lnTo>
                  <a:lnTo>
                    <a:pt x="11" y="28"/>
                  </a:lnTo>
                  <a:lnTo>
                    <a:pt x="9" y="8"/>
                  </a:lnTo>
                  <a:lnTo>
                    <a:pt x="12" y="5"/>
                  </a:lnTo>
                  <a:lnTo>
                    <a:pt x="25" y="0"/>
                  </a:lnTo>
                  <a:lnTo>
                    <a:pt x="30" y="3"/>
                  </a:lnTo>
                  <a:lnTo>
                    <a:pt x="32" y="8"/>
                  </a:lnTo>
                  <a:lnTo>
                    <a:pt x="40" y="3"/>
                  </a:lnTo>
                  <a:lnTo>
                    <a:pt x="34" y="18"/>
                  </a:lnTo>
                  <a:lnTo>
                    <a:pt x="41" y="29"/>
                  </a:lnTo>
                  <a:lnTo>
                    <a:pt x="35" y="37"/>
                  </a:lnTo>
                  <a:lnTo>
                    <a:pt x="30" y="45"/>
                  </a:lnTo>
                  <a:lnTo>
                    <a:pt x="40" y="52"/>
                  </a:lnTo>
                  <a:lnTo>
                    <a:pt x="47" y="58"/>
                  </a:lnTo>
                  <a:lnTo>
                    <a:pt x="46" y="69"/>
                  </a:lnTo>
                  <a:lnTo>
                    <a:pt x="39" y="76"/>
                  </a:lnTo>
                  <a:lnTo>
                    <a:pt x="31" y="82"/>
                  </a:lnTo>
                  <a:lnTo>
                    <a:pt x="31" y="94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367" name="Freeform 114"/>
            <p:cNvSpPr>
              <a:spLocks/>
            </p:cNvSpPr>
            <p:nvPr/>
          </p:nvSpPr>
          <p:spPr bwMode="auto">
            <a:xfrm>
              <a:off x="1952" y="2213"/>
              <a:ext cx="24" cy="72"/>
            </a:xfrm>
            <a:custGeom>
              <a:avLst/>
              <a:gdLst>
                <a:gd name="T0" fmla="*/ 11 w 24"/>
                <a:gd name="T1" fmla="*/ 2 h 72"/>
                <a:gd name="T2" fmla="*/ 0 w 24"/>
                <a:gd name="T3" fmla="*/ 0 h 72"/>
                <a:gd name="T4" fmla="*/ 2 w 24"/>
                <a:gd name="T5" fmla="*/ 4 h 72"/>
                <a:gd name="T6" fmla="*/ 7 w 24"/>
                <a:gd name="T7" fmla="*/ 17 h 72"/>
                <a:gd name="T8" fmla="*/ 7 w 24"/>
                <a:gd name="T9" fmla="*/ 23 h 72"/>
                <a:gd name="T10" fmla="*/ 8 w 24"/>
                <a:gd name="T11" fmla="*/ 33 h 72"/>
                <a:gd name="T12" fmla="*/ 10 w 24"/>
                <a:gd name="T13" fmla="*/ 42 h 72"/>
                <a:gd name="T14" fmla="*/ 11 w 24"/>
                <a:gd name="T15" fmla="*/ 53 h 72"/>
                <a:gd name="T16" fmla="*/ 12 w 24"/>
                <a:gd name="T17" fmla="*/ 64 h 72"/>
                <a:gd name="T18" fmla="*/ 18 w 24"/>
                <a:gd name="T19" fmla="*/ 71 h 72"/>
                <a:gd name="T20" fmla="*/ 23 w 24"/>
                <a:gd name="T21" fmla="*/ 69 h 72"/>
                <a:gd name="T22" fmla="*/ 23 w 24"/>
                <a:gd name="T23" fmla="*/ 58 h 72"/>
                <a:gd name="T24" fmla="*/ 22 w 24"/>
                <a:gd name="T25" fmla="*/ 48 h 72"/>
                <a:gd name="T26" fmla="*/ 22 w 24"/>
                <a:gd name="T27" fmla="*/ 38 h 72"/>
                <a:gd name="T28" fmla="*/ 22 w 24"/>
                <a:gd name="T29" fmla="*/ 27 h 72"/>
                <a:gd name="T30" fmla="*/ 19 w 24"/>
                <a:gd name="T31" fmla="*/ 16 h 72"/>
                <a:gd name="T32" fmla="*/ 12 w 24"/>
                <a:gd name="T33" fmla="*/ 8 h 72"/>
                <a:gd name="T34" fmla="*/ 14 w 24"/>
                <a:gd name="T35" fmla="*/ 2 h 72"/>
                <a:gd name="T36" fmla="*/ 11 w 24"/>
                <a:gd name="T37" fmla="*/ 2 h 7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4"/>
                <a:gd name="T58" fmla="*/ 0 h 72"/>
                <a:gd name="T59" fmla="*/ 24 w 24"/>
                <a:gd name="T60" fmla="*/ 72 h 7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4" h="72">
                  <a:moveTo>
                    <a:pt x="11" y="2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7" y="17"/>
                  </a:lnTo>
                  <a:lnTo>
                    <a:pt x="7" y="23"/>
                  </a:lnTo>
                  <a:lnTo>
                    <a:pt x="8" y="33"/>
                  </a:lnTo>
                  <a:lnTo>
                    <a:pt x="10" y="42"/>
                  </a:lnTo>
                  <a:lnTo>
                    <a:pt x="11" y="53"/>
                  </a:lnTo>
                  <a:lnTo>
                    <a:pt x="12" y="64"/>
                  </a:lnTo>
                  <a:lnTo>
                    <a:pt x="18" y="71"/>
                  </a:lnTo>
                  <a:lnTo>
                    <a:pt x="23" y="69"/>
                  </a:lnTo>
                  <a:lnTo>
                    <a:pt x="23" y="58"/>
                  </a:lnTo>
                  <a:lnTo>
                    <a:pt x="22" y="48"/>
                  </a:lnTo>
                  <a:lnTo>
                    <a:pt x="22" y="38"/>
                  </a:lnTo>
                  <a:lnTo>
                    <a:pt x="22" y="27"/>
                  </a:lnTo>
                  <a:lnTo>
                    <a:pt x="19" y="16"/>
                  </a:lnTo>
                  <a:lnTo>
                    <a:pt x="12" y="8"/>
                  </a:lnTo>
                  <a:lnTo>
                    <a:pt x="14" y="2"/>
                  </a:lnTo>
                  <a:lnTo>
                    <a:pt x="11" y="2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368" name="Freeform 115"/>
            <p:cNvSpPr>
              <a:spLocks/>
            </p:cNvSpPr>
            <p:nvPr/>
          </p:nvSpPr>
          <p:spPr bwMode="auto">
            <a:xfrm>
              <a:off x="1964" y="2195"/>
              <a:ext cx="38" cy="88"/>
            </a:xfrm>
            <a:custGeom>
              <a:avLst/>
              <a:gdLst>
                <a:gd name="T0" fmla="*/ 2 w 38"/>
                <a:gd name="T1" fmla="*/ 19 h 88"/>
                <a:gd name="T2" fmla="*/ 0 w 38"/>
                <a:gd name="T3" fmla="*/ 25 h 88"/>
                <a:gd name="T4" fmla="*/ 7 w 38"/>
                <a:gd name="T5" fmla="*/ 33 h 88"/>
                <a:gd name="T6" fmla="*/ 9 w 38"/>
                <a:gd name="T7" fmla="*/ 44 h 88"/>
                <a:gd name="T8" fmla="*/ 9 w 38"/>
                <a:gd name="T9" fmla="*/ 55 h 88"/>
                <a:gd name="T10" fmla="*/ 9 w 38"/>
                <a:gd name="T11" fmla="*/ 66 h 88"/>
                <a:gd name="T12" fmla="*/ 10 w 38"/>
                <a:gd name="T13" fmla="*/ 76 h 88"/>
                <a:gd name="T14" fmla="*/ 10 w 38"/>
                <a:gd name="T15" fmla="*/ 87 h 88"/>
                <a:gd name="T16" fmla="*/ 24 w 38"/>
                <a:gd name="T17" fmla="*/ 84 h 88"/>
                <a:gd name="T18" fmla="*/ 25 w 38"/>
                <a:gd name="T19" fmla="*/ 65 h 88"/>
                <a:gd name="T20" fmla="*/ 26 w 38"/>
                <a:gd name="T21" fmla="*/ 47 h 88"/>
                <a:gd name="T22" fmla="*/ 35 w 38"/>
                <a:gd name="T23" fmla="*/ 31 h 88"/>
                <a:gd name="T24" fmla="*/ 37 w 38"/>
                <a:gd name="T25" fmla="*/ 18 h 88"/>
                <a:gd name="T26" fmla="*/ 34 w 38"/>
                <a:gd name="T27" fmla="*/ 10 h 88"/>
                <a:gd name="T28" fmla="*/ 34 w 38"/>
                <a:gd name="T29" fmla="*/ 9 h 88"/>
                <a:gd name="T30" fmla="*/ 24 w 38"/>
                <a:gd name="T31" fmla="*/ 0 h 88"/>
                <a:gd name="T32" fmla="*/ 20 w 38"/>
                <a:gd name="T33" fmla="*/ 5 h 88"/>
                <a:gd name="T34" fmla="*/ 19 w 38"/>
                <a:gd name="T35" fmla="*/ 7 h 88"/>
                <a:gd name="T36" fmla="*/ 19 w 38"/>
                <a:gd name="T37" fmla="*/ 8 h 88"/>
                <a:gd name="T38" fmla="*/ 10 w 38"/>
                <a:gd name="T39" fmla="*/ 14 h 88"/>
                <a:gd name="T40" fmla="*/ 2 w 38"/>
                <a:gd name="T41" fmla="*/ 19 h 8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8"/>
                <a:gd name="T64" fmla="*/ 0 h 88"/>
                <a:gd name="T65" fmla="*/ 38 w 38"/>
                <a:gd name="T66" fmla="*/ 88 h 8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8" h="88">
                  <a:moveTo>
                    <a:pt x="2" y="19"/>
                  </a:moveTo>
                  <a:lnTo>
                    <a:pt x="0" y="25"/>
                  </a:lnTo>
                  <a:lnTo>
                    <a:pt x="7" y="33"/>
                  </a:lnTo>
                  <a:lnTo>
                    <a:pt x="9" y="44"/>
                  </a:lnTo>
                  <a:lnTo>
                    <a:pt x="9" y="55"/>
                  </a:lnTo>
                  <a:lnTo>
                    <a:pt x="9" y="66"/>
                  </a:lnTo>
                  <a:lnTo>
                    <a:pt x="10" y="76"/>
                  </a:lnTo>
                  <a:lnTo>
                    <a:pt x="10" y="87"/>
                  </a:lnTo>
                  <a:lnTo>
                    <a:pt x="24" y="84"/>
                  </a:lnTo>
                  <a:lnTo>
                    <a:pt x="25" y="65"/>
                  </a:lnTo>
                  <a:lnTo>
                    <a:pt x="26" y="47"/>
                  </a:lnTo>
                  <a:lnTo>
                    <a:pt x="35" y="31"/>
                  </a:lnTo>
                  <a:lnTo>
                    <a:pt x="37" y="18"/>
                  </a:lnTo>
                  <a:lnTo>
                    <a:pt x="34" y="10"/>
                  </a:lnTo>
                  <a:lnTo>
                    <a:pt x="34" y="9"/>
                  </a:lnTo>
                  <a:lnTo>
                    <a:pt x="24" y="0"/>
                  </a:lnTo>
                  <a:lnTo>
                    <a:pt x="20" y="5"/>
                  </a:lnTo>
                  <a:lnTo>
                    <a:pt x="19" y="7"/>
                  </a:lnTo>
                  <a:lnTo>
                    <a:pt x="19" y="8"/>
                  </a:lnTo>
                  <a:lnTo>
                    <a:pt x="10" y="14"/>
                  </a:lnTo>
                  <a:lnTo>
                    <a:pt x="2" y="19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369" name="Freeform 116"/>
            <p:cNvSpPr>
              <a:spLocks/>
            </p:cNvSpPr>
            <p:nvPr/>
          </p:nvSpPr>
          <p:spPr bwMode="auto">
            <a:xfrm>
              <a:off x="1886" y="2157"/>
              <a:ext cx="97" cy="80"/>
            </a:xfrm>
            <a:custGeom>
              <a:avLst/>
              <a:gdLst>
                <a:gd name="T0" fmla="*/ 79 w 97"/>
                <a:gd name="T1" fmla="*/ 57 h 80"/>
                <a:gd name="T2" fmla="*/ 75 w 97"/>
                <a:gd name="T3" fmla="*/ 57 h 80"/>
                <a:gd name="T4" fmla="*/ 66 w 97"/>
                <a:gd name="T5" fmla="*/ 56 h 80"/>
                <a:gd name="T6" fmla="*/ 62 w 97"/>
                <a:gd name="T7" fmla="*/ 57 h 80"/>
                <a:gd name="T8" fmla="*/ 48 w 97"/>
                <a:gd name="T9" fmla="*/ 57 h 80"/>
                <a:gd name="T10" fmla="*/ 33 w 97"/>
                <a:gd name="T11" fmla="*/ 57 h 80"/>
                <a:gd name="T12" fmla="*/ 34 w 97"/>
                <a:gd name="T13" fmla="*/ 68 h 80"/>
                <a:gd name="T14" fmla="*/ 35 w 97"/>
                <a:gd name="T15" fmla="*/ 79 h 80"/>
                <a:gd name="T16" fmla="*/ 24 w 97"/>
                <a:gd name="T17" fmla="*/ 72 h 80"/>
                <a:gd name="T18" fmla="*/ 12 w 97"/>
                <a:gd name="T19" fmla="*/ 76 h 80"/>
                <a:gd name="T20" fmla="*/ 6 w 97"/>
                <a:gd name="T21" fmla="*/ 67 h 80"/>
                <a:gd name="T22" fmla="*/ 0 w 97"/>
                <a:gd name="T23" fmla="*/ 66 h 80"/>
                <a:gd name="T24" fmla="*/ 3 w 97"/>
                <a:gd name="T25" fmla="*/ 47 h 80"/>
                <a:gd name="T26" fmla="*/ 7 w 97"/>
                <a:gd name="T27" fmla="*/ 44 h 80"/>
                <a:gd name="T28" fmla="*/ 14 w 97"/>
                <a:gd name="T29" fmla="*/ 37 h 80"/>
                <a:gd name="T30" fmla="*/ 16 w 97"/>
                <a:gd name="T31" fmla="*/ 32 h 80"/>
                <a:gd name="T32" fmla="*/ 18 w 97"/>
                <a:gd name="T33" fmla="*/ 24 h 80"/>
                <a:gd name="T34" fmla="*/ 26 w 97"/>
                <a:gd name="T35" fmla="*/ 27 h 80"/>
                <a:gd name="T36" fmla="*/ 28 w 97"/>
                <a:gd name="T37" fmla="*/ 22 h 80"/>
                <a:gd name="T38" fmla="*/ 30 w 97"/>
                <a:gd name="T39" fmla="*/ 20 h 80"/>
                <a:gd name="T40" fmla="*/ 35 w 97"/>
                <a:gd name="T41" fmla="*/ 13 h 80"/>
                <a:gd name="T42" fmla="*/ 42 w 97"/>
                <a:gd name="T43" fmla="*/ 13 h 80"/>
                <a:gd name="T44" fmla="*/ 43 w 97"/>
                <a:gd name="T45" fmla="*/ 8 h 80"/>
                <a:gd name="T46" fmla="*/ 58 w 97"/>
                <a:gd name="T47" fmla="*/ 0 h 80"/>
                <a:gd name="T48" fmla="*/ 71 w 97"/>
                <a:gd name="T49" fmla="*/ 2 h 80"/>
                <a:gd name="T50" fmla="*/ 71 w 97"/>
                <a:gd name="T51" fmla="*/ 13 h 80"/>
                <a:gd name="T52" fmla="*/ 81 w 97"/>
                <a:gd name="T53" fmla="*/ 24 h 80"/>
                <a:gd name="T54" fmla="*/ 80 w 97"/>
                <a:gd name="T55" fmla="*/ 24 h 80"/>
                <a:gd name="T56" fmla="*/ 80 w 97"/>
                <a:gd name="T57" fmla="*/ 28 h 80"/>
                <a:gd name="T58" fmla="*/ 86 w 97"/>
                <a:gd name="T59" fmla="*/ 35 h 80"/>
                <a:gd name="T60" fmla="*/ 91 w 97"/>
                <a:gd name="T61" fmla="*/ 34 h 80"/>
                <a:gd name="T62" fmla="*/ 94 w 97"/>
                <a:gd name="T63" fmla="*/ 37 h 80"/>
                <a:gd name="T64" fmla="*/ 96 w 97"/>
                <a:gd name="T65" fmla="*/ 45 h 80"/>
                <a:gd name="T66" fmla="*/ 96 w 97"/>
                <a:gd name="T67" fmla="*/ 46 h 80"/>
                <a:gd name="T68" fmla="*/ 96 w 97"/>
                <a:gd name="T69" fmla="*/ 47 h 80"/>
                <a:gd name="T70" fmla="*/ 87 w 97"/>
                <a:gd name="T71" fmla="*/ 52 h 80"/>
                <a:gd name="T72" fmla="*/ 79 w 97"/>
                <a:gd name="T73" fmla="*/ 57 h 8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7"/>
                <a:gd name="T112" fmla="*/ 0 h 80"/>
                <a:gd name="T113" fmla="*/ 97 w 97"/>
                <a:gd name="T114" fmla="*/ 80 h 8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7" h="80">
                  <a:moveTo>
                    <a:pt x="79" y="57"/>
                  </a:moveTo>
                  <a:lnTo>
                    <a:pt x="75" y="57"/>
                  </a:lnTo>
                  <a:lnTo>
                    <a:pt x="66" y="56"/>
                  </a:lnTo>
                  <a:lnTo>
                    <a:pt x="62" y="57"/>
                  </a:lnTo>
                  <a:lnTo>
                    <a:pt x="48" y="57"/>
                  </a:lnTo>
                  <a:lnTo>
                    <a:pt x="33" y="57"/>
                  </a:lnTo>
                  <a:lnTo>
                    <a:pt x="34" y="68"/>
                  </a:lnTo>
                  <a:lnTo>
                    <a:pt x="35" y="79"/>
                  </a:lnTo>
                  <a:lnTo>
                    <a:pt x="24" y="72"/>
                  </a:lnTo>
                  <a:lnTo>
                    <a:pt x="12" y="76"/>
                  </a:lnTo>
                  <a:lnTo>
                    <a:pt x="6" y="67"/>
                  </a:lnTo>
                  <a:lnTo>
                    <a:pt x="0" y="66"/>
                  </a:lnTo>
                  <a:lnTo>
                    <a:pt x="3" y="47"/>
                  </a:lnTo>
                  <a:lnTo>
                    <a:pt x="7" y="44"/>
                  </a:lnTo>
                  <a:lnTo>
                    <a:pt x="14" y="37"/>
                  </a:lnTo>
                  <a:lnTo>
                    <a:pt x="16" y="32"/>
                  </a:lnTo>
                  <a:lnTo>
                    <a:pt x="18" y="24"/>
                  </a:lnTo>
                  <a:lnTo>
                    <a:pt x="26" y="27"/>
                  </a:lnTo>
                  <a:lnTo>
                    <a:pt x="28" y="22"/>
                  </a:lnTo>
                  <a:lnTo>
                    <a:pt x="30" y="20"/>
                  </a:lnTo>
                  <a:lnTo>
                    <a:pt x="35" y="13"/>
                  </a:lnTo>
                  <a:lnTo>
                    <a:pt x="42" y="13"/>
                  </a:lnTo>
                  <a:lnTo>
                    <a:pt x="43" y="8"/>
                  </a:lnTo>
                  <a:lnTo>
                    <a:pt x="58" y="0"/>
                  </a:lnTo>
                  <a:lnTo>
                    <a:pt x="71" y="2"/>
                  </a:lnTo>
                  <a:lnTo>
                    <a:pt x="71" y="13"/>
                  </a:lnTo>
                  <a:lnTo>
                    <a:pt x="81" y="24"/>
                  </a:lnTo>
                  <a:lnTo>
                    <a:pt x="80" y="24"/>
                  </a:lnTo>
                  <a:lnTo>
                    <a:pt x="80" y="28"/>
                  </a:lnTo>
                  <a:lnTo>
                    <a:pt x="86" y="35"/>
                  </a:lnTo>
                  <a:lnTo>
                    <a:pt x="91" y="34"/>
                  </a:lnTo>
                  <a:lnTo>
                    <a:pt x="94" y="37"/>
                  </a:lnTo>
                  <a:lnTo>
                    <a:pt x="96" y="45"/>
                  </a:lnTo>
                  <a:lnTo>
                    <a:pt x="96" y="46"/>
                  </a:lnTo>
                  <a:lnTo>
                    <a:pt x="96" y="47"/>
                  </a:lnTo>
                  <a:lnTo>
                    <a:pt x="87" y="52"/>
                  </a:lnTo>
                  <a:lnTo>
                    <a:pt x="79" y="57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370" name="Freeform 117"/>
            <p:cNvSpPr>
              <a:spLocks/>
            </p:cNvSpPr>
            <p:nvPr/>
          </p:nvSpPr>
          <p:spPr bwMode="auto">
            <a:xfrm>
              <a:off x="1749" y="2176"/>
              <a:ext cx="36" cy="17"/>
            </a:xfrm>
            <a:custGeom>
              <a:avLst/>
              <a:gdLst>
                <a:gd name="T0" fmla="*/ 2 w 36"/>
                <a:gd name="T1" fmla="*/ 6 h 17"/>
                <a:gd name="T2" fmla="*/ 0 w 36"/>
                <a:gd name="T3" fmla="*/ 16 h 17"/>
                <a:gd name="T4" fmla="*/ 9 w 36"/>
                <a:gd name="T5" fmla="*/ 12 h 17"/>
                <a:gd name="T6" fmla="*/ 19 w 36"/>
                <a:gd name="T7" fmla="*/ 4 h 17"/>
                <a:gd name="T8" fmla="*/ 35 w 36"/>
                <a:gd name="T9" fmla="*/ 11 h 17"/>
                <a:gd name="T10" fmla="*/ 32 w 36"/>
                <a:gd name="T11" fmla="*/ 4 h 17"/>
                <a:gd name="T12" fmla="*/ 16 w 36"/>
                <a:gd name="T13" fmla="*/ 0 h 17"/>
                <a:gd name="T14" fmla="*/ 15 w 36"/>
                <a:gd name="T15" fmla="*/ 4 h 17"/>
                <a:gd name="T16" fmla="*/ 2 w 36"/>
                <a:gd name="T17" fmla="*/ 4 h 17"/>
                <a:gd name="T18" fmla="*/ 2 w 36"/>
                <a:gd name="T19" fmla="*/ 6 h 17"/>
                <a:gd name="T20" fmla="*/ 14 w 36"/>
                <a:gd name="T21" fmla="*/ 6 h 17"/>
                <a:gd name="T22" fmla="*/ 7 w 36"/>
                <a:gd name="T23" fmla="*/ 12 h 17"/>
                <a:gd name="T24" fmla="*/ 2 w 36"/>
                <a:gd name="T25" fmla="*/ 6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"/>
                <a:gd name="T40" fmla="*/ 0 h 17"/>
                <a:gd name="T41" fmla="*/ 36 w 36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" h="17">
                  <a:moveTo>
                    <a:pt x="2" y="6"/>
                  </a:moveTo>
                  <a:lnTo>
                    <a:pt x="0" y="16"/>
                  </a:lnTo>
                  <a:lnTo>
                    <a:pt x="9" y="12"/>
                  </a:lnTo>
                  <a:lnTo>
                    <a:pt x="19" y="4"/>
                  </a:lnTo>
                  <a:lnTo>
                    <a:pt x="35" y="11"/>
                  </a:lnTo>
                  <a:lnTo>
                    <a:pt x="32" y="4"/>
                  </a:lnTo>
                  <a:lnTo>
                    <a:pt x="16" y="0"/>
                  </a:lnTo>
                  <a:lnTo>
                    <a:pt x="15" y="4"/>
                  </a:lnTo>
                  <a:lnTo>
                    <a:pt x="2" y="4"/>
                  </a:lnTo>
                  <a:lnTo>
                    <a:pt x="2" y="6"/>
                  </a:lnTo>
                  <a:lnTo>
                    <a:pt x="14" y="6"/>
                  </a:lnTo>
                  <a:lnTo>
                    <a:pt x="7" y="12"/>
                  </a:lnTo>
                  <a:lnTo>
                    <a:pt x="2" y="6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371" name="Freeform 118"/>
            <p:cNvSpPr>
              <a:spLocks/>
            </p:cNvSpPr>
            <p:nvPr/>
          </p:nvSpPr>
          <p:spPr bwMode="auto">
            <a:xfrm>
              <a:off x="1770" y="2192"/>
              <a:ext cx="90" cy="77"/>
            </a:xfrm>
            <a:custGeom>
              <a:avLst/>
              <a:gdLst>
                <a:gd name="T0" fmla="*/ 80 w 90"/>
                <a:gd name="T1" fmla="*/ 18 h 77"/>
                <a:gd name="T2" fmla="*/ 78 w 90"/>
                <a:gd name="T3" fmla="*/ 23 h 77"/>
                <a:gd name="T4" fmla="*/ 80 w 90"/>
                <a:gd name="T5" fmla="*/ 23 h 77"/>
                <a:gd name="T6" fmla="*/ 86 w 90"/>
                <a:gd name="T7" fmla="*/ 35 h 77"/>
                <a:gd name="T8" fmla="*/ 85 w 90"/>
                <a:gd name="T9" fmla="*/ 46 h 77"/>
                <a:gd name="T10" fmla="*/ 87 w 90"/>
                <a:gd name="T11" fmla="*/ 48 h 77"/>
                <a:gd name="T12" fmla="*/ 87 w 90"/>
                <a:gd name="T13" fmla="*/ 52 h 77"/>
                <a:gd name="T14" fmla="*/ 89 w 90"/>
                <a:gd name="T15" fmla="*/ 56 h 77"/>
                <a:gd name="T16" fmla="*/ 88 w 90"/>
                <a:gd name="T17" fmla="*/ 59 h 77"/>
                <a:gd name="T18" fmla="*/ 83 w 90"/>
                <a:gd name="T19" fmla="*/ 60 h 77"/>
                <a:gd name="T20" fmla="*/ 85 w 90"/>
                <a:gd name="T21" fmla="*/ 66 h 77"/>
                <a:gd name="T22" fmla="*/ 81 w 90"/>
                <a:gd name="T23" fmla="*/ 72 h 77"/>
                <a:gd name="T24" fmla="*/ 80 w 90"/>
                <a:gd name="T25" fmla="*/ 72 h 77"/>
                <a:gd name="T26" fmla="*/ 77 w 90"/>
                <a:gd name="T27" fmla="*/ 73 h 77"/>
                <a:gd name="T28" fmla="*/ 71 w 90"/>
                <a:gd name="T29" fmla="*/ 76 h 77"/>
                <a:gd name="T30" fmla="*/ 68 w 90"/>
                <a:gd name="T31" fmla="*/ 73 h 77"/>
                <a:gd name="T32" fmla="*/ 64 w 90"/>
                <a:gd name="T33" fmla="*/ 59 h 77"/>
                <a:gd name="T34" fmla="*/ 58 w 90"/>
                <a:gd name="T35" fmla="*/ 59 h 77"/>
                <a:gd name="T36" fmla="*/ 53 w 90"/>
                <a:gd name="T37" fmla="*/ 60 h 77"/>
                <a:gd name="T38" fmla="*/ 54 w 90"/>
                <a:gd name="T39" fmla="*/ 51 h 77"/>
                <a:gd name="T40" fmla="*/ 46 w 90"/>
                <a:gd name="T41" fmla="*/ 38 h 77"/>
                <a:gd name="T42" fmla="*/ 30 w 90"/>
                <a:gd name="T43" fmla="*/ 42 h 77"/>
                <a:gd name="T44" fmla="*/ 21 w 90"/>
                <a:gd name="T45" fmla="*/ 52 h 77"/>
                <a:gd name="T46" fmla="*/ 20 w 90"/>
                <a:gd name="T47" fmla="*/ 47 h 77"/>
                <a:gd name="T48" fmla="*/ 16 w 90"/>
                <a:gd name="T49" fmla="*/ 43 h 77"/>
                <a:gd name="T50" fmla="*/ 15 w 90"/>
                <a:gd name="T51" fmla="*/ 40 h 77"/>
                <a:gd name="T52" fmla="*/ 12 w 90"/>
                <a:gd name="T53" fmla="*/ 37 h 77"/>
                <a:gd name="T54" fmla="*/ 5 w 90"/>
                <a:gd name="T55" fmla="*/ 29 h 77"/>
                <a:gd name="T56" fmla="*/ 6 w 90"/>
                <a:gd name="T57" fmla="*/ 26 h 77"/>
                <a:gd name="T58" fmla="*/ 4 w 90"/>
                <a:gd name="T59" fmla="*/ 27 h 77"/>
                <a:gd name="T60" fmla="*/ 2 w 90"/>
                <a:gd name="T61" fmla="*/ 23 h 77"/>
                <a:gd name="T62" fmla="*/ 0 w 90"/>
                <a:gd name="T63" fmla="*/ 24 h 77"/>
                <a:gd name="T64" fmla="*/ 2 w 90"/>
                <a:gd name="T65" fmla="*/ 18 h 77"/>
                <a:gd name="T66" fmla="*/ 14 w 90"/>
                <a:gd name="T67" fmla="*/ 14 h 77"/>
                <a:gd name="T68" fmla="*/ 15 w 90"/>
                <a:gd name="T69" fmla="*/ 6 h 77"/>
                <a:gd name="T70" fmla="*/ 16 w 90"/>
                <a:gd name="T71" fmla="*/ 0 h 77"/>
                <a:gd name="T72" fmla="*/ 27 w 90"/>
                <a:gd name="T73" fmla="*/ 3 h 77"/>
                <a:gd name="T74" fmla="*/ 45 w 90"/>
                <a:gd name="T75" fmla="*/ 3 h 77"/>
                <a:gd name="T76" fmla="*/ 43 w 90"/>
                <a:gd name="T77" fmla="*/ 7 h 77"/>
                <a:gd name="T78" fmla="*/ 51 w 90"/>
                <a:gd name="T79" fmla="*/ 8 h 77"/>
                <a:gd name="T80" fmla="*/ 54 w 90"/>
                <a:gd name="T81" fmla="*/ 9 h 77"/>
                <a:gd name="T82" fmla="*/ 62 w 90"/>
                <a:gd name="T83" fmla="*/ 8 h 77"/>
                <a:gd name="T84" fmla="*/ 70 w 90"/>
                <a:gd name="T85" fmla="*/ 5 h 77"/>
                <a:gd name="T86" fmla="*/ 72 w 90"/>
                <a:gd name="T87" fmla="*/ 3 h 77"/>
                <a:gd name="T88" fmla="*/ 75 w 90"/>
                <a:gd name="T89" fmla="*/ 14 h 77"/>
                <a:gd name="T90" fmla="*/ 80 w 90"/>
                <a:gd name="T91" fmla="*/ 18 h 7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90"/>
                <a:gd name="T139" fmla="*/ 0 h 77"/>
                <a:gd name="T140" fmla="*/ 90 w 90"/>
                <a:gd name="T141" fmla="*/ 77 h 7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90" h="77">
                  <a:moveTo>
                    <a:pt x="80" y="18"/>
                  </a:moveTo>
                  <a:lnTo>
                    <a:pt x="78" y="23"/>
                  </a:lnTo>
                  <a:lnTo>
                    <a:pt x="80" y="23"/>
                  </a:lnTo>
                  <a:lnTo>
                    <a:pt x="86" y="35"/>
                  </a:lnTo>
                  <a:lnTo>
                    <a:pt x="85" y="46"/>
                  </a:lnTo>
                  <a:lnTo>
                    <a:pt x="87" y="48"/>
                  </a:lnTo>
                  <a:lnTo>
                    <a:pt x="87" y="52"/>
                  </a:lnTo>
                  <a:lnTo>
                    <a:pt x="89" y="56"/>
                  </a:lnTo>
                  <a:lnTo>
                    <a:pt x="88" y="59"/>
                  </a:lnTo>
                  <a:lnTo>
                    <a:pt x="83" y="60"/>
                  </a:lnTo>
                  <a:lnTo>
                    <a:pt x="85" y="66"/>
                  </a:lnTo>
                  <a:lnTo>
                    <a:pt x="81" y="72"/>
                  </a:lnTo>
                  <a:lnTo>
                    <a:pt x="80" y="72"/>
                  </a:lnTo>
                  <a:lnTo>
                    <a:pt x="77" y="73"/>
                  </a:lnTo>
                  <a:lnTo>
                    <a:pt x="71" y="76"/>
                  </a:lnTo>
                  <a:lnTo>
                    <a:pt x="68" y="73"/>
                  </a:lnTo>
                  <a:lnTo>
                    <a:pt x="64" y="59"/>
                  </a:lnTo>
                  <a:lnTo>
                    <a:pt x="58" y="59"/>
                  </a:lnTo>
                  <a:lnTo>
                    <a:pt x="53" y="60"/>
                  </a:lnTo>
                  <a:lnTo>
                    <a:pt x="54" y="51"/>
                  </a:lnTo>
                  <a:lnTo>
                    <a:pt x="46" y="38"/>
                  </a:lnTo>
                  <a:lnTo>
                    <a:pt x="30" y="42"/>
                  </a:lnTo>
                  <a:lnTo>
                    <a:pt x="21" y="52"/>
                  </a:lnTo>
                  <a:lnTo>
                    <a:pt x="20" y="47"/>
                  </a:lnTo>
                  <a:lnTo>
                    <a:pt x="16" y="43"/>
                  </a:lnTo>
                  <a:lnTo>
                    <a:pt x="15" y="40"/>
                  </a:lnTo>
                  <a:lnTo>
                    <a:pt x="12" y="37"/>
                  </a:lnTo>
                  <a:lnTo>
                    <a:pt x="5" y="29"/>
                  </a:lnTo>
                  <a:lnTo>
                    <a:pt x="6" y="26"/>
                  </a:lnTo>
                  <a:lnTo>
                    <a:pt x="4" y="27"/>
                  </a:lnTo>
                  <a:lnTo>
                    <a:pt x="2" y="23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14" y="14"/>
                  </a:lnTo>
                  <a:lnTo>
                    <a:pt x="15" y="6"/>
                  </a:lnTo>
                  <a:lnTo>
                    <a:pt x="16" y="0"/>
                  </a:lnTo>
                  <a:lnTo>
                    <a:pt x="27" y="3"/>
                  </a:lnTo>
                  <a:lnTo>
                    <a:pt x="45" y="3"/>
                  </a:lnTo>
                  <a:lnTo>
                    <a:pt x="43" y="7"/>
                  </a:lnTo>
                  <a:lnTo>
                    <a:pt x="51" y="8"/>
                  </a:lnTo>
                  <a:lnTo>
                    <a:pt x="54" y="9"/>
                  </a:lnTo>
                  <a:lnTo>
                    <a:pt x="62" y="8"/>
                  </a:lnTo>
                  <a:lnTo>
                    <a:pt x="70" y="5"/>
                  </a:lnTo>
                  <a:lnTo>
                    <a:pt x="72" y="3"/>
                  </a:lnTo>
                  <a:lnTo>
                    <a:pt x="75" y="14"/>
                  </a:lnTo>
                  <a:lnTo>
                    <a:pt x="80" y="18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372" name="Freeform 119"/>
            <p:cNvSpPr>
              <a:spLocks/>
            </p:cNvSpPr>
            <p:nvPr/>
          </p:nvSpPr>
          <p:spPr bwMode="auto">
            <a:xfrm>
              <a:off x="1749" y="2192"/>
              <a:ext cx="37" cy="25"/>
            </a:xfrm>
            <a:custGeom>
              <a:avLst/>
              <a:gdLst>
                <a:gd name="T0" fmla="*/ 19 w 37"/>
                <a:gd name="T1" fmla="*/ 14 h 25"/>
                <a:gd name="T2" fmla="*/ 16 w 37"/>
                <a:gd name="T3" fmla="*/ 18 h 25"/>
                <a:gd name="T4" fmla="*/ 20 w 37"/>
                <a:gd name="T5" fmla="*/ 22 h 25"/>
                <a:gd name="T6" fmla="*/ 20 w 37"/>
                <a:gd name="T7" fmla="*/ 24 h 25"/>
                <a:gd name="T8" fmla="*/ 23 w 37"/>
                <a:gd name="T9" fmla="*/ 18 h 25"/>
                <a:gd name="T10" fmla="*/ 34 w 37"/>
                <a:gd name="T11" fmla="*/ 14 h 25"/>
                <a:gd name="T12" fmla="*/ 35 w 37"/>
                <a:gd name="T13" fmla="*/ 6 h 25"/>
                <a:gd name="T14" fmla="*/ 36 w 37"/>
                <a:gd name="T15" fmla="*/ 0 h 25"/>
                <a:gd name="T16" fmla="*/ 26 w 37"/>
                <a:gd name="T17" fmla="*/ 1 h 25"/>
                <a:gd name="T18" fmla="*/ 16 w 37"/>
                <a:gd name="T19" fmla="*/ 2 h 25"/>
                <a:gd name="T20" fmla="*/ 0 w 37"/>
                <a:gd name="T21" fmla="*/ 5 h 25"/>
                <a:gd name="T22" fmla="*/ 7 w 37"/>
                <a:gd name="T23" fmla="*/ 5 h 25"/>
                <a:gd name="T24" fmla="*/ 5 w 37"/>
                <a:gd name="T25" fmla="*/ 8 h 25"/>
                <a:gd name="T26" fmla="*/ 11 w 37"/>
                <a:gd name="T27" fmla="*/ 9 h 25"/>
                <a:gd name="T28" fmla="*/ 10 w 37"/>
                <a:gd name="T29" fmla="*/ 11 h 25"/>
                <a:gd name="T30" fmla="*/ 18 w 37"/>
                <a:gd name="T31" fmla="*/ 11 h 25"/>
                <a:gd name="T32" fmla="*/ 20 w 37"/>
                <a:gd name="T33" fmla="*/ 12 h 25"/>
                <a:gd name="T34" fmla="*/ 15 w 37"/>
                <a:gd name="T35" fmla="*/ 13 h 25"/>
                <a:gd name="T36" fmla="*/ 19 w 37"/>
                <a:gd name="T37" fmla="*/ 14 h 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7"/>
                <a:gd name="T58" fmla="*/ 0 h 25"/>
                <a:gd name="T59" fmla="*/ 37 w 37"/>
                <a:gd name="T60" fmla="*/ 25 h 2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7" h="25">
                  <a:moveTo>
                    <a:pt x="19" y="14"/>
                  </a:moveTo>
                  <a:lnTo>
                    <a:pt x="16" y="18"/>
                  </a:lnTo>
                  <a:lnTo>
                    <a:pt x="20" y="22"/>
                  </a:lnTo>
                  <a:lnTo>
                    <a:pt x="20" y="24"/>
                  </a:lnTo>
                  <a:lnTo>
                    <a:pt x="23" y="18"/>
                  </a:lnTo>
                  <a:lnTo>
                    <a:pt x="34" y="14"/>
                  </a:lnTo>
                  <a:lnTo>
                    <a:pt x="35" y="6"/>
                  </a:lnTo>
                  <a:lnTo>
                    <a:pt x="36" y="0"/>
                  </a:lnTo>
                  <a:lnTo>
                    <a:pt x="26" y="1"/>
                  </a:lnTo>
                  <a:lnTo>
                    <a:pt x="16" y="2"/>
                  </a:lnTo>
                  <a:lnTo>
                    <a:pt x="0" y="5"/>
                  </a:lnTo>
                  <a:lnTo>
                    <a:pt x="7" y="5"/>
                  </a:lnTo>
                  <a:lnTo>
                    <a:pt x="5" y="8"/>
                  </a:lnTo>
                  <a:lnTo>
                    <a:pt x="11" y="9"/>
                  </a:lnTo>
                  <a:lnTo>
                    <a:pt x="10" y="11"/>
                  </a:lnTo>
                  <a:lnTo>
                    <a:pt x="18" y="11"/>
                  </a:lnTo>
                  <a:lnTo>
                    <a:pt x="20" y="12"/>
                  </a:lnTo>
                  <a:lnTo>
                    <a:pt x="15" y="13"/>
                  </a:lnTo>
                  <a:lnTo>
                    <a:pt x="19" y="14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373" name="Freeform 120"/>
            <p:cNvSpPr>
              <a:spLocks/>
            </p:cNvSpPr>
            <p:nvPr/>
          </p:nvSpPr>
          <p:spPr bwMode="auto">
            <a:xfrm>
              <a:off x="1988" y="2176"/>
              <a:ext cx="148" cy="134"/>
            </a:xfrm>
            <a:custGeom>
              <a:avLst/>
              <a:gdLst>
                <a:gd name="T0" fmla="*/ 97 w 148"/>
                <a:gd name="T1" fmla="*/ 95 h 134"/>
                <a:gd name="T2" fmla="*/ 88 w 148"/>
                <a:gd name="T3" fmla="*/ 98 h 134"/>
                <a:gd name="T4" fmla="*/ 82 w 148"/>
                <a:gd name="T5" fmla="*/ 107 h 134"/>
                <a:gd name="T6" fmla="*/ 76 w 148"/>
                <a:gd name="T7" fmla="*/ 115 h 134"/>
                <a:gd name="T8" fmla="*/ 73 w 148"/>
                <a:gd name="T9" fmla="*/ 127 h 134"/>
                <a:gd name="T10" fmla="*/ 68 w 148"/>
                <a:gd name="T11" fmla="*/ 126 h 134"/>
                <a:gd name="T12" fmla="*/ 69 w 148"/>
                <a:gd name="T13" fmla="*/ 130 h 134"/>
                <a:gd name="T14" fmla="*/ 57 w 148"/>
                <a:gd name="T15" fmla="*/ 130 h 134"/>
                <a:gd name="T16" fmla="*/ 55 w 148"/>
                <a:gd name="T17" fmla="*/ 129 h 134"/>
                <a:gd name="T18" fmla="*/ 53 w 148"/>
                <a:gd name="T19" fmla="*/ 130 h 134"/>
                <a:gd name="T20" fmla="*/ 51 w 148"/>
                <a:gd name="T21" fmla="*/ 132 h 134"/>
                <a:gd name="T22" fmla="*/ 49 w 148"/>
                <a:gd name="T23" fmla="*/ 127 h 134"/>
                <a:gd name="T24" fmla="*/ 49 w 148"/>
                <a:gd name="T25" fmla="*/ 133 h 134"/>
                <a:gd name="T26" fmla="*/ 49 w 148"/>
                <a:gd name="T27" fmla="*/ 130 h 134"/>
                <a:gd name="T28" fmla="*/ 48 w 148"/>
                <a:gd name="T29" fmla="*/ 131 h 134"/>
                <a:gd name="T30" fmla="*/ 44 w 148"/>
                <a:gd name="T31" fmla="*/ 132 h 134"/>
                <a:gd name="T32" fmla="*/ 38 w 148"/>
                <a:gd name="T33" fmla="*/ 132 h 134"/>
                <a:gd name="T34" fmla="*/ 33 w 148"/>
                <a:gd name="T35" fmla="*/ 119 h 134"/>
                <a:gd name="T36" fmla="*/ 34 w 148"/>
                <a:gd name="T37" fmla="*/ 118 h 134"/>
                <a:gd name="T38" fmla="*/ 32 w 148"/>
                <a:gd name="T39" fmla="*/ 116 h 134"/>
                <a:gd name="T40" fmla="*/ 33 w 148"/>
                <a:gd name="T41" fmla="*/ 115 h 134"/>
                <a:gd name="T42" fmla="*/ 30 w 148"/>
                <a:gd name="T43" fmla="*/ 113 h 134"/>
                <a:gd name="T44" fmla="*/ 17 w 148"/>
                <a:gd name="T45" fmla="*/ 104 h 134"/>
                <a:gd name="T46" fmla="*/ 10 w 148"/>
                <a:gd name="T47" fmla="*/ 104 h 134"/>
                <a:gd name="T48" fmla="*/ 12 w 148"/>
                <a:gd name="T49" fmla="*/ 101 h 134"/>
                <a:gd name="T50" fmla="*/ 0 w 148"/>
                <a:gd name="T51" fmla="*/ 104 h 134"/>
                <a:gd name="T52" fmla="*/ 1 w 148"/>
                <a:gd name="T53" fmla="*/ 85 h 134"/>
                <a:gd name="T54" fmla="*/ 2 w 148"/>
                <a:gd name="T55" fmla="*/ 67 h 134"/>
                <a:gd name="T56" fmla="*/ 11 w 148"/>
                <a:gd name="T57" fmla="*/ 51 h 134"/>
                <a:gd name="T58" fmla="*/ 13 w 148"/>
                <a:gd name="T59" fmla="*/ 37 h 134"/>
                <a:gd name="T60" fmla="*/ 10 w 148"/>
                <a:gd name="T61" fmla="*/ 29 h 134"/>
                <a:gd name="T62" fmla="*/ 11 w 148"/>
                <a:gd name="T63" fmla="*/ 24 h 134"/>
                <a:gd name="T64" fmla="*/ 15 w 148"/>
                <a:gd name="T65" fmla="*/ 14 h 134"/>
                <a:gd name="T66" fmla="*/ 17 w 148"/>
                <a:gd name="T67" fmla="*/ 3 h 134"/>
                <a:gd name="T68" fmla="*/ 29 w 148"/>
                <a:gd name="T69" fmla="*/ 0 h 134"/>
                <a:gd name="T70" fmla="*/ 42 w 148"/>
                <a:gd name="T71" fmla="*/ 1 h 134"/>
                <a:gd name="T72" fmla="*/ 50 w 148"/>
                <a:gd name="T73" fmla="*/ 9 h 134"/>
                <a:gd name="T74" fmla="*/ 63 w 148"/>
                <a:gd name="T75" fmla="*/ 6 h 134"/>
                <a:gd name="T76" fmla="*/ 72 w 148"/>
                <a:gd name="T77" fmla="*/ 9 h 134"/>
                <a:gd name="T78" fmla="*/ 81 w 148"/>
                <a:gd name="T79" fmla="*/ 13 h 134"/>
                <a:gd name="T80" fmla="*/ 94 w 148"/>
                <a:gd name="T81" fmla="*/ 6 h 134"/>
                <a:gd name="T82" fmla="*/ 108 w 148"/>
                <a:gd name="T83" fmla="*/ 8 h 134"/>
                <a:gd name="T84" fmla="*/ 120 w 148"/>
                <a:gd name="T85" fmla="*/ 8 h 134"/>
                <a:gd name="T86" fmla="*/ 134 w 148"/>
                <a:gd name="T87" fmla="*/ 0 h 134"/>
                <a:gd name="T88" fmla="*/ 139 w 148"/>
                <a:gd name="T89" fmla="*/ 9 h 134"/>
                <a:gd name="T90" fmla="*/ 141 w 148"/>
                <a:gd name="T91" fmla="*/ 19 h 134"/>
                <a:gd name="T92" fmla="*/ 147 w 148"/>
                <a:gd name="T93" fmla="*/ 25 h 134"/>
                <a:gd name="T94" fmla="*/ 144 w 148"/>
                <a:gd name="T95" fmla="*/ 33 h 134"/>
                <a:gd name="T96" fmla="*/ 135 w 148"/>
                <a:gd name="T97" fmla="*/ 41 h 134"/>
                <a:gd name="T98" fmla="*/ 131 w 148"/>
                <a:gd name="T99" fmla="*/ 51 h 134"/>
                <a:gd name="T100" fmla="*/ 126 w 148"/>
                <a:gd name="T101" fmla="*/ 61 h 134"/>
                <a:gd name="T102" fmla="*/ 122 w 148"/>
                <a:gd name="T103" fmla="*/ 73 h 134"/>
                <a:gd name="T104" fmla="*/ 117 w 148"/>
                <a:gd name="T105" fmla="*/ 80 h 134"/>
                <a:gd name="T106" fmla="*/ 113 w 148"/>
                <a:gd name="T107" fmla="*/ 93 h 134"/>
                <a:gd name="T108" fmla="*/ 104 w 148"/>
                <a:gd name="T109" fmla="*/ 104 h 134"/>
                <a:gd name="T110" fmla="*/ 97 w 148"/>
                <a:gd name="T111" fmla="*/ 95 h 13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8"/>
                <a:gd name="T169" fmla="*/ 0 h 134"/>
                <a:gd name="T170" fmla="*/ 148 w 148"/>
                <a:gd name="T171" fmla="*/ 134 h 13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8" h="134">
                  <a:moveTo>
                    <a:pt x="97" y="95"/>
                  </a:moveTo>
                  <a:lnTo>
                    <a:pt x="88" y="98"/>
                  </a:lnTo>
                  <a:lnTo>
                    <a:pt x="82" y="107"/>
                  </a:lnTo>
                  <a:lnTo>
                    <a:pt x="76" y="115"/>
                  </a:lnTo>
                  <a:lnTo>
                    <a:pt x="73" y="127"/>
                  </a:lnTo>
                  <a:lnTo>
                    <a:pt x="68" y="126"/>
                  </a:lnTo>
                  <a:lnTo>
                    <a:pt x="69" y="130"/>
                  </a:lnTo>
                  <a:lnTo>
                    <a:pt x="57" y="130"/>
                  </a:lnTo>
                  <a:lnTo>
                    <a:pt x="55" y="129"/>
                  </a:lnTo>
                  <a:lnTo>
                    <a:pt x="53" y="130"/>
                  </a:lnTo>
                  <a:lnTo>
                    <a:pt x="51" y="132"/>
                  </a:lnTo>
                  <a:lnTo>
                    <a:pt x="49" y="127"/>
                  </a:lnTo>
                  <a:lnTo>
                    <a:pt x="49" y="133"/>
                  </a:lnTo>
                  <a:lnTo>
                    <a:pt x="49" y="130"/>
                  </a:lnTo>
                  <a:lnTo>
                    <a:pt x="48" y="131"/>
                  </a:lnTo>
                  <a:lnTo>
                    <a:pt x="44" y="132"/>
                  </a:lnTo>
                  <a:lnTo>
                    <a:pt x="38" y="132"/>
                  </a:lnTo>
                  <a:lnTo>
                    <a:pt x="33" y="119"/>
                  </a:lnTo>
                  <a:lnTo>
                    <a:pt x="34" y="118"/>
                  </a:lnTo>
                  <a:lnTo>
                    <a:pt x="32" y="116"/>
                  </a:lnTo>
                  <a:lnTo>
                    <a:pt x="33" y="115"/>
                  </a:lnTo>
                  <a:lnTo>
                    <a:pt x="30" y="113"/>
                  </a:lnTo>
                  <a:lnTo>
                    <a:pt x="17" y="104"/>
                  </a:lnTo>
                  <a:lnTo>
                    <a:pt x="10" y="104"/>
                  </a:lnTo>
                  <a:lnTo>
                    <a:pt x="12" y="101"/>
                  </a:lnTo>
                  <a:lnTo>
                    <a:pt x="0" y="104"/>
                  </a:lnTo>
                  <a:lnTo>
                    <a:pt x="1" y="85"/>
                  </a:lnTo>
                  <a:lnTo>
                    <a:pt x="2" y="67"/>
                  </a:lnTo>
                  <a:lnTo>
                    <a:pt x="11" y="51"/>
                  </a:lnTo>
                  <a:lnTo>
                    <a:pt x="13" y="37"/>
                  </a:lnTo>
                  <a:lnTo>
                    <a:pt x="10" y="29"/>
                  </a:lnTo>
                  <a:lnTo>
                    <a:pt x="11" y="24"/>
                  </a:lnTo>
                  <a:lnTo>
                    <a:pt x="15" y="14"/>
                  </a:lnTo>
                  <a:lnTo>
                    <a:pt x="17" y="3"/>
                  </a:lnTo>
                  <a:lnTo>
                    <a:pt x="29" y="0"/>
                  </a:lnTo>
                  <a:lnTo>
                    <a:pt x="42" y="1"/>
                  </a:lnTo>
                  <a:lnTo>
                    <a:pt x="50" y="9"/>
                  </a:lnTo>
                  <a:lnTo>
                    <a:pt x="63" y="6"/>
                  </a:lnTo>
                  <a:lnTo>
                    <a:pt x="72" y="9"/>
                  </a:lnTo>
                  <a:lnTo>
                    <a:pt x="81" y="13"/>
                  </a:lnTo>
                  <a:lnTo>
                    <a:pt x="94" y="6"/>
                  </a:lnTo>
                  <a:lnTo>
                    <a:pt x="108" y="8"/>
                  </a:lnTo>
                  <a:lnTo>
                    <a:pt x="120" y="8"/>
                  </a:lnTo>
                  <a:lnTo>
                    <a:pt x="134" y="0"/>
                  </a:lnTo>
                  <a:lnTo>
                    <a:pt x="139" y="9"/>
                  </a:lnTo>
                  <a:lnTo>
                    <a:pt x="141" y="19"/>
                  </a:lnTo>
                  <a:lnTo>
                    <a:pt x="147" y="25"/>
                  </a:lnTo>
                  <a:lnTo>
                    <a:pt x="144" y="33"/>
                  </a:lnTo>
                  <a:lnTo>
                    <a:pt x="135" y="41"/>
                  </a:lnTo>
                  <a:lnTo>
                    <a:pt x="131" y="51"/>
                  </a:lnTo>
                  <a:lnTo>
                    <a:pt x="126" y="61"/>
                  </a:lnTo>
                  <a:lnTo>
                    <a:pt x="122" y="73"/>
                  </a:lnTo>
                  <a:lnTo>
                    <a:pt x="117" y="80"/>
                  </a:lnTo>
                  <a:lnTo>
                    <a:pt x="113" y="93"/>
                  </a:lnTo>
                  <a:lnTo>
                    <a:pt x="104" y="104"/>
                  </a:lnTo>
                  <a:lnTo>
                    <a:pt x="97" y="95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374" name="Freeform 121"/>
            <p:cNvSpPr>
              <a:spLocks/>
            </p:cNvSpPr>
            <p:nvPr/>
          </p:nvSpPr>
          <p:spPr bwMode="auto">
            <a:xfrm>
              <a:off x="1791" y="2229"/>
              <a:ext cx="38" cy="45"/>
            </a:xfrm>
            <a:custGeom>
              <a:avLst/>
              <a:gdLst>
                <a:gd name="T0" fmla="*/ 37 w 38"/>
                <a:gd name="T1" fmla="*/ 22 h 45"/>
                <a:gd name="T2" fmla="*/ 31 w 38"/>
                <a:gd name="T3" fmla="*/ 30 h 45"/>
                <a:gd name="T4" fmla="*/ 25 w 38"/>
                <a:gd name="T5" fmla="*/ 39 h 45"/>
                <a:gd name="T6" fmla="*/ 22 w 38"/>
                <a:gd name="T7" fmla="*/ 44 h 45"/>
                <a:gd name="T8" fmla="*/ 10 w 38"/>
                <a:gd name="T9" fmla="*/ 37 h 45"/>
                <a:gd name="T10" fmla="*/ 12 w 38"/>
                <a:gd name="T11" fmla="*/ 35 h 45"/>
                <a:gd name="T12" fmla="*/ 9 w 38"/>
                <a:gd name="T13" fmla="*/ 33 h 45"/>
                <a:gd name="T14" fmla="*/ 1 w 38"/>
                <a:gd name="T15" fmla="*/ 24 h 45"/>
                <a:gd name="T16" fmla="*/ 5 w 38"/>
                <a:gd name="T17" fmla="*/ 21 h 45"/>
                <a:gd name="T18" fmla="*/ 1 w 38"/>
                <a:gd name="T19" fmla="*/ 19 h 45"/>
                <a:gd name="T20" fmla="*/ 4 w 38"/>
                <a:gd name="T21" fmla="*/ 16 h 45"/>
                <a:gd name="T22" fmla="*/ 0 w 38"/>
                <a:gd name="T23" fmla="*/ 14 h 45"/>
                <a:gd name="T24" fmla="*/ 9 w 38"/>
                <a:gd name="T25" fmla="*/ 4 h 45"/>
                <a:gd name="T26" fmla="*/ 25 w 38"/>
                <a:gd name="T27" fmla="*/ 0 h 45"/>
                <a:gd name="T28" fmla="*/ 34 w 38"/>
                <a:gd name="T29" fmla="*/ 14 h 45"/>
                <a:gd name="T30" fmla="*/ 32 w 38"/>
                <a:gd name="T31" fmla="*/ 23 h 45"/>
                <a:gd name="T32" fmla="*/ 37 w 38"/>
                <a:gd name="T33" fmla="*/ 22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45"/>
                <a:gd name="T53" fmla="*/ 38 w 38"/>
                <a:gd name="T54" fmla="*/ 45 h 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45">
                  <a:moveTo>
                    <a:pt x="37" y="22"/>
                  </a:moveTo>
                  <a:lnTo>
                    <a:pt x="31" y="30"/>
                  </a:lnTo>
                  <a:lnTo>
                    <a:pt x="25" y="39"/>
                  </a:lnTo>
                  <a:lnTo>
                    <a:pt x="22" y="44"/>
                  </a:lnTo>
                  <a:lnTo>
                    <a:pt x="10" y="37"/>
                  </a:lnTo>
                  <a:lnTo>
                    <a:pt x="12" y="35"/>
                  </a:lnTo>
                  <a:lnTo>
                    <a:pt x="9" y="33"/>
                  </a:lnTo>
                  <a:lnTo>
                    <a:pt x="1" y="24"/>
                  </a:lnTo>
                  <a:lnTo>
                    <a:pt x="5" y="21"/>
                  </a:lnTo>
                  <a:lnTo>
                    <a:pt x="1" y="19"/>
                  </a:lnTo>
                  <a:lnTo>
                    <a:pt x="4" y="16"/>
                  </a:lnTo>
                  <a:lnTo>
                    <a:pt x="0" y="14"/>
                  </a:lnTo>
                  <a:lnTo>
                    <a:pt x="9" y="4"/>
                  </a:lnTo>
                  <a:lnTo>
                    <a:pt x="25" y="0"/>
                  </a:lnTo>
                  <a:lnTo>
                    <a:pt x="34" y="14"/>
                  </a:lnTo>
                  <a:lnTo>
                    <a:pt x="32" y="23"/>
                  </a:lnTo>
                  <a:lnTo>
                    <a:pt x="37" y="22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375" name="Freeform 122"/>
            <p:cNvSpPr>
              <a:spLocks/>
            </p:cNvSpPr>
            <p:nvPr/>
          </p:nvSpPr>
          <p:spPr bwMode="auto">
            <a:xfrm>
              <a:off x="1279" y="2289"/>
              <a:ext cx="36" cy="51"/>
            </a:xfrm>
            <a:custGeom>
              <a:avLst/>
              <a:gdLst>
                <a:gd name="T0" fmla="*/ 28 w 36"/>
                <a:gd name="T1" fmla="*/ 13 h 51"/>
                <a:gd name="T2" fmla="*/ 16 w 36"/>
                <a:gd name="T3" fmla="*/ 3 h 51"/>
                <a:gd name="T4" fmla="*/ 8 w 36"/>
                <a:gd name="T5" fmla="*/ 0 h 51"/>
                <a:gd name="T6" fmla="*/ 6 w 36"/>
                <a:gd name="T7" fmla="*/ 5 h 51"/>
                <a:gd name="T8" fmla="*/ 2 w 36"/>
                <a:gd name="T9" fmla="*/ 17 h 51"/>
                <a:gd name="T10" fmla="*/ 7 w 36"/>
                <a:gd name="T11" fmla="*/ 34 h 51"/>
                <a:gd name="T12" fmla="*/ 0 w 36"/>
                <a:gd name="T13" fmla="*/ 48 h 51"/>
                <a:gd name="T14" fmla="*/ 7 w 36"/>
                <a:gd name="T15" fmla="*/ 49 h 51"/>
                <a:gd name="T16" fmla="*/ 20 w 36"/>
                <a:gd name="T17" fmla="*/ 50 h 51"/>
                <a:gd name="T18" fmla="*/ 28 w 36"/>
                <a:gd name="T19" fmla="*/ 37 h 51"/>
                <a:gd name="T20" fmla="*/ 35 w 36"/>
                <a:gd name="T21" fmla="*/ 23 h 51"/>
                <a:gd name="T22" fmla="*/ 33 w 36"/>
                <a:gd name="T23" fmla="*/ 16 h 51"/>
                <a:gd name="T24" fmla="*/ 32 w 36"/>
                <a:gd name="T25" fmla="*/ 18 h 51"/>
                <a:gd name="T26" fmla="*/ 28 w 36"/>
                <a:gd name="T27" fmla="*/ 13 h 5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6"/>
                <a:gd name="T43" fmla="*/ 0 h 51"/>
                <a:gd name="T44" fmla="*/ 36 w 36"/>
                <a:gd name="T45" fmla="*/ 51 h 5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6" h="51">
                  <a:moveTo>
                    <a:pt x="28" y="13"/>
                  </a:moveTo>
                  <a:lnTo>
                    <a:pt x="16" y="3"/>
                  </a:lnTo>
                  <a:lnTo>
                    <a:pt x="8" y="0"/>
                  </a:lnTo>
                  <a:lnTo>
                    <a:pt x="6" y="5"/>
                  </a:lnTo>
                  <a:lnTo>
                    <a:pt x="2" y="17"/>
                  </a:lnTo>
                  <a:lnTo>
                    <a:pt x="7" y="34"/>
                  </a:lnTo>
                  <a:lnTo>
                    <a:pt x="0" y="48"/>
                  </a:lnTo>
                  <a:lnTo>
                    <a:pt x="7" y="49"/>
                  </a:lnTo>
                  <a:lnTo>
                    <a:pt x="20" y="50"/>
                  </a:lnTo>
                  <a:lnTo>
                    <a:pt x="28" y="37"/>
                  </a:lnTo>
                  <a:lnTo>
                    <a:pt x="35" y="23"/>
                  </a:lnTo>
                  <a:lnTo>
                    <a:pt x="33" y="16"/>
                  </a:lnTo>
                  <a:lnTo>
                    <a:pt x="32" y="18"/>
                  </a:lnTo>
                  <a:lnTo>
                    <a:pt x="28" y="13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376" name="Freeform 123"/>
            <p:cNvSpPr>
              <a:spLocks/>
            </p:cNvSpPr>
            <p:nvPr/>
          </p:nvSpPr>
          <p:spPr bwMode="auto">
            <a:xfrm>
              <a:off x="978" y="2197"/>
              <a:ext cx="149" cy="233"/>
            </a:xfrm>
            <a:custGeom>
              <a:avLst/>
              <a:gdLst>
                <a:gd name="T0" fmla="*/ 58 w 149"/>
                <a:gd name="T1" fmla="*/ 21 h 233"/>
                <a:gd name="T2" fmla="*/ 53 w 149"/>
                <a:gd name="T3" fmla="*/ 19 h 233"/>
                <a:gd name="T4" fmla="*/ 42 w 149"/>
                <a:gd name="T5" fmla="*/ 41 h 233"/>
                <a:gd name="T6" fmla="*/ 27 w 149"/>
                <a:gd name="T7" fmla="*/ 62 h 233"/>
                <a:gd name="T8" fmla="*/ 22 w 149"/>
                <a:gd name="T9" fmla="*/ 51 h 233"/>
                <a:gd name="T10" fmla="*/ 17 w 149"/>
                <a:gd name="T11" fmla="*/ 66 h 233"/>
                <a:gd name="T12" fmla="*/ 18 w 149"/>
                <a:gd name="T13" fmla="*/ 77 h 233"/>
                <a:gd name="T14" fmla="*/ 18 w 149"/>
                <a:gd name="T15" fmla="*/ 96 h 233"/>
                <a:gd name="T16" fmla="*/ 20 w 149"/>
                <a:gd name="T17" fmla="*/ 116 h 233"/>
                <a:gd name="T18" fmla="*/ 14 w 149"/>
                <a:gd name="T19" fmla="*/ 135 h 233"/>
                <a:gd name="T20" fmla="*/ 4 w 149"/>
                <a:gd name="T21" fmla="*/ 145 h 233"/>
                <a:gd name="T22" fmla="*/ 1 w 149"/>
                <a:gd name="T23" fmla="*/ 152 h 233"/>
                <a:gd name="T24" fmla="*/ 18 w 149"/>
                <a:gd name="T25" fmla="*/ 167 h 233"/>
                <a:gd name="T26" fmla="*/ 44 w 149"/>
                <a:gd name="T27" fmla="*/ 174 h 233"/>
                <a:gd name="T28" fmla="*/ 52 w 149"/>
                <a:gd name="T29" fmla="*/ 180 h 233"/>
                <a:gd name="T30" fmla="*/ 69 w 149"/>
                <a:gd name="T31" fmla="*/ 198 h 233"/>
                <a:gd name="T32" fmla="*/ 86 w 149"/>
                <a:gd name="T33" fmla="*/ 205 h 233"/>
                <a:gd name="T34" fmla="*/ 107 w 149"/>
                <a:gd name="T35" fmla="*/ 210 h 233"/>
                <a:gd name="T36" fmla="*/ 111 w 149"/>
                <a:gd name="T37" fmla="*/ 232 h 233"/>
                <a:gd name="T38" fmla="*/ 117 w 149"/>
                <a:gd name="T39" fmla="*/ 193 h 233"/>
                <a:gd name="T40" fmla="*/ 108 w 149"/>
                <a:gd name="T41" fmla="*/ 165 h 233"/>
                <a:gd name="T42" fmla="*/ 120 w 149"/>
                <a:gd name="T43" fmla="*/ 160 h 233"/>
                <a:gd name="T44" fmla="*/ 112 w 149"/>
                <a:gd name="T45" fmla="*/ 149 h 233"/>
                <a:gd name="T46" fmla="*/ 132 w 149"/>
                <a:gd name="T47" fmla="*/ 149 h 233"/>
                <a:gd name="T48" fmla="*/ 134 w 149"/>
                <a:gd name="T49" fmla="*/ 148 h 233"/>
                <a:gd name="T50" fmla="*/ 145 w 149"/>
                <a:gd name="T51" fmla="*/ 155 h 233"/>
                <a:gd name="T52" fmla="*/ 145 w 149"/>
                <a:gd name="T53" fmla="*/ 144 h 233"/>
                <a:gd name="T54" fmla="*/ 142 w 149"/>
                <a:gd name="T55" fmla="*/ 126 h 233"/>
                <a:gd name="T56" fmla="*/ 139 w 149"/>
                <a:gd name="T57" fmla="*/ 97 h 233"/>
                <a:gd name="T58" fmla="*/ 131 w 149"/>
                <a:gd name="T59" fmla="*/ 86 h 233"/>
                <a:gd name="T60" fmla="*/ 110 w 149"/>
                <a:gd name="T61" fmla="*/ 75 h 233"/>
                <a:gd name="T62" fmla="*/ 91 w 149"/>
                <a:gd name="T63" fmla="*/ 74 h 233"/>
                <a:gd name="T64" fmla="*/ 83 w 149"/>
                <a:gd name="T65" fmla="*/ 60 h 233"/>
                <a:gd name="T66" fmla="*/ 71 w 149"/>
                <a:gd name="T67" fmla="*/ 44 h 233"/>
                <a:gd name="T68" fmla="*/ 84 w 149"/>
                <a:gd name="T69" fmla="*/ 21 h 233"/>
                <a:gd name="T70" fmla="*/ 98 w 149"/>
                <a:gd name="T71" fmla="*/ 7 h 233"/>
                <a:gd name="T72" fmla="*/ 93 w 149"/>
                <a:gd name="T73" fmla="*/ 0 h 233"/>
                <a:gd name="T74" fmla="*/ 69 w 149"/>
                <a:gd name="T75" fmla="*/ 15 h 23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9"/>
                <a:gd name="T115" fmla="*/ 0 h 233"/>
                <a:gd name="T116" fmla="*/ 149 w 149"/>
                <a:gd name="T117" fmla="*/ 233 h 23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9" h="233">
                  <a:moveTo>
                    <a:pt x="63" y="15"/>
                  </a:moveTo>
                  <a:lnTo>
                    <a:pt x="58" y="21"/>
                  </a:lnTo>
                  <a:lnTo>
                    <a:pt x="60" y="18"/>
                  </a:lnTo>
                  <a:lnTo>
                    <a:pt x="53" y="19"/>
                  </a:lnTo>
                  <a:lnTo>
                    <a:pt x="44" y="30"/>
                  </a:lnTo>
                  <a:lnTo>
                    <a:pt x="42" y="41"/>
                  </a:lnTo>
                  <a:lnTo>
                    <a:pt x="29" y="54"/>
                  </a:lnTo>
                  <a:lnTo>
                    <a:pt x="27" y="62"/>
                  </a:lnTo>
                  <a:lnTo>
                    <a:pt x="25" y="55"/>
                  </a:lnTo>
                  <a:lnTo>
                    <a:pt x="22" y="51"/>
                  </a:lnTo>
                  <a:lnTo>
                    <a:pt x="22" y="62"/>
                  </a:lnTo>
                  <a:lnTo>
                    <a:pt x="17" y="66"/>
                  </a:lnTo>
                  <a:lnTo>
                    <a:pt x="15" y="72"/>
                  </a:lnTo>
                  <a:lnTo>
                    <a:pt x="18" y="77"/>
                  </a:lnTo>
                  <a:lnTo>
                    <a:pt x="21" y="90"/>
                  </a:lnTo>
                  <a:lnTo>
                    <a:pt x="18" y="96"/>
                  </a:lnTo>
                  <a:lnTo>
                    <a:pt x="19" y="106"/>
                  </a:lnTo>
                  <a:lnTo>
                    <a:pt x="20" y="116"/>
                  </a:lnTo>
                  <a:lnTo>
                    <a:pt x="21" y="119"/>
                  </a:lnTo>
                  <a:lnTo>
                    <a:pt x="14" y="135"/>
                  </a:lnTo>
                  <a:lnTo>
                    <a:pt x="6" y="137"/>
                  </a:lnTo>
                  <a:lnTo>
                    <a:pt x="4" y="145"/>
                  </a:lnTo>
                  <a:lnTo>
                    <a:pt x="0" y="147"/>
                  </a:lnTo>
                  <a:lnTo>
                    <a:pt x="1" y="152"/>
                  </a:lnTo>
                  <a:lnTo>
                    <a:pt x="11" y="160"/>
                  </a:lnTo>
                  <a:lnTo>
                    <a:pt x="18" y="167"/>
                  </a:lnTo>
                  <a:lnTo>
                    <a:pt x="31" y="167"/>
                  </a:lnTo>
                  <a:lnTo>
                    <a:pt x="44" y="174"/>
                  </a:lnTo>
                  <a:lnTo>
                    <a:pt x="45" y="173"/>
                  </a:lnTo>
                  <a:lnTo>
                    <a:pt x="52" y="180"/>
                  </a:lnTo>
                  <a:lnTo>
                    <a:pt x="59" y="187"/>
                  </a:lnTo>
                  <a:lnTo>
                    <a:pt x="69" y="198"/>
                  </a:lnTo>
                  <a:lnTo>
                    <a:pt x="71" y="204"/>
                  </a:lnTo>
                  <a:lnTo>
                    <a:pt x="86" y="205"/>
                  </a:lnTo>
                  <a:lnTo>
                    <a:pt x="95" y="205"/>
                  </a:lnTo>
                  <a:lnTo>
                    <a:pt x="107" y="210"/>
                  </a:lnTo>
                  <a:lnTo>
                    <a:pt x="103" y="226"/>
                  </a:lnTo>
                  <a:lnTo>
                    <a:pt x="111" y="232"/>
                  </a:lnTo>
                  <a:lnTo>
                    <a:pt x="113" y="212"/>
                  </a:lnTo>
                  <a:lnTo>
                    <a:pt x="117" y="193"/>
                  </a:lnTo>
                  <a:lnTo>
                    <a:pt x="112" y="178"/>
                  </a:lnTo>
                  <a:lnTo>
                    <a:pt x="108" y="165"/>
                  </a:lnTo>
                  <a:lnTo>
                    <a:pt x="117" y="164"/>
                  </a:lnTo>
                  <a:lnTo>
                    <a:pt x="120" y="160"/>
                  </a:lnTo>
                  <a:lnTo>
                    <a:pt x="112" y="157"/>
                  </a:lnTo>
                  <a:lnTo>
                    <a:pt x="112" y="149"/>
                  </a:lnTo>
                  <a:lnTo>
                    <a:pt x="122" y="149"/>
                  </a:lnTo>
                  <a:lnTo>
                    <a:pt x="132" y="149"/>
                  </a:lnTo>
                  <a:lnTo>
                    <a:pt x="131" y="146"/>
                  </a:lnTo>
                  <a:lnTo>
                    <a:pt x="134" y="148"/>
                  </a:lnTo>
                  <a:lnTo>
                    <a:pt x="141" y="143"/>
                  </a:lnTo>
                  <a:lnTo>
                    <a:pt x="145" y="155"/>
                  </a:lnTo>
                  <a:lnTo>
                    <a:pt x="148" y="155"/>
                  </a:lnTo>
                  <a:lnTo>
                    <a:pt x="145" y="144"/>
                  </a:lnTo>
                  <a:lnTo>
                    <a:pt x="138" y="133"/>
                  </a:lnTo>
                  <a:lnTo>
                    <a:pt x="142" y="126"/>
                  </a:lnTo>
                  <a:lnTo>
                    <a:pt x="136" y="109"/>
                  </a:lnTo>
                  <a:lnTo>
                    <a:pt x="139" y="97"/>
                  </a:lnTo>
                  <a:lnTo>
                    <a:pt x="142" y="86"/>
                  </a:lnTo>
                  <a:lnTo>
                    <a:pt x="131" y="86"/>
                  </a:lnTo>
                  <a:lnTo>
                    <a:pt x="121" y="87"/>
                  </a:lnTo>
                  <a:lnTo>
                    <a:pt x="110" y="75"/>
                  </a:lnTo>
                  <a:lnTo>
                    <a:pt x="101" y="74"/>
                  </a:lnTo>
                  <a:lnTo>
                    <a:pt x="91" y="74"/>
                  </a:lnTo>
                  <a:lnTo>
                    <a:pt x="83" y="69"/>
                  </a:lnTo>
                  <a:lnTo>
                    <a:pt x="83" y="60"/>
                  </a:lnTo>
                  <a:lnTo>
                    <a:pt x="76" y="44"/>
                  </a:lnTo>
                  <a:lnTo>
                    <a:pt x="71" y="44"/>
                  </a:lnTo>
                  <a:lnTo>
                    <a:pt x="76" y="32"/>
                  </a:lnTo>
                  <a:lnTo>
                    <a:pt x="84" y="21"/>
                  </a:lnTo>
                  <a:lnTo>
                    <a:pt x="90" y="9"/>
                  </a:lnTo>
                  <a:lnTo>
                    <a:pt x="98" y="7"/>
                  </a:lnTo>
                  <a:lnTo>
                    <a:pt x="100" y="0"/>
                  </a:lnTo>
                  <a:lnTo>
                    <a:pt x="93" y="0"/>
                  </a:lnTo>
                  <a:lnTo>
                    <a:pt x="81" y="7"/>
                  </a:lnTo>
                  <a:lnTo>
                    <a:pt x="69" y="15"/>
                  </a:lnTo>
                  <a:lnTo>
                    <a:pt x="63" y="15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377" name="Freeform 124"/>
            <p:cNvSpPr>
              <a:spLocks/>
            </p:cNvSpPr>
            <p:nvPr/>
          </p:nvSpPr>
          <p:spPr bwMode="auto">
            <a:xfrm>
              <a:off x="1196" y="2249"/>
              <a:ext cx="60" cy="104"/>
            </a:xfrm>
            <a:custGeom>
              <a:avLst/>
              <a:gdLst>
                <a:gd name="T0" fmla="*/ 47 w 60"/>
                <a:gd name="T1" fmla="*/ 74 h 104"/>
                <a:gd name="T2" fmla="*/ 41 w 60"/>
                <a:gd name="T3" fmla="*/ 66 h 104"/>
                <a:gd name="T4" fmla="*/ 42 w 60"/>
                <a:gd name="T5" fmla="*/ 54 h 104"/>
                <a:gd name="T6" fmla="*/ 47 w 60"/>
                <a:gd name="T7" fmla="*/ 51 h 104"/>
                <a:gd name="T8" fmla="*/ 50 w 60"/>
                <a:gd name="T9" fmla="*/ 43 h 104"/>
                <a:gd name="T10" fmla="*/ 49 w 60"/>
                <a:gd name="T11" fmla="*/ 32 h 104"/>
                <a:gd name="T12" fmla="*/ 36 w 60"/>
                <a:gd name="T13" fmla="*/ 24 h 104"/>
                <a:gd name="T14" fmla="*/ 33 w 60"/>
                <a:gd name="T15" fmla="*/ 29 h 104"/>
                <a:gd name="T16" fmla="*/ 34 w 60"/>
                <a:gd name="T17" fmla="*/ 14 h 104"/>
                <a:gd name="T18" fmla="*/ 27 w 60"/>
                <a:gd name="T19" fmla="*/ 9 h 104"/>
                <a:gd name="T20" fmla="*/ 20 w 60"/>
                <a:gd name="T21" fmla="*/ 3 h 104"/>
                <a:gd name="T22" fmla="*/ 23 w 60"/>
                <a:gd name="T23" fmla="*/ 4 h 104"/>
                <a:gd name="T24" fmla="*/ 17 w 60"/>
                <a:gd name="T25" fmla="*/ 0 h 104"/>
                <a:gd name="T26" fmla="*/ 20 w 60"/>
                <a:gd name="T27" fmla="*/ 3 h 104"/>
                <a:gd name="T28" fmla="*/ 8 w 60"/>
                <a:gd name="T29" fmla="*/ 14 h 104"/>
                <a:gd name="T30" fmla="*/ 13 w 60"/>
                <a:gd name="T31" fmla="*/ 20 h 104"/>
                <a:gd name="T32" fmla="*/ 4 w 60"/>
                <a:gd name="T33" fmla="*/ 26 h 104"/>
                <a:gd name="T34" fmla="*/ 0 w 60"/>
                <a:gd name="T35" fmla="*/ 37 h 104"/>
                <a:gd name="T36" fmla="*/ 7 w 60"/>
                <a:gd name="T37" fmla="*/ 48 h 104"/>
                <a:gd name="T38" fmla="*/ 13 w 60"/>
                <a:gd name="T39" fmla="*/ 47 h 104"/>
                <a:gd name="T40" fmla="*/ 15 w 60"/>
                <a:gd name="T41" fmla="*/ 55 h 104"/>
                <a:gd name="T42" fmla="*/ 20 w 60"/>
                <a:gd name="T43" fmla="*/ 63 h 104"/>
                <a:gd name="T44" fmla="*/ 17 w 60"/>
                <a:gd name="T45" fmla="*/ 76 h 104"/>
                <a:gd name="T46" fmla="*/ 18 w 60"/>
                <a:gd name="T47" fmla="*/ 93 h 104"/>
                <a:gd name="T48" fmla="*/ 26 w 60"/>
                <a:gd name="T49" fmla="*/ 103 h 104"/>
                <a:gd name="T50" fmla="*/ 34 w 60"/>
                <a:gd name="T51" fmla="*/ 103 h 104"/>
                <a:gd name="T52" fmla="*/ 46 w 60"/>
                <a:gd name="T53" fmla="*/ 96 h 104"/>
                <a:gd name="T54" fmla="*/ 59 w 60"/>
                <a:gd name="T55" fmla="*/ 94 h 104"/>
                <a:gd name="T56" fmla="*/ 53 w 60"/>
                <a:gd name="T57" fmla="*/ 84 h 104"/>
                <a:gd name="T58" fmla="*/ 47 w 60"/>
                <a:gd name="T59" fmla="*/ 74 h 10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0"/>
                <a:gd name="T91" fmla="*/ 0 h 104"/>
                <a:gd name="T92" fmla="*/ 60 w 60"/>
                <a:gd name="T93" fmla="*/ 104 h 10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0" h="104">
                  <a:moveTo>
                    <a:pt x="47" y="74"/>
                  </a:moveTo>
                  <a:lnTo>
                    <a:pt x="41" y="66"/>
                  </a:lnTo>
                  <a:lnTo>
                    <a:pt x="42" y="54"/>
                  </a:lnTo>
                  <a:lnTo>
                    <a:pt x="47" y="51"/>
                  </a:lnTo>
                  <a:lnTo>
                    <a:pt x="50" y="43"/>
                  </a:lnTo>
                  <a:lnTo>
                    <a:pt x="49" y="32"/>
                  </a:lnTo>
                  <a:lnTo>
                    <a:pt x="36" y="24"/>
                  </a:lnTo>
                  <a:lnTo>
                    <a:pt x="33" y="29"/>
                  </a:lnTo>
                  <a:lnTo>
                    <a:pt x="34" y="14"/>
                  </a:lnTo>
                  <a:lnTo>
                    <a:pt x="27" y="9"/>
                  </a:lnTo>
                  <a:lnTo>
                    <a:pt x="20" y="3"/>
                  </a:lnTo>
                  <a:lnTo>
                    <a:pt x="23" y="4"/>
                  </a:lnTo>
                  <a:lnTo>
                    <a:pt x="17" y="0"/>
                  </a:lnTo>
                  <a:lnTo>
                    <a:pt x="20" y="3"/>
                  </a:lnTo>
                  <a:lnTo>
                    <a:pt x="8" y="14"/>
                  </a:lnTo>
                  <a:lnTo>
                    <a:pt x="13" y="20"/>
                  </a:lnTo>
                  <a:lnTo>
                    <a:pt x="4" y="26"/>
                  </a:lnTo>
                  <a:lnTo>
                    <a:pt x="0" y="37"/>
                  </a:lnTo>
                  <a:lnTo>
                    <a:pt x="7" y="48"/>
                  </a:lnTo>
                  <a:lnTo>
                    <a:pt x="13" y="47"/>
                  </a:lnTo>
                  <a:lnTo>
                    <a:pt x="15" y="55"/>
                  </a:lnTo>
                  <a:lnTo>
                    <a:pt x="20" y="63"/>
                  </a:lnTo>
                  <a:lnTo>
                    <a:pt x="17" y="76"/>
                  </a:lnTo>
                  <a:lnTo>
                    <a:pt x="18" y="93"/>
                  </a:lnTo>
                  <a:lnTo>
                    <a:pt x="26" y="103"/>
                  </a:lnTo>
                  <a:lnTo>
                    <a:pt x="34" y="103"/>
                  </a:lnTo>
                  <a:lnTo>
                    <a:pt x="46" y="96"/>
                  </a:lnTo>
                  <a:lnTo>
                    <a:pt x="59" y="94"/>
                  </a:lnTo>
                  <a:lnTo>
                    <a:pt x="53" y="84"/>
                  </a:lnTo>
                  <a:lnTo>
                    <a:pt x="47" y="74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378" name="Freeform 125"/>
            <p:cNvSpPr>
              <a:spLocks/>
            </p:cNvSpPr>
            <p:nvPr/>
          </p:nvSpPr>
          <p:spPr bwMode="auto">
            <a:xfrm>
              <a:off x="1237" y="2287"/>
              <a:ext cx="50" cy="57"/>
            </a:xfrm>
            <a:custGeom>
              <a:avLst/>
              <a:gdLst>
                <a:gd name="T0" fmla="*/ 7 w 50"/>
                <a:gd name="T1" fmla="*/ 35 h 57"/>
                <a:gd name="T2" fmla="*/ 0 w 50"/>
                <a:gd name="T3" fmla="*/ 28 h 57"/>
                <a:gd name="T4" fmla="*/ 1 w 50"/>
                <a:gd name="T5" fmla="*/ 16 h 57"/>
                <a:gd name="T6" fmla="*/ 7 w 50"/>
                <a:gd name="T7" fmla="*/ 13 h 57"/>
                <a:gd name="T8" fmla="*/ 9 w 50"/>
                <a:gd name="T9" fmla="*/ 6 h 57"/>
                <a:gd name="T10" fmla="*/ 12 w 50"/>
                <a:gd name="T11" fmla="*/ 0 h 57"/>
                <a:gd name="T12" fmla="*/ 26 w 50"/>
                <a:gd name="T13" fmla="*/ 2 h 57"/>
                <a:gd name="T14" fmla="*/ 37 w 50"/>
                <a:gd name="T15" fmla="*/ 1 h 57"/>
                <a:gd name="T16" fmla="*/ 37 w 50"/>
                <a:gd name="T17" fmla="*/ 0 h 57"/>
                <a:gd name="T18" fmla="*/ 49 w 50"/>
                <a:gd name="T19" fmla="*/ 1 h 57"/>
                <a:gd name="T20" fmla="*/ 48 w 50"/>
                <a:gd name="T21" fmla="*/ 7 h 57"/>
                <a:gd name="T22" fmla="*/ 44 w 50"/>
                <a:gd name="T23" fmla="*/ 19 h 57"/>
                <a:gd name="T24" fmla="*/ 49 w 50"/>
                <a:gd name="T25" fmla="*/ 36 h 57"/>
                <a:gd name="T26" fmla="*/ 42 w 50"/>
                <a:gd name="T27" fmla="*/ 49 h 57"/>
                <a:gd name="T28" fmla="*/ 34 w 50"/>
                <a:gd name="T29" fmla="*/ 47 h 57"/>
                <a:gd name="T30" fmla="*/ 23 w 50"/>
                <a:gd name="T31" fmla="*/ 49 h 57"/>
                <a:gd name="T32" fmla="*/ 24 w 50"/>
                <a:gd name="T33" fmla="*/ 56 h 57"/>
                <a:gd name="T34" fmla="*/ 19 w 50"/>
                <a:gd name="T35" fmla="*/ 54 h 57"/>
                <a:gd name="T36" fmla="*/ 13 w 50"/>
                <a:gd name="T37" fmla="*/ 45 h 57"/>
                <a:gd name="T38" fmla="*/ 7 w 50"/>
                <a:gd name="T39" fmla="*/ 35 h 5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0"/>
                <a:gd name="T61" fmla="*/ 0 h 57"/>
                <a:gd name="T62" fmla="*/ 50 w 50"/>
                <a:gd name="T63" fmla="*/ 57 h 5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0" h="57">
                  <a:moveTo>
                    <a:pt x="7" y="35"/>
                  </a:moveTo>
                  <a:lnTo>
                    <a:pt x="0" y="28"/>
                  </a:lnTo>
                  <a:lnTo>
                    <a:pt x="1" y="16"/>
                  </a:lnTo>
                  <a:lnTo>
                    <a:pt x="7" y="13"/>
                  </a:lnTo>
                  <a:lnTo>
                    <a:pt x="9" y="6"/>
                  </a:lnTo>
                  <a:lnTo>
                    <a:pt x="12" y="0"/>
                  </a:lnTo>
                  <a:lnTo>
                    <a:pt x="26" y="2"/>
                  </a:lnTo>
                  <a:lnTo>
                    <a:pt x="37" y="1"/>
                  </a:lnTo>
                  <a:lnTo>
                    <a:pt x="37" y="0"/>
                  </a:lnTo>
                  <a:lnTo>
                    <a:pt x="49" y="1"/>
                  </a:lnTo>
                  <a:lnTo>
                    <a:pt x="48" y="7"/>
                  </a:lnTo>
                  <a:lnTo>
                    <a:pt x="44" y="19"/>
                  </a:lnTo>
                  <a:lnTo>
                    <a:pt x="49" y="36"/>
                  </a:lnTo>
                  <a:lnTo>
                    <a:pt x="42" y="49"/>
                  </a:lnTo>
                  <a:lnTo>
                    <a:pt x="34" y="47"/>
                  </a:lnTo>
                  <a:lnTo>
                    <a:pt x="23" y="49"/>
                  </a:lnTo>
                  <a:lnTo>
                    <a:pt x="24" y="56"/>
                  </a:lnTo>
                  <a:lnTo>
                    <a:pt x="19" y="54"/>
                  </a:lnTo>
                  <a:lnTo>
                    <a:pt x="13" y="45"/>
                  </a:lnTo>
                  <a:lnTo>
                    <a:pt x="7" y="35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379" name="Freeform 126"/>
            <p:cNvSpPr>
              <a:spLocks/>
            </p:cNvSpPr>
            <p:nvPr/>
          </p:nvSpPr>
          <p:spPr bwMode="auto">
            <a:xfrm>
              <a:off x="1191" y="2218"/>
              <a:ext cx="17" cy="17"/>
            </a:xfrm>
            <a:custGeom>
              <a:avLst/>
              <a:gdLst>
                <a:gd name="T0" fmla="*/ 5 w 17"/>
                <a:gd name="T1" fmla="*/ 1 h 17"/>
                <a:gd name="T2" fmla="*/ 16 w 17"/>
                <a:gd name="T3" fmla="*/ 0 h 17"/>
                <a:gd name="T4" fmla="*/ 10 w 17"/>
                <a:gd name="T5" fmla="*/ 16 h 17"/>
                <a:gd name="T6" fmla="*/ 0 w 17"/>
                <a:gd name="T7" fmla="*/ 14 h 17"/>
                <a:gd name="T8" fmla="*/ 8 w 17"/>
                <a:gd name="T9" fmla="*/ 4 h 17"/>
                <a:gd name="T10" fmla="*/ 5 w 17"/>
                <a:gd name="T11" fmla="*/ 1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5" y="1"/>
                  </a:moveTo>
                  <a:lnTo>
                    <a:pt x="16" y="0"/>
                  </a:lnTo>
                  <a:lnTo>
                    <a:pt x="10" y="16"/>
                  </a:lnTo>
                  <a:lnTo>
                    <a:pt x="0" y="14"/>
                  </a:lnTo>
                  <a:lnTo>
                    <a:pt x="8" y="4"/>
                  </a:lnTo>
                  <a:lnTo>
                    <a:pt x="5" y="1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380" name="Freeform 127"/>
            <p:cNvSpPr>
              <a:spLocks/>
            </p:cNvSpPr>
            <p:nvPr/>
          </p:nvSpPr>
          <p:spPr bwMode="auto">
            <a:xfrm>
              <a:off x="1048" y="2198"/>
              <a:ext cx="168" cy="162"/>
            </a:xfrm>
            <a:custGeom>
              <a:avLst/>
              <a:gdLst>
                <a:gd name="T0" fmla="*/ 138 w 168"/>
                <a:gd name="T1" fmla="*/ 33 h 162"/>
                <a:gd name="T2" fmla="*/ 130 w 168"/>
                <a:gd name="T3" fmla="*/ 30 h 162"/>
                <a:gd name="T4" fmla="*/ 130 w 168"/>
                <a:gd name="T5" fmla="*/ 26 h 162"/>
                <a:gd name="T6" fmla="*/ 128 w 168"/>
                <a:gd name="T7" fmla="*/ 22 h 162"/>
                <a:gd name="T8" fmla="*/ 120 w 168"/>
                <a:gd name="T9" fmla="*/ 24 h 162"/>
                <a:gd name="T10" fmla="*/ 91 w 168"/>
                <a:gd name="T11" fmla="*/ 24 h 162"/>
                <a:gd name="T12" fmla="*/ 67 w 168"/>
                <a:gd name="T13" fmla="*/ 24 h 162"/>
                <a:gd name="T14" fmla="*/ 50 w 168"/>
                <a:gd name="T15" fmla="*/ 10 h 162"/>
                <a:gd name="T16" fmla="*/ 41 w 168"/>
                <a:gd name="T17" fmla="*/ 7 h 162"/>
                <a:gd name="T18" fmla="*/ 44 w 168"/>
                <a:gd name="T19" fmla="*/ 10 h 162"/>
                <a:gd name="T20" fmla="*/ 25 w 168"/>
                <a:gd name="T21" fmla="*/ 19 h 162"/>
                <a:gd name="T22" fmla="*/ 23 w 168"/>
                <a:gd name="T23" fmla="*/ 44 h 162"/>
                <a:gd name="T24" fmla="*/ 22 w 168"/>
                <a:gd name="T25" fmla="*/ 23 h 162"/>
                <a:gd name="T26" fmla="*/ 27 w 168"/>
                <a:gd name="T27" fmla="*/ 5 h 162"/>
                <a:gd name="T28" fmla="*/ 12 w 168"/>
                <a:gd name="T29" fmla="*/ 19 h 162"/>
                <a:gd name="T30" fmla="*/ 0 w 168"/>
                <a:gd name="T31" fmla="*/ 43 h 162"/>
                <a:gd name="T32" fmla="*/ 12 w 168"/>
                <a:gd name="T33" fmla="*/ 58 h 162"/>
                <a:gd name="T34" fmla="*/ 20 w 168"/>
                <a:gd name="T35" fmla="*/ 73 h 162"/>
                <a:gd name="T36" fmla="*/ 39 w 168"/>
                <a:gd name="T37" fmla="*/ 73 h 162"/>
                <a:gd name="T38" fmla="*/ 61 w 168"/>
                <a:gd name="T39" fmla="*/ 85 h 162"/>
                <a:gd name="T40" fmla="*/ 68 w 168"/>
                <a:gd name="T41" fmla="*/ 96 h 162"/>
                <a:gd name="T42" fmla="*/ 71 w 168"/>
                <a:gd name="T43" fmla="*/ 125 h 162"/>
                <a:gd name="T44" fmla="*/ 74 w 168"/>
                <a:gd name="T45" fmla="*/ 143 h 162"/>
                <a:gd name="T46" fmla="*/ 87 w 168"/>
                <a:gd name="T47" fmla="*/ 160 h 162"/>
                <a:gd name="T48" fmla="*/ 95 w 168"/>
                <a:gd name="T49" fmla="*/ 161 h 162"/>
                <a:gd name="T50" fmla="*/ 119 w 168"/>
                <a:gd name="T51" fmla="*/ 142 h 162"/>
                <a:gd name="T52" fmla="*/ 113 w 168"/>
                <a:gd name="T53" fmla="*/ 134 h 162"/>
                <a:gd name="T54" fmla="*/ 106 w 168"/>
                <a:gd name="T55" fmla="*/ 112 h 162"/>
                <a:gd name="T56" fmla="*/ 129 w 168"/>
                <a:gd name="T57" fmla="*/ 119 h 162"/>
                <a:gd name="T58" fmla="*/ 141 w 168"/>
                <a:gd name="T59" fmla="*/ 110 h 162"/>
                <a:gd name="T60" fmla="*/ 155 w 168"/>
                <a:gd name="T61" fmla="*/ 98 h 162"/>
                <a:gd name="T62" fmla="*/ 147 w 168"/>
                <a:gd name="T63" fmla="*/ 88 h 162"/>
                <a:gd name="T64" fmla="*/ 160 w 168"/>
                <a:gd name="T65" fmla="*/ 72 h 162"/>
                <a:gd name="T66" fmla="*/ 167 w 168"/>
                <a:gd name="T67" fmla="*/ 55 h 162"/>
                <a:gd name="T68" fmla="*/ 152 w 168"/>
                <a:gd name="T69" fmla="*/ 51 h 162"/>
                <a:gd name="T70" fmla="*/ 148 w 168"/>
                <a:gd name="T71" fmla="*/ 50 h 162"/>
                <a:gd name="T72" fmla="*/ 155 w 168"/>
                <a:gd name="T73" fmla="*/ 41 h 162"/>
                <a:gd name="T74" fmla="*/ 143 w 168"/>
                <a:gd name="T75" fmla="*/ 35 h 162"/>
                <a:gd name="T76" fmla="*/ 139 w 168"/>
                <a:gd name="T77" fmla="*/ 35 h 16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68"/>
                <a:gd name="T118" fmla="*/ 0 h 162"/>
                <a:gd name="T119" fmla="*/ 168 w 168"/>
                <a:gd name="T120" fmla="*/ 162 h 16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68" h="162">
                  <a:moveTo>
                    <a:pt x="139" y="35"/>
                  </a:moveTo>
                  <a:lnTo>
                    <a:pt x="138" y="33"/>
                  </a:lnTo>
                  <a:lnTo>
                    <a:pt x="135" y="30"/>
                  </a:lnTo>
                  <a:lnTo>
                    <a:pt x="130" y="30"/>
                  </a:lnTo>
                  <a:lnTo>
                    <a:pt x="132" y="30"/>
                  </a:lnTo>
                  <a:lnTo>
                    <a:pt x="130" y="26"/>
                  </a:lnTo>
                  <a:lnTo>
                    <a:pt x="141" y="22"/>
                  </a:lnTo>
                  <a:lnTo>
                    <a:pt x="128" y="22"/>
                  </a:lnTo>
                  <a:lnTo>
                    <a:pt x="115" y="23"/>
                  </a:lnTo>
                  <a:lnTo>
                    <a:pt x="120" y="24"/>
                  </a:lnTo>
                  <a:lnTo>
                    <a:pt x="107" y="29"/>
                  </a:lnTo>
                  <a:lnTo>
                    <a:pt x="91" y="24"/>
                  </a:lnTo>
                  <a:lnTo>
                    <a:pt x="79" y="24"/>
                  </a:lnTo>
                  <a:lnTo>
                    <a:pt x="67" y="24"/>
                  </a:lnTo>
                  <a:lnTo>
                    <a:pt x="63" y="15"/>
                  </a:lnTo>
                  <a:lnTo>
                    <a:pt x="50" y="10"/>
                  </a:lnTo>
                  <a:lnTo>
                    <a:pt x="44" y="0"/>
                  </a:lnTo>
                  <a:lnTo>
                    <a:pt x="41" y="7"/>
                  </a:lnTo>
                  <a:lnTo>
                    <a:pt x="47" y="10"/>
                  </a:lnTo>
                  <a:lnTo>
                    <a:pt x="44" y="10"/>
                  </a:lnTo>
                  <a:lnTo>
                    <a:pt x="27" y="17"/>
                  </a:lnTo>
                  <a:lnTo>
                    <a:pt x="25" y="19"/>
                  </a:lnTo>
                  <a:lnTo>
                    <a:pt x="28" y="38"/>
                  </a:lnTo>
                  <a:lnTo>
                    <a:pt x="23" y="44"/>
                  </a:lnTo>
                  <a:lnTo>
                    <a:pt x="17" y="35"/>
                  </a:lnTo>
                  <a:lnTo>
                    <a:pt x="22" y="23"/>
                  </a:lnTo>
                  <a:lnTo>
                    <a:pt x="19" y="11"/>
                  </a:lnTo>
                  <a:lnTo>
                    <a:pt x="27" y="5"/>
                  </a:lnTo>
                  <a:lnTo>
                    <a:pt x="19" y="8"/>
                  </a:lnTo>
                  <a:lnTo>
                    <a:pt x="12" y="19"/>
                  </a:lnTo>
                  <a:lnTo>
                    <a:pt x="5" y="31"/>
                  </a:lnTo>
                  <a:lnTo>
                    <a:pt x="0" y="43"/>
                  </a:lnTo>
                  <a:lnTo>
                    <a:pt x="5" y="43"/>
                  </a:lnTo>
                  <a:lnTo>
                    <a:pt x="12" y="58"/>
                  </a:lnTo>
                  <a:lnTo>
                    <a:pt x="12" y="68"/>
                  </a:lnTo>
                  <a:lnTo>
                    <a:pt x="20" y="73"/>
                  </a:lnTo>
                  <a:lnTo>
                    <a:pt x="30" y="73"/>
                  </a:lnTo>
                  <a:lnTo>
                    <a:pt x="39" y="73"/>
                  </a:lnTo>
                  <a:lnTo>
                    <a:pt x="50" y="86"/>
                  </a:lnTo>
                  <a:lnTo>
                    <a:pt x="61" y="85"/>
                  </a:lnTo>
                  <a:lnTo>
                    <a:pt x="71" y="84"/>
                  </a:lnTo>
                  <a:lnTo>
                    <a:pt x="68" y="96"/>
                  </a:lnTo>
                  <a:lnTo>
                    <a:pt x="66" y="108"/>
                  </a:lnTo>
                  <a:lnTo>
                    <a:pt x="71" y="125"/>
                  </a:lnTo>
                  <a:lnTo>
                    <a:pt x="67" y="132"/>
                  </a:lnTo>
                  <a:lnTo>
                    <a:pt x="74" y="143"/>
                  </a:lnTo>
                  <a:lnTo>
                    <a:pt x="77" y="154"/>
                  </a:lnTo>
                  <a:lnTo>
                    <a:pt x="87" y="160"/>
                  </a:lnTo>
                  <a:lnTo>
                    <a:pt x="94" y="160"/>
                  </a:lnTo>
                  <a:lnTo>
                    <a:pt x="95" y="161"/>
                  </a:lnTo>
                  <a:lnTo>
                    <a:pt x="108" y="151"/>
                  </a:lnTo>
                  <a:lnTo>
                    <a:pt x="119" y="142"/>
                  </a:lnTo>
                  <a:lnTo>
                    <a:pt x="120" y="138"/>
                  </a:lnTo>
                  <a:lnTo>
                    <a:pt x="113" y="134"/>
                  </a:lnTo>
                  <a:lnTo>
                    <a:pt x="110" y="119"/>
                  </a:lnTo>
                  <a:lnTo>
                    <a:pt x="106" y="112"/>
                  </a:lnTo>
                  <a:lnTo>
                    <a:pt x="117" y="116"/>
                  </a:lnTo>
                  <a:lnTo>
                    <a:pt x="129" y="119"/>
                  </a:lnTo>
                  <a:lnTo>
                    <a:pt x="130" y="114"/>
                  </a:lnTo>
                  <a:lnTo>
                    <a:pt x="141" y="110"/>
                  </a:lnTo>
                  <a:lnTo>
                    <a:pt x="151" y="106"/>
                  </a:lnTo>
                  <a:lnTo>
                    <a:pt x="155" y="98"/>
                  </a:lnTo>
                  <a:lnTo>
                    <a:pt x="154" y="98"/>
                  </a:lnTo>
                  <a:lnTo>
                    <a:pt x="147" y="88"/>
                  </a:lnTo>
                  <a:lnTo>
                    <a:pt x="151" y="77"/>
                  </a:lnTo>
                  <a:lnTo>
                    <a:pt x="160" y="72"/>
                  </a:lnTo>
                  <a:lnTo>
                    <a:pt x="155" y="65"/>
                  </a:lnTo>
                  <a:lnTo>
                    <a:pt x="167" y="55"/>
                  </a:lnTo>
                  <a:lnTo>
                    <a:pt x="165" y="52"/>
                  </a:lnTo>
                  <a:lnTo>
                    <a:pt x="152" y="51"/>
                  </a:lnTo>
                  <a:lnTo>
                    <a:pt x="145" y="51"/>
                  </a:lnTo>
                  <a:lnTo>
                    <a:pt x="148" y="50"/>
                  </a:lnTo>
                  <a:lnTo>
                    <a:pt x="151" y="44"/>
                  </a:lnTo>
                  <a:lnTo>
                    <a:pt x="155" y="41"/>
                  </a:lnTo>
                  <a:lnTo>
                    <a:pt x="147" y="34"/>
                  </a:lnTo>
                  <a:lnTo>
                    <a:pt x="143" y="35"/>
                  </a:lnTo>
                  <a:lnTo>
                    <a:pt x="138" y="32"/>
                  </a:lnTo>
                  <a:lnTo>
                    <a:pt x="139" y="35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381" name="Line 128"/>
            <p:cNvSpPr>
              <a:spLocks noChangeShapeType="1"/>
            </p:cNvSpPr>
            <p:nvPr/>
          </p:nvSpPr>
          <p:spPr bwMode="auto">
            <a:xfrm flipH="1">
              <a:off x="1159" y="2214"/>
              <a:ext cx="1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10382" name="Freeform 129"/>
            <p:cNvSpPr>
              <a:spLocks/>
            </p:cNvSpPr>
            <p:nvPr/>
          </p:nvSpPr>
          <p:spPr bwMode="auto">
            <a:xfrm>
              <a:off x="925" y="2045"/>
              <a:ext cx="128" cy="46"/>
            </a:xfrm>
            <a:custGeom>
              <a:avLst/>
              <a:gdLst>
                <a:gd name="T0" fmla="*/ 89 w 128"/>
                <a:gd name="T1" fmla="*/ 18 h 46"/>
                <a:gd name="T2" fmla="*/ 89 w 128"/>
                <a:gd name="T3" fmla="*/ 19 h 46"/>
                <a:gd name="T4" fmla="*/ 77 w 128"/>
                <a:gd name="T5" fmla="*/ 13 h 46"/>
                <a:gd name="T6" fmla="*/ 65 w 128"/>
                <a:gd name="T7" fmla="*/ 7 h 46"/>
                <a:gd name="T8" fmla="*/ 56 w 128"/>
                <a:gd name="T9" fmla="*/ 3 h 46"/>
                <a:gd name="T10" fmla="*/ 46 w 128"/>
                <a:gd name="T11" fmla="*/ 0 h 46"/>
                <a:gd name="T12" fmla="*/ 42 w 128"/>
                <a:gd name="T13" fmla="*/ 0 h 46"/>
                <a:gd name="T14" fmla="*/ 28 w 128"/>
                <a:gd name="T15" fmla="*/ 3 h 46"/>
                <a:gd name="T16" fmla="*/ 13 w 128"/>
                <a:gd name="T17" fmla="*/ 5 h 46"/>
                <a:gd name="T18" fmla="*/ 7 w 128"/>
                <a:gd name="T19" fmla="*/ 14 h 46"/>
                <a:gd name="T20" fmla="*/ 0 w 128"/>
                <a:gd name="T21" fmla="*/ 18 h 46"/>
                <a:gd name="T22" fmla="*/ 5 w 128"/>
                <a:gd name="T23" fmla="*/ 17 h 46"/>
                <a:gd name="T24" fmla="*/ 14 w 128"/>
                <a:gd name="T25" fmla="*/ 13 h 46"/>
                <a:gd name="T26" fmla="*/ 24 w 128"/>
                <a:gd name="T27" fmla="*/ 8 h 46"/>
                <a:gd name="T28" fmla="*/ 40 w 128"/>
                <a:gd name="T29" fmla="*/ 8 h 46"/>
                <a:gd name="T30" fmla="*/ 34 w 128"/>
                <a:gd name="T31" fmla="*/ 10 h 46"/>
                <a:gd name="T32" fmla="*/ 45 w 128"/>
                <a:gd name="T33" fmla="*/ 13 h 46"/>
                <a:gd name="T34" fmla="*/ 52 w 128"/>
                <a:gd name="T35" fmla="*/ 15 h 46"/>
                <a:gd name="T36" fmla="*/ 55 w 128"/>
                <a:gd name="T37" fmla="*/ 18 h 46"/>
                <a:gd name="T38" fmla="*/ 73 w 128"/>
                <a:gd name="T39" fmla="*/ 22 h 46"/>
                <a:gd name="T40" fmla="*/ 76 w 128"/>
                <a:gd name="T41" fmla="*/ 29 h 46"/>
                <a:gd name="T42" fmla="*/ 90 w 128"/>
                <a:gd name="T43" fmla="*/ 37 h 46"/>
                <a:gd name="T44" fmla="*/ 84 w 128"/>
                <a:gd name="T45" fmla="*/ 45 h 46"/>
                <a:gd name="T46" fmla="*/ 96 w 128"/>
                <a:gd name="T47" fmla="*/ 45 h 46"/>
                <a:gd name="T48" fmla="*/ 108 w 128"/>
                <a:gd name="T49" fmla="*/ 44 h 46"/>
                <a:gd name="T50" fmla="*/ 117 w 128"/>
                <a:gd name="T51" fmla="*/ 43 h 46"/>
                <a:gd name="T52" fmla="*/ 127 w 128"/>
                <a:gd name="T53" fmla="*/ 42 h 46"/>
                <a:gd name="T54" fmla="*/ 118 w 128"/>
                <a:gd name="T55" fmla="*/ 37 h 46"/>
                <a:gd name="T56" fmla="*/ 109 w 128"/>
                <a:gd name="T57" fmla="*/ 33 h 46"/>
                <a:gd name="T58" fmla="*/ 109 w 128"/>
                <a:gd name="T59" fmla="*/ 28 h 46"/>
                <a:gd name="T60" fmla="*/ 100 w 128"/>
                <a:gd name="T61" fmla="*/ 25 h 46"/>
                <a:gd name="T62" fmla="*/ 91 w 128"/>
                <a:gd name="T63" fmla="*/ 22 h 46"/>
                <a:gd name="T64" fmla="*/ 89 w 128"/>
                <a:gd name="T65" fmla="*/ 18 h 4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8"/>
                <a:gd name="T100" fmla="*/ 0 h 46"/>
                <a:gd name="T101" fmla="*/ 128 w 128"/>
                <a:gd name="T102" fmla="*/ 46 h 4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8" h="46">
                  <a:moveTo>
                    <a:pt x="89" y="18"/>
                  </a:moveTo>
                  <a:lnTo>
                    <a:pt x="89" y="19"/>
                  </a:lnTo>
                  <a:lnTo>
                    <a:pt x="77" y="13"/>
                  </a:lnTo>
                  <a:lnTo>
                    <a:pt x="65" y="7"/>
                  </a:lnTo>
                  <a:lnTo>
                    <a:pt x="56" y="3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28" y="3"/>
                  </a:lnTo>
                  <a:lnTo>
                    <a:pt x="13" y="5"/>
                  </a:lnTo>
                  <a:lnTo>
                    <a:pt x="7" y="14"/>
                  </a:lnTo>
                  <a:lnTo>
                    <a:pt x="0" y="18"/>
                  </a:lnTo>
                  <a:lnTo>
                    <a:pt x="5" y="17"/>
                  </a:lnTo>
                  <a:lnTo>
                    <a:pt x="14" y="13"/>
                  </a:lnTo>
                  <a:lnTo>
                    <a:pt x="24" y="8"/>
                  </a:lnTo>
                  <a:lnTo>
                    <a:pt x="40" y="8"/>
                  </a:lnTo>
                  <a:lnTo>
                    <a:pt x="34" y="10"/>
                  </a:lnTo>
                  <a:lnTo>
                    <a:pt x="45" y="13"/>
                  </a:lnTo>
                  <a:lnTo>
                    <a:pt x="52" y="15"/>
                  </a:lnTo>
                  <a:lnTo>
                    <a:pt x="55" y="18"/>
                  </a:lnTo>
                  <a:lnTo>
                    <a:pt x="73" y="22"/>
                  </a:lnTo>
                  <a:lnTo>
                    <a:pt x="76" y="29"/>
                  </a:lnTo>
                  <a:lnTo>
                    <a:pt x="90" y="37"/>
                  </a:lnTo>
                  <a:lnTo>
                    <a:pt x="84" y="45"/>
                  </a:lnTo>
                  <a:lnTo>
                    <a:pt x="96" y="45"/>
                  </a:lnTo>
                  <a:lnTo>
                    <a:pt x="108" y="44"/>
                  </a:lnTo>
                  <a:lnTo>
                    <a:pt x="117" y="43"/>
                  </a:lnTo>
                  <a:lnTo>
                    <a:pt x="127" y="42"/>
                  </a:lnTo>
                  <a:lnTo>
                    <a:pt x="118" y="37"/>
                  </a:lnTo>
                  <a:lnTo>
                    <a:pt x="109" y="33"/>
                  </a:lnTo>
                  <a:lnTo>
                    <a:pt x="109" y="28"/>
                  </a:lnTo>
                  <a:lnTo>
                    <a:pt x="100" y="25"/>
                  </a:lnTo>
                  <a:lnTo>
                    <a:pt x="91" y="22"/>
                  </a:lnTo>
                  <a:lnTo>
                    <a:pt x="89" y="18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383" name="Freeform 130"/>
            <p:cNvSpPr>
              <a:spLocks/>
            </p:cNvSpPr>
            <p:nvPr/>
          </p:nvSpPr>
          <p:spPr bwMode="auto">
            <a:xfrm>
              <a:off x="947" y="2062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13 h 17"/>
                <a:gd name="T4" fmla="*/ 5 w 17"/>
                <a:gd name="T5" fmla="*/ 0 h 17"/>
                <a:gd name="T6" fmla="*/ 0 w 17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16"/>
                  </a:moveTo>
                  <a:lnTo>
                    <a:pt x="16" y="13"/>
                  </a:lnTo>
                  <a:lnTo>
                    <a:pt x="5" y="0"/>
                  </a:lnTo>
                  <a:lnTo>
                    <a:pt x="0" y="16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384" name="Freeform 131"/>
            <p:cNvSpPr>
              <a:spLocks/>
            </p:cNvSpPr>
            <p:nvPr/>
          </p:nvSpPr>
          <p:spPr bwMode="auto">
            <a:xfrm>
              <a:off x="961" y="2097"/>
              <a:ext cx="17" cy="17"/>
            </a:xfrm>
            <a:custGeom>
              <a:avLst/>
              <a:gdLst>
                <a:gd name="T0" fmla="*/ 16 w 17"/>
                <a:gd name="T1" fmla="*/ 10 h 17"/>
                <a:gd name="T2" fmla="*/ 16 w 17"/>
                <a:gd name="T3" fmla="*/ 5 h 17"/>
                <a:gd name="T4" fmla="*/ 12 w 17"/>
                <a:gd name="T5" fmla="*/ 5 h 17"/>
                <a:gd name="T6" fmla="*/ 9 w 17"/>
                <a:gd name="T7" fmla="*/ 5 h 17"/>
                <a:gd name="T8" fmla="*/ 6 w 17"/>
                <a:gd name="T9" fmla="*/ 5 h 17"/>
                <a:gd name="T10" fmla="*/ 6 w 17"/>
                <a:gd name="T11" fmla="*/ 10 h 17"/>
                <a:gd name="T12" fmla="*/ 3 w 17"/>
                <a:gd name="T13" fmla="*/ 10 h 17"/>
                <a:gd name="T14" fmla="*/ 3 w 17"/>
                <a:gd name="T15" fmla="*/ 5 h 17"/>
                <a:gd name="T16" fmla="*/ 3 w 17"/>
                <a:gd name="T17" fmla="*/ 0 h 17"/>
                <a:gd name="T18" fmla="*/ 0 w 17"/>
                <a:gd name="T19" fmla="*/ 0 h 17"/>
                <a:gd name="T20" fmla="*/ 0 w 17"/>
                <a:gd name="T21" fmla="*/ 5 h 17"/>
                <a:gd name="T22" fmla="*/ 0 w 17"/>
                <a:gd name="T23" fmla="*/ 10 h 17"/>
                <a:gd name="T24" fmla="*/ 0 w 17"/>
                <a:gd name="T25" fmla="*/ 16 h 17"/>
                <a:gd name="T26" fmla="*/ 3 w 17"/>
                <a:gd name="T27" fmla="*/ 16 h 17"/>
                <a:gd name="T28" fmla="*/ 6 w 17"/>
                <a:gd name="T29" fmla="*/ 16 h 17"/>
                <a:gd name="T30" fmla="*/ 9 w 17"/>
                <a:gd name="T31" fmla="*/ 10 h 17"/>
                <a:gd name="T32" fmla="*/ 12 w 17"/>
                <a:gd name="T33" fmla="*/ 10 h 17"/>
                <a:gd name="T34" fmla="*/ 16 w 17"/>
                <a:gd name="T35" fmla="*/ 10 h 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"/>
                <a:gd name="T55" fmla="*/ 0 h 17"/>
                <a:gd name="T56" fmla="*/ 17 w 17"/>
                <a:gd name="T57" fmla="*/ 17 h 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" h="17">
                  <a:moveTo>
                    <a:pt x="16" y="10"/>
                  </a:moveTo>
                  <a:lnTo>
                    <a:pt x="16" y="5"/>
                  </a:lnTo>
                  <a:lnTo>
                    <a:pt x="12" y="5"/>
                  </a:lnTo>
                  <a:lnTo>
                    <a:pt x="9" y="5"/>
                  </a:lnTo>
                  <a:lnTo>
                    <a:pt x="6" y="5"/>
                  </a:lnTo>
                  <a:lnTo>
                    <a:pt x="6" y="10"/>
                  </a:lnTo>
                  <a:lnTo>
                    <a:pt x="3" y="10"/>
                  </a:lnTo>
                  <a:lnTo>
                    <a:pt x="3" y="5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3" y="16"/>
                  </a:lnTo>
                  <a:lnTo>
                    <a:pt x="6" y="16"/>
                  </a:lnTo>
                  <a:lnTo>
                    <a:pt x="9" y="10"/>
                  </a:lnTo>
                  <a:lnTo>
                    <a:pt x="12" y="10"/>
                  </a:lnTo>
                  <a:lnTo>
                    <a:pt x="16" y="1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385" name="Freeform 132"/>
            <p:cNvSpPr>
              <a:spLocks/>
            </p:cNvSpPr>
            <p:nvPr/>
          </p:nvSpPr>
          <p:spPr bwMode="auto">
            <a:xfrm>
              <a:off x="981" y="2093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0 w 17"/>
                <a:gd name="T3" fmla="*/ 0 h 17"/>
                <a:gd name="T4" fmla="*/ 5 w 17"/>
                <a:gd name="T5" fmla="*/ 0 h 17"/>
                <a:gd name="T6" fmla="*/ 5 w 17"/>
                <a:gd name="T7" fmla="*/ 16 h 17"/>
                <a:gd name="T8" fmla="*/ 0 w 17"/>
                <a:gd name="T9" fmla="*/ 16 h 17"/>
                <a:gd name="T10" fmla="*/ 5 w 17"/>
                <a:gd name="T11" fmla="*/ 16 h 17"/>
                <a:gd name="T12" fmla="*/ 5 w 17"/>
                <a:gd name="T13" fmla="*/ 0 h 17"/>
                <a:gd name="T14" fmla="*/ 10 w 17"/>
                <a:gd name="T15" fmla="*/ 0 h 17"/>
                <a:gd name="T16" fmla="*/ 16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16" y="0"/>
                  </a:moveTo>
                  <a:lnTo>
                    <a:pt x="10" y="0"/>
                  </a:lnTo>
                  <a:lnTo>
                    <a:pt x="5" y="0"/>
                  </a:lnTo>
                  <a:lnTo>
                    <a:pt x="5" y="16"/>
                  </a:lnTo>
                  <a:lnTo>
                    <a:pt x="0" y="16"/>
                  </a:lnTo>
                  <a:lnTo>
                    <a:pt x="5" y="16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6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386" name="Freeform 133"/>
            <p:cNvSpPr>
              <a:spLocks/>
            </p:cNvSpPr>
            <p:nvPr/>
          </p:nvSpPr>
          <p:spPr bwMode="auto">
            <a:xfrm>
              <a:off x="979" y="2093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0 h 17"/>
                <a:gd name="T4" fmla="*/ 16 w 17"/>
                <a:gd name="T5" fmla="*/ 16 h 17"/>
                <a:gd name="T6" fmla="*/ 0 w 17"/>
                <a:gd name="T7" fmla="*/ 16 h 17"/>
                <a:gd name="T8" fmla="*/ 16 w 17"/>
                <a:gd name="T9" fmla="*/ 16 h 17"/>
                <a:gd name="T10" fmla="*/ 16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16" y="16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16" y="16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387" name="Freeform 134"/>
            <p:cNvSpPr>
              <a:spLocks/>
            </p:cNvSpPr>
            <p:nvPr/>
          </p:nvSpPr>
          <p:spPr bwMode="auto">
            <a:xfrm>
              <a:off x="1164" y="2111"/>
              <a:ext cx="17" cy="1"/>
            </a:xfrm>
            <a:custGeom>
              <a:avLst/>
              <a:gdLst>
                <a:gd name="T0" fmla="*/ 16 w 17"/>
                <a:gd name="T1" fmla="*/ 0 h 1"/>
                <a:gd name="T2" fmla="*/ 10 w 17"/>
                <a:gd name="T3" fmla="*/ 0 h 1"/>
                <a:gd name="T4" fmla="*/ 5 w 17"/>
                <a:gd name="T5" fmla="*/ 0 h 1"/>
                <a:gd name="T6" fmla="*/ 0 w 17"/>
                <a:gd name="T7" fmla="*/ 0 h 1"/>
                <a:gd name="T8" fmla="*/ 5 w 17"/>
                <a:gd name="T9" fmla="*/ 0 h 1"/>
                <a:gd name="T10" fmla="*/ 10 w 17"/>
                <a:gd name="T11" fmla="*/ 0 h 1"/>
                <a:gd name="T12" fmla="*/ 16 w 17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"/>
                <a:gd name="T23" fmla="*/ 17 w 17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">
                  <a:moveTo>
                    <a:pt x="16" y="0"/>
                  </a:moveTo>
                  <a:lnTo>
                    <a:pt x="10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6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388" name="Freeform 135"/>
            <p:cNvSpPr>
              <a:spLocks/>
            </p:cNvSpPr>
            <p:nvPr/>
          </p:nvSpPr>
          <p:spPr bwMode="auto">
            <a:xfrm>
              <a:off x="1168" y="2107"/>
              <a:ext cx="17" cy="1"/>
            </a:xfrm>
            <a:custGeom>
              <a:avLst/>
              <a:gdLst>
                <a:gd name="T0" fmla="*/ 16 w 17"/>
                <a:gd name="T1" fmla="*/ 0 h 1"/>
                <a:gd name="T2" fmla="*/ 8 w 17"/>
                <a:gd name="T3" fmla="*/ 0 h 1"/>
                <a:gd name="T4" fmla="*/ 0 w 17"/>
                <a:gd name="T5" fmla="*/ 0 h 1"/>
                <a:gd name="T6" fmla="*/ 8 w 17"/>
                <a:gd name="T7" fmla="*/ 0 h 1"/>
                <a:gd name="T8" fmla="*/ 16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16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389" name="Freeform 136"/>
            <p:cNvSpPr>
              <a:spLocks/>
            </p:cNvSpPr>
            <p:nvPr/>
          </p:nvSpPr>
          <p:spPr bwMode="auto">
            <a:xfrm>
              <a:off x="1167" y="2111"/>
              <a:ext cx="17" cy="1"/>
            </a:xfrm>
            <a:custGeom>
              <a:avLst/>
              <a:gdLst>
                <a:gd name="T0" fmla="*/ 16 w 17"/>
                <a:gd name="T1" fmla="*/ 0 h 1"/>
                <a:gd name="T2" fmla="*/ 8 w 17"/>
                <a:gd name="T3" fmla="*/ 0 h 1"/>
                <a:gd name="T4" fmla="*/ 0 w 17"/>
                <a:gd name="T5" fmla="*/ 0 h 1"/>
                <a:gd name="T6" fmla="*/ 8 w 17"/>
                <a:gd name="T7" fmla="*/ 0 h 1"/>
                <a:gd name="T8" fmla="*/ 16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16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390" name="Line 137"/>
            <p:cNvSpPr>
              <a:spLocks noChangeShapeType="1"/>
            </p:cNvSpPr>
            <p:nvPr/>
          </p:nvSpPr>
          <p:spPr bwMode="auto">
            <a:xfrm>
              <a:off x="1166" y="2111"/>
              <a:ext cx="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10391" name="Freeform 138"/>
            <p:cNvSpPr>
              <a:spLocks/>
            </p:cNvSpPr>
            <p:nvPr/>
          </p:nvSpPr>
          <p:spPr bwMode="auto">
            <a:xfrm>
              <a:off x="1165" y="2112"/>
              <a:ext cx="17" cy="1"/>
            </a:xfrm>
            <a:custGeom>
              <a:avLst/>
              <a:gdLst>
                <a:gd name="T0" fmla="*/ 16 w 17"/>
                <a:gd name="T1" fmla="*/ 0 h 1"/>
                <a:gd name="T2" fmla="*/ 0 w 17"/>
                <a:gd name="T3" fmla="*/ 0 h 1"/>
                <a:gd name="T4" fmla="*/ 16 w 17"/>
                <a:gd name="T5" fmla="*/ 0 h 1"/>
                <a:gd name="T6" fmla="*/ 0 60000 65536"/>
                <a:gd name="T7" fmla="*/ 0 60000 65536"/>
                <a:gd name="T8" fmla="*/ 0 60000 65536"/>
                <a:gd name="T9" fmla="*/ 0 w 17"/>
                <a:gd name="T10" fmla="*/ 0 h 1"/>
                <a:gd name="T11" fmla="*/ 17 w 1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">
                  <a:moveTo>
                    <a:pt x="16" y="0"/>
                  </a:move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392" name="Freeform 139"/>
            <p:cNvSpPr>
              <a:spLocks/>
            </p:cNvSpPr>
            <p:nvPr/>
          </p:nvSpPr>
          <p:spPr bwMode="auto">
            <a:xfrm>
              <a:off x="1078" y="2090"/>
              <a:ext cx="44" cy="33"/>
            </a:xfrm>
            <a:custGeom>
              <a:avLst/>
              <a:gdLst>
                <a:gd name="T0" fmla="*/ 3 w 44"/>
                <a:gd name="T1" fmla="*/ 3 h 33"/>
                <a:gd name="T2" fmla="*/ 2 w 44"/>
                <a:gd name="T3" fmla="*/ 13 h 33"/>
                <a:gd name="T4" fmla="*/ 0 w 44"/>
                <a:gd name="T5" fmla="*/ 17 h 33"/>
                <a:gd name="T6" fmla="*/ 1 w 44"/>
                <a:gd name="T7" fmla="*/ 26 h 33"/>
                <a:gd name="T8" fmla="*/ 5 w 44"/>
                <a:gd name="T9" fmla="*/ 32 h 33"/>
                <a:gd name="T10" fmla="*/ 10 w 44"/>
                <a:gd name="T11" fmla="*/ 24 h 33"/>
                <a:gd name="T12" fmla="*/ 16 w 44"/>
                <a:gd name="T13" fmla="*/ 21 h 33"/>
                <a:gd name="T14" fmla="*/ 22 w 44"/>
                <a:gd name="T15" fmla="*/ 22 h 33"/>
                <a:gd name="T16" fmla="*/ 38 w 44"/>
                <a:gd name="T17" fmla="*/ 23 h 33"/>
                <a:gd name="T18" fmla="*/ 43 w 44"/>
                <a:gd name="T19" fmla="*/ 17 h 33"/>
                <a:gd name="T20" fmla="*/ 30 w 44"/>
                <a:gd name="T21" fmla="*/ 11 h 33"/>
                <a:gd name="T22" fmla="*/ 32 w 44"/>
                <a:gd name="T23" fmla="*/ 8 h 33"/>
                <a:gd name="T24" fmla="*/ 26 w 44"/>
                <a:gd name="T25" fmla="*/ 5 h 33"/>
                <a:gd name="T26" fmla="*/ 9 w 44"/>
                <a:gd name="T27" fmla="*/ 0 h 33"/>
                <a:gd name="T28" fmla="*/ 3 w 44"/>
                <a:gd name="T29" fmla="*/ 3 h 3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4"/>
                <a:gd name="T46" fmla="*/ 0 h 33"/>
                <a:gd name="T47" fmla="*/ 44 w 44"/>
                <a:gd name="T48" fmla="*/ 33 h 3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4" h="33">
                  <a:moveTo>
                    <a:pt x="3" y="3"/>
                  </a:moveTo>
                  <a:lnTo>
                    <a:pt x="2" y="13"/>
                  </a:lnTo>
                  <a:lnTo>
                    <a:pt x="0" y="17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0" y="24"/>
                  </a:lnTo>
                  <a:lnTo>
                    <a:pt x="16" y="21"/>
                  </a:lnTo>
                  <a:lnTo>
                    <a:pt x="22" y="22"/>
                  </a:lnTo>
                  <a:lnTo>
                    <a:pt x="38" y="23"/>
                  </a:lnTo>
                  <a:lnTo>
                    <a:pt x="43" y="17"/>
                  </a:lnTo>
                  <a:lnTo>
                    <a:pt x="30" y="11"/>
                  </a:lnTo>
                  <a:lnTo>
                    <a:pt x="32" y="8"/>
                  </a:lnTo>
                  <a:lnTo>
                    <a:pt x="26" y="5"/>
                  </a:lnTo>
                  <a:lnTo>
                    <a:pt x="9" y="0"/>
                  </a:lnTo>
                  <a:lnTo>
                    <a:pt x="3" y="3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393" name="Freeform 140"/>
            <p:cNvSpPr>
              <a:spLocks/>
            </p:cNvSpPr>
            <p:nvPr/>
          </p:nvSpPr>
          <p:spPr bwMode="auto">
            <a:xfrm>
              <a:off x="1045" y="2090"/>
              <a:ext cx="36" cy="27"/>
            </a:xfrm>
            <a:custGeom>
              <a:avLst/>
              <a:gdLst>
                <a:gd name="T0" fmla="*/ 35 w 36"/>
                <a:gd name="T1" fmla="*/ 3 h 27"/>
                <a:gd name="T2" fmla="*/ 33 w 36"/>
                <a:gd name="T3" fmla="*/ 13 h 27"/>
                <a:gd name="T4" fmla="*/ 32 w 36"/>
                <a:gd name="T5" fmla="*/ 17 h 27"/>
                <a:gd name="T6" fmla="*/ 33 w 36"/>
                <a:gd name="T7" fmla="*/ 26 h 27"/>
                <a:gd name="T8" fmla="*/ 20 w 36"/>
                <a:gd name="T9" fmla="*/ 25 h 27"/>
                <a:gd name="T10" fmla="*/ 8 w 36"/>
                <a:gd name="T11" fmla="*/ 24 h 27"/>
                <a:gd name="T12" fmla="*/ 0 w 36"/>
                <a:gd name="T13" fmla="*/ 20 h 27"/>
                <a:gd name="T14" fmla="*/ 7 w 36"/>
                <a:gd name="T15" fmla="*/ 18 h 27"/>
                <a:gd name="T16" fmla="*/ 17 w 36"/>
                <a:gd name="T17" fmla="*/ 18 h 27"/>
                <a:gd name="T18" fmla="*/ 26 w 36"/>
                <a:gd name="T19" fmla="*/ 18 h 27"/>
                <a:gd name="T20" fmla="*/ 23 w 36"/>
                <a:gd name="T21" fmla="*/ 8 h 27"/>
                <a:gd name="T22" fmla="*/ 17 w 36"/>
                <a:gd name="T23" fmla="*/ 3 h 27"/>
                <a:gd name="T24" fmla="*/ 16 w 36"/>
                <a:gd name="T25" fmla="*/ 0 h 27"/>
                <a:gd name="T26" fmla="*/ 28 w 36"/>
                <a:gd name="T27" fmla="*/ 2 h 27"/>
                <a:gd name="T28" fmla="*/ 35 w 36"/>
                <a:gd name="T29" fmla="*/ 3 h 2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6"/>
                <a:gd name="T46" fmla="*/ 0 h 27"/>
                <a:gd name="T47" fmla="*/ 36 w 36"/>
                <a:gd name="T48" fmla="*/ 27 h 2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6" h="27">
                  <a:moveTo>
                    <a:pt x="35" y="3"/>
                  </a:moveTo>
                  <a:lnTo>
                    <a:pt x="33" y="13"/>
                  </a:lnTo>
                  <a:lnTo>
                    <a:pt x="32" y="17"/>
                  </a:lnTo>
                  <a:lnTo>
                    <a:pt x="33" y="26"/>
                  </a:lnTo>
                  <a:lnTo>
                    <a:pt x="20" y="25"/>
                  </a:lnTo>
                  <a:lnTo>
                    <a:pt x="8" y="24"/>
                  </a:lnTo>
                  <a:lnTo>
                    <a:pt x="0" y="20"/>
                  </a:lnTo>
                  <a:lnTo>
                    <a:pt x="7" y="18"/>
                  </a:lnTo>
                  <a:lnTo>
                    <a:pt x="17" y="18"/>
                  </a:lnTo>
                  <a:lnTo>
                    <a:pt x="26" y="18"/>
                  </a:lnTo>
                  <a:lnTo>
                    <a:pt x="23" y="8"/>
                  </a:lnTo>
                  <a:lnTo>
                    <a:pt x="17" y="3"/>
                  </a:lnTo>
                  <a:lnTo>
                    <a:pt x="16" y="0"/>
                  </a:lnTo>
                  <a:lnTo>
                    <a:pt x="28" y="2"/>
                  </a:lnTo>
                  <a:lnTo>
                    <a:pt x="35" y="3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394" name="Freeform 141"/>
            <p:cNvSpPr>
              <a:spLocks/>
            </p:cNvSpPr>
            <p:nvPr/>
          </p:nvSpPr>
          <p:spPr bwMode="auto">
            <a:xfrm>
              <a:off x="1078" y="2063"/>
              <a:ext cx="17" cy="17"/>
            </a:xfrm>
            <a:custGeom>
              <a:avLst/>
              <a:gdLst>
                <a:gd name="T0" fmla="*/ 8 w 17"/>
                <a:gd name="T1" fmla="*/ 16 h 17"/>
                <a:gd name="T2" fmla="*/ 0 w 17"/>
                <a:gd name="T3" fmla="*/ 16 h 17"/>
                <a:gd name="T4" fmla="*/ 0 w 17"/>
                <a:gd name="T5" fmla="*/ 0 h 17"/>
                <a:gd name="T6" fmla="*/ 16 w 17"/>
                <a:gd name="T7" fmla="*/ 16 h 17"/>
                <a:gd name="T8" fmla="*/ 8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8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16" y="16"/>
                  </a:lnTo>
                  <a:lnTo>
                    <a:pt x="8" y="16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395" name="Line 142"/>
            <p:cNvSpPr>
              <a:spLocks noChangeShapeType="1"/>
            </p:cNvSpPr>
            <p:nvPr/>
          </p:nvSpPr>
          <p:spPr bwMode="auto">
            <a:xfrm flipH="1" flipV="1">
              <a:off x="1079" y="2059"/>
              <a:ext cx="9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10396" name="Freeform 143"/>
            <p:cNvSpPr>
              <a:spLocks/>
            </p:cNvSpPr>
            <p:nvPr/>
          </p:nvSpPr>
          <p:spPr bwMode="auto">
            <a:xfrm>
              <a:off x="930" y="2235"/>
              <a:ext cx="40" cy="34"/>
            </a:xfrm>
            <a:custGeom>
              <a:avLst/>
              <a:gdLst>
                <a:gd name="T0" fmla="*/ 0 w 40"/>
                <a:gd name="T1" fmla="*/ 21 h 34"/>
                <a:gd name="T2" fmla="*/ 1 w 40"/>
                <a:gd name="T3" fmla="*/ 11 h 34"/>
                <a:gd name="T4" fmla="*/ 1 w 40"/>
                <a:gd name="T5" fmla="*/ 2 h 34"/>
                <a:gd name="T6" fmla="*/ 5 w 40"/>
                <a:gd name="T7" fmla="*/ 0 h 34"/>
                <a:gd name="T8" fmla="*/ 8 w 40"/>
                <a:gd name="T9" fmla="*/ 6 h 34"/>
                <a:gd name="T10" fmla="*/ 14 w 40"/>
                <a:gd name="T11" fmla="*/ 8 h 34"/>
                <a:gd name="T12" fmla="*/ 17 w 40"/>
                <a:gd name="T13" fmla="*/ 11 h 34"/>
                <a:gd name="T14" fmla="*/ 35 w 40"/>
                <a:gd name="T15" fmla="*/ 6 h 34"/>
                <a:gd name="T16" fmla="*/ 37 w 40"/>
                <a:gd name="T17" fmla="*/ 7 h 34"/>
                <a:gd name="T18" fmla="*/ 39 w 40"/>
                <a:gd name="T19" fmla="*/ 11 h 34"/>
                <a:gd name="T20" fmla="*/ 30 w 40"/>
                <a:gd name="T21" fmla="*/ 19 h 34"/>
                <a:gd name="T22" fmla="*/ 36 w 40"/>
                <a:gd name="T23" fmla="*/ 29 h 34"/>
                <a:gd name="T24" fmla="*/ 24 w 40"/>
                <a:gd name="T25" fmla="*/ 33 h 34"/>
                <a:gd name="T26" fmla="*/ 22 w 40"/>
                <a:gd name="T27" fmla="*/ 25 h 34"/>
                <a:gd name="T28" fmla="*/ 21 w 40"/>
                <a:gd name="T29" fmla="*/ 27 h 34"/>
                <a:gd name="T30" fmla="*/ 15 w 40"/>
                <a:gd name="T31" fmla="*/ 21 h 34"/>
                <a:gd name="T32" fmla="*/ 3 w 40"/>
                <a:gd name="T33" fmla="*/ 18 h 34"/>
                <a:gd name="T34" fmla="*/ 0 w 40"/>
                <a:gd name="T35" fmla="*/ 21 h 3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0"/>
                <a:gd name="T55" fmla="*/ 0 h 34"/>
                <a:gd name="T56" fmla="*/ 40 w 40"/>
                <a:gd name="T57" fmla="*/ 34 h 3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0" h="34">
                  <a:moveTo>
                    <a:pt x="0" y="21"/>
                  </a:moveTo>
                  <a:lnTo>
                    <a:pt x="1" y="11"/>
                  </a:lnTo>
                  <a:lnTo>
                    <a:pt x="1" y="2"/>
                  </a:lnTo>
                  <a:lnTo>
                    <a:pt x="5" y="0"/>
                  </a:lnTo>
                  <a:lnTo>
                    <a:pt x="8" y="6"/>
                  </a:lnTo>
                  <a:lnTo>
                    <a:pt x="14" y="8"/>
                  </a:lnTo>
                  <a:lnTo>
                    <a:pt x="17" y="11"/>
                  </a:lnTo>
                  <a:lnTo>
                    <a:pt x="35" y="6"/>
                  </a:lnTo>
                  <a:lnTo>
                    <a:pt x="37" y="7"/>
                  </a:lnTo>
                  <a:lnTo>
                    <a:pt x="39" y="11"/>
                  </a:lnTo>
                  <a:lnTo>
                    <a:pt x="30" y="19"/>
                  </a:lnTo>
                  <a:lnTo>
                    <a:pt x="36" y="29"/>
                  </a:lnTo>
                  <a:lnTo>
                    <a:pt x="24" y="33"/>
                  </a:lnTo>
                  <a:lnTo>
                    <a:pt x="22" y="25"/>
                  </a:lnTo>
                  <a:lnTo>
                    <a:pt x="21" y="27"/>
                  </a:lnTo>
                  <a:lnTo>
                    <a:pt x="15" y="21"/>
                  </a:lnTo>
                  <a:lnTo>
                    <a:pt x="3" y="18"/>
                  </a:lnTo>
                  <a:lnTo>
                    <a:pt x="0" y="21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397" name="Freeform 144"/>
            <p:cNvSpPr>
              <a:spLocks/>
            </p:cNvSpPr>
            <p:nvPr/>
          </p:nvSpPr>
          <p:spPr bwMode="auto">
            <a:xfrm>
              <a:off x="971" y="2236"/>
              <a:ext cx="29" cy="33"/>
            </a:xfrm>
            <a:custGeom>
              <a:avLst/>
              <a:gdLst>
                <a:gd name="T0" fmla="*/ 16 w 29"/>
                <a:gd name="T1" fmla="*/ 18 h 33"/>
                <a:gd name="T2" fmla="*/ 21 w 29"/>
                <a:gd name="T3" fmla="*/ 18 h 33"/>
                <a:gd name="T4" fmla="*/ 19 w 29"/>
                <a:gd name="T5" fmla="*/ 15 h 33"/>
                <a:gd name="T6" fmla="*/ 15 w 29"/>
                <a:gd name="T7" fmla="*/ 14 h 33"/>
                <a:gd name="T8" fmla="*/ 12 w 29"/>
                <a:gd name="T9" fmla="*/ 10 h 33"/>
                <a:gd name="T10" fmla="*/ 3 w 29"/>
                <a:gd name="T11" fmla="*/ 7 h 33"/>
                <a:gd name="T12" fmla="*/ 0 w 29"/>
                <a:gd name="T13" fmla="*/ 3 h 33"/>
                <a:gd name="T14" fmla="*/ 0 w 29"/>
                <a:gd name="T15" fmla="*/ 0 h 33"/>
                <a:gd name="T16" fmla="*/ 11 w 29"/>
                <a:gd name="T17" fmla="*/ 0 h 33"/>
                <a:gd name="T18" fmla="*/ 20 w 29"/>
                <a:gd name="T19" fmla="*/ 6 h 33"/>
                <a:gd name="T20" fmla="*/ 28 w 29"/>
                <a:gd name="T21" fmla="*/ 11 h 33"/>
                <a:gd name="T22" fmla="*/ 28 w 29"/>
                <a:gd name="T23" fmla="*/ 22 h 33"/>
                <a:gd name="T24" fmla="*/ 23 w 29"/>
                <a:gd name="T25" fmla="*/ 26 h 33"/>
                <a:gd name="T26" fmla="*/ 21 w 29"/>
                <a:gd name="T27" fmla="*/ 32 h 33"/>
                <a:gd name="T28" fmla="*/ 17 w 29"/>
                <a:gd name="T29" fmla="*/ 27 h 33"/>
                <a:gd name="T30" fmla="*/ 16 w 29"/>
                <a:gd name="T31" fmla="*/ 18 h 3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9"/>
                <a:gd name="T49" fmla="*/ 0 h 33"/>
                <a:gd name="T50" fmla="*/ 29 w 29"/>
                <a:gd name="T51" fmla="*/ 33 h 3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9" h="33">
                  <a:moveTo>
                    <a:pt x="16" y="18"/>
                  </a:moveTo>
                  <a:lnTo>
                    <a:pt x="21" y="18"/>
                  </a:lnTo>
                  <a:lnTo>
                    <a:pt x="19" y="15"/>
                  </a:lnTo>
                  <a:lnTo>
                    <a:pt x="15" y="14"/>
                  </a:lnTo>
                  <a:lnTo>
                    <a:pt x="12" y="10"/>
                  </a:lnTo>
                  <a:lnTo>
                    <a:pt x="3" y="7"/>
                  </a:lnTo>
                  <a:lnTo>
                    <a:pt x="0" y="3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0" y="6"/>
                  </a:lnTo>
                  <a:lnTo>
                    <a:pt x="28" y="11"/>
                  </a:lnTo>
                  <a:lnTo>
                    <a:pt x="28" y="22"/>
                  </a:lnTo>
                  <a:lnTo>
                    <a:pt x="23" y="26"/>
                  </a:lnTo>
                  <a:lnTo>
                    <a:pt x="21" y="32"/>
                  </a:lnTo>
                  <a:lnTo>
                    <a:pt x="17" y="27"/>
                  </a:lnTo>
                  <a:lnTo>
                    <a:pt x="16" y="18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398" name="Freeform 145"/>
            <p:cNvSpPr>
              <a:spLocks/>
            </p:cNvSpPr>
            <p:nvPr/>
          </p:nvSpPr>
          <p:spPr bwMode="auto">
            <a:xfrm>
              <a:off x="895" y="2214"/>
              <a:ext cx="42" cy="43"/>
            </a:xfrm>
            <a:custGeom>
              <a:avLst/>
              <a:gdLst>
                <a:gd name="T0" fmla="*/ 9 w 42"/>
                <a:gd name="T1" fmla="*/ 21 h 43"/>
                <a:gd name="T2" fmla="*/ 0 w 42"/>
                <a:gd name="T3" fmla="*/ 10 h 43"/>
                <a:gd name="T4" fmla="*/ 2 w 42"/>
                <a:gd name="T5" fmla="*/ 3 h 43"/>
                <a:gd name="T6" fmla="*/ 2 w 42"/>
                <a:gd name="T7" fmla="*/ 2 h 43"/>
                <a:gd name="T8" fmla="*/ 3 w 42"/>
                <a:gd name="T9" fmla="*/ 0 h 43"/>
                <a:gd name="T10" fmla="*/ 21 w 42"/>
                <a:gd name="T11" fmla="*/ 3 h 43"/>
                <a:gd name="T12" fmla="*/ 29 w 42"/>
                <a:gd name="T13" fmla="*/ 2 h 43"/>
                <a:gd name="T14" fmla="*/ 35 w 42"/>
                <a:gd name="T15" fmla="*/ 12 h 43"/>
                <a:gd name="T16" fmla="*/ 41 w 42"/>
                <a:gd name="T17" fmla="*/ 21 h 43"/>
                <a:gd name="T18" fmla="*/ 37 w 42"/>
                <a:gd name="T19" fmla="*/ 22 h 43"/>
                <a:gd name="T20" fmla="*/ 37 w 42"/>
                <a:gd name="T21" fmla="*/ 31 h 43"/>
                <a:gd name="T22" fmla="*/ 36 w 42"/>
                <a:gd name="T23" fmla="*/ 42 h 43"/>
                <a:gd name="T24" fmla="*/ 30 w 42"/>
                <a:gd name="T25" fmla="*/ 33 h 43"/>
                <a:gd name="T26" fmla="*/ 30 w 42"/>
                <a:gd name="T27" fmla="*/ 37 h 43"/>
                <a:gd name="T28" fmla="*/ 27 w 42"/>
                <a:gd name="T29" fmla="*/ 32 h 43"/>
                <a:gd name="T30" fmla="*/ 24 w 42"/>
                <a:gd name="T31" fmla="*/ 25 h 43"/>
                <a:gd name="T32" fmla="*/ 15 w 42"/>
                <a:gd name="T33" fmla="*/ 18 h 43"/>
                <a:gd name="T34" fmla="*/ 8 w 42"/>
                <a:gd name="T35" fmla="*/ 12 h 43"/>
                <a:gd name="T36" fmla="*/ 10 w 42"/>
                <a:gd name="T37" fmla="*/ 19 h 43"/>
                <a:gd name="T38" fmla="*/ 9 w 42"/>
                <a:gd name="T39" fmla="*/ 21 h 4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2"/>
                <a:gd name="T61" fmla="*/ 0 h 43"/>
                <a:gd name="T62" fmla="*/ 42 w 42"/>
                <a:gd name="T63" fmla="*/ 43 h 4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2" h="43">
                  <a:moveTo>
                    <a:pt x="9" y="21"/>
                  </a:moveTo>
                  <a:lnTo>
                    <a:pt x="0" y="10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0"/>
                  </a:lnTo>
                  <a:lnTo>
                    <a:pt x="21" y="3"/>
                  </a:lnTo>
                  <a:lnTo>
                    <a:pt x="29" y="2"/>
                  </a:lnTo>
                  <a:lnTo>
                    <a:pt x="35" y="12"/>
                  </a:lnTo>
                  <a:lnTo>
                    <a:pt x="41" y="21"/>
                  </a:lnTo>
                  <a:lnTo>
                    <a:pt x="37" y="22"/>
                  </a:lnTo>
                  <a:lnTo>
                    <a:pt x="37" y="31"/>
                  </a:lnTo>
                  <a:lnTo>
                    <a:pt x="36" y="42"/>
                  </a:lnTo>
                  <a:lnTo>
                    <a:pt x="30" y="33"/>
                  </a:lnTo>
                  <a:lnTo>
                    <a:pt x="30" y="37"/>
                  </a:lnTo>
                  <a:lnTo>
                    <a:pt x="27" y="32"/>
                  </a:lnTo>
                  <a:lnTo>
                    <a:pt x="24" y="25"/>
                  </a:lnTo>
                  <a:lnTo>
                    <a:pt x="15" y="18"/>
                  </a:lnTo>
                  <a:lnTo>
                    <a:pt x="8" y="12"/>
                  </a:lnTo>
                  <a:lnTo>
                    <a:pt x="10" y="19"/>
                  </a:lnTo>
                  <a:lnTo>
                    <a:pt x="9" y="21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399" name="Freeform 146"/>
            <p:cNvSpPr>
              <a:spLocks/>
            </p:cNvSpPr>
            <p:nvPr/>
          </p:nvSpPr>
          <p:spPr bwMode="auto">
            <a:xfrm>
              <a:off x="1092" y="219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8 h 17"/>
                <a:gd name="T4" fmla="*/ 16 w 17"/>
                <a:gd name="T5" fmla="*/ 16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0"/>
                  </a:moveTo>
                  <a:lnTo>
                    <a:pt x="0" y="8"/>
                  </a:lnTo>
                  <a:lnTo>
                    <a:pt x="16" y="16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400" name="Freeform 147"/>
            <p:cNvSpPr>
              <a:spLocks/>
            </p:cNvSpPr>
            <p:nvPr/>
          </p:nvSpPr>
          <p:spPr bwMode="auto">
            <a:xfrm>
              <a:off x="1221" y="2183"/>
              <a:ext cx="17" cy="17"/>
            </a:xfrm>
            <a:custGeom>
              <a:avLst/>
              <a:gdLst>
                <a:gd name="T0" fmla="*/ 16 w 17"/>
                <a:gd name="T1" fmla="*/ 10 h 17"/>
                <a:gd name="T2" fmla="*/ 5 w 17"/>
                <a:gd name="T3" fmla="*/ 16 h 17"/>
                <a:gd name="T4" fmla="*/ 0 w 17"/>
                <a:gd name="T5" fmla="*/ 0 h 17"/>
                <a:gd name="T6" fmla="*/ 16 w 17"/>
                <a:gd name="T7" fmla="*/ 1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16" y="10"/>
                  </a:moveTo>
                  <a:lnTo>
                    <a:pt x="5" y="16"/>
                  </a:lnTo>
                  <a:lnTo>
                    <a:pt x="0" y="0"/>
                  </a:lnTo>
                  <a:lnTo>
                    <a:pt x="16" y="1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401" name="Freeform 148"/>
            <p:cNvSpPr>
              <a:spLocks/>
            </p:cNvSpPr>
            <p:nvPr/>
          </p:nvSpPr>
          <p:spPr bwMode="auto">
            <a:xfrm>
              <a:off x="1202" y="2151"/>
              <a:ext cx="17" cy="17"/>
            </a:xfrm>
            <a:custGeom>
              <a:avLst/>
              <a:gdLst>
                <a:gd name="T0" fmla="*/ 16 w 17"/>
                <a:gd name="T1" fmla="*/ 12 h 17"/>
                <a:gd name="T2" fmla="*/ 0 w 17"/>
                <a:gd name="T3" fmla="*/ 16 h 17"/>
                <a:gd name="T4" fmla="*/ 0 w 17"/>
                <a:gd name="T5" fmla="*/ 0 h 17"/>
                <a:gd name="T6" fmla="*/ 16 w 17"/>
                <a:gd name="T7" fmla="*/ 0 h 17"/>
                <a:gd name="T8" fmla="*/ 16 w 17"/>
                <a:gd name="T9" fmla="*/ 12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12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2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402" name="Freeform 149"/>
            <p:cNvSpPr>
              <a:spLocks/>
            </p:cNvSpPr>
            <p:nvPr/>
          </p:nvSpPr>
          <p:spPr bwMode="auto">
            <a:xfrm>
              <a:off x="848" y="2166"/>
              <a:ext cx="29" cy="20"/>
            </a:xfrm>
            <a:custGeom>
              <a:avLst/>
              <a:gdLst>
                <a:gd name="T0" fmla="*/ 28 w 29"/>
                <a:gd name="T1" fmla="*/ 15 h 20"/>
                <a:gd name="T2" fmla="*/ 25 w 29"/>
                <a:gd name="T3" fmla="*/ 19 h 20"/>
                <a:gd name="T4" fmla="*/ 19 w 29"/>
                <a:gd name="T5" fmla="*/ 17 h 20"/>
                <a:gd name="T6" fmla="*/ 9 w 29"/>
                <a:gd name="T7" fmla="*/ 14 h 20"/>
                <a:gd name="T8" fmla="*/ 0 w 29"/>
                <a:gd name="T9" fmla="*/ 10 h 20"/>
                <a:gd name="T10" fmla="*/ 10 w 29"/>
                <a:gd name="T11" fmla="*/ 0 h 20"/>
                <a:gd name="T12" fmla="*/ 18 w 29"/>
                <a:gd name="T13" fmla="*/ 6 h 20"/>
                <a:gd name="T14" fmla="*/ 28 w 29"/>
                <a:gd name="T15" fmla="*/ 9 h 20"/>
                <a:gd name="T16" fmla="*/ 28 w 29"/>
                <a:gd name="T17" fmla="*/ 15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"/>
                <a:gd name="T28" fmla="*/ 0 h 20"/>
                <a:gd name="T29" fmla="*/ 29 w 29"/>
                <a:gd name="T30" fmla="*/ 20 h 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" h="20">
                  <a:moveTo>
                    <a:pt x="28" y="15"/>
                  </a:moveTo>
                  <a:lnTo>
                    <a:pt x="25" y="19"/>
                  </a:lnTo>
                  <a:lnTo>
                    <a:pt x="19" y="17"/>
                  </a:lnTo>
                  <a:lnTo>
                    <a:pt x="9" y="14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18" y="6"/>
                  </a:lnTo>
                  <a:lnTo>
                    <a:pt x="28" y="9"/>
                  </a:lnTo>
                  <a:lnTo>
                    <a:pt x="28" y="15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403" name="Freeform 150"/>
            <p:cNvSpPr>
              <a:spLocks/>
            </p:cNvSpPr>
            <p:nvPr/>
          </p:nvSpPr>
          <p:spPr bwMode="auto">
            <a:xfrm>
              <a:off x="1194" y="2197"/>
              <a:ext cx="17" cy="17"/>
            </a:xfrm>
            <a:custGeom>
              <a:avLst/>
              <a:gdLst>
                <a:gd name="T0" fmla="*/ 16 w 17"/>
                <a:gd name="T1" fmla="*/ 10 h 17"/>
                <a:gd name="T2" fmla="*/ 16 w 17"/>
                <a:gd name="T3" fmla="*/ 5 h 17"/>
                <a:gd name="T4" fmla="*/ 16 w 17"/>
                <a:gd name="T5" fmla="*/ 0 h 17"/>
                <a:gd name="T6" fmla="*/ 8 w 17"/>
                <a:gd name="T7" fmla="*/ 0 h 17"/>
                <a:gd name="T8" fmla="*/ 8 w 17"/>
                <a:gd name="T9" fmla="*/ 5 h 17"/>
                <a:gd name="T10" fmla="*/ 8 w 17"/>
                <a:gd name="T11" fmla="*/ 10 h 17"/>
                <a:gd name="T12" fmla="*/ 8 w 17"/>
                <a:gd name="T13" fmla="*/ 16 h 17"/>
                <a:gd name="T14" fmla="*/ 0 w 17"/>
                <a:gd name="T15" fmla="*/ 16 h 17"/>
                <a:gd name="T16" fmla="*/ 8 w 17"/>
                <a:gd name="T17" fmla="*/ 16 h 17"/>
                <a:gd name="T18" fmla="*/ 16 w 17"/>
                <a:gd name="T19" fmla="*/ 16 h 17"/>
                <a:gd name="T20" fmla="*/ 16 w 17"/>
                <a:gd name="T21" fmla="*/ 10 h 17"/>
                <a:gd name="T22" fmla="*/ 16 w 17"/>
                <a:gd name="T23" fmla="*/ 10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17"/>
                <a:gd name="T38" fmla="*/ 17 w 17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17">
                  <a:moveTo>
                    <a:pt x="16" y="10"/>
                  </a:moveTo>
                  <a:lnTo>
                    <a:pt x="16" y="5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5"/>
                  </a:lnTo>
                  <a:lnTo>
                    <a:pt x="8" y="10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0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404" name="Line 151"/>
            <p:cNvSpPr>
              <a:spLocks noChangeShapeType="1"/>
            </p:cNvSpPr>
            <p:nvPr/>
          </p:nvSpPr>
          <p:spPr bwMode="auto">
            <a:xfrm>
              <a:off x="1201" y="2197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10405" name="Freeform 152"/>
            <p:cNvSpPr>
              <a:spLocks/>
            </p:cNvSpPr>
            <p:nvPr/>
          </p:nvSpPr>
          <p:spPr bwMode="auto">
            <a:xfrm>
              <a:off x="857" y="2146"/>
              <a:ext cx="79" cy="42"/>
            </a:xfrm>
            <a:custGeom>
              <a:avLst/>
              <a:gdLst>
                <a:gd name="T0" fmla="*/ 42 w 79"/>
                <a:gd name="T1" fmla="*/ 28 h 42"/>
                <a:gd name="T2" fmla="*/ 38 w 79"/>
                <a:gd name="T3" fmla="*/ 29 h 42"/>
                <a:gd name="T4" fmla="*/ 32 w 79"/>
                <a:gd name="T5" fmla="*/ 33 h 42"/>
                <a:gd name="T6" fmla="*/ 27 w 79"/>
                <a:gd name="T7" fmla="*/ 41 h 42"/>
                <a:gd name="T8" fmla="*/ 24 w 79"/>
                <a:gd name="T9" fmla="*/ 41 h 42"/>
                <a:gd name="T10" fmla="*/ 23 w 79"/>
                <a:gd name="T11" fmla="*/ 36 h 42"/>
                <a:gd name="T12" fmla="*/ 18 w 79"/>
                <a:gd name="T13" fmla="*/ 34 h 42"/>
                <a:gd name="T14" fmla="*/ 18 w 79"/>
                <a:gd name="T15" fmla="*/ 28 h 42"/>
                <a:gd name="T16" fmla="*/ 8 w 79"/>
                <a:gd name="T17" fmla="*/ 26 h 42"/>
                <a:gd name="T18" fmla="*/ 0 w 79"/>
                <a:gd name="T19" fmla="*/ 20 h 42"/>
                <a:gd name="T20" fmla="*/ 8 w 79"/>
                <a:gd name="T21" fmla="*/ 9 h 42"/>
                <a:gd name="T22" fmla="*/ 16 w 79"/>
                <a:gd name="T23" fmla="*/ 3 h 42"/>
                <a:gd name="T24" fmla="*/ 18 w 79"/>
                <a:gd name="T25" fmla="*/ 2 h 42"/>
                <a:gd name="T26" fmla="*/ 30 w 79"/>
                <a:gd name="T27" fmla="*/ 1 h 42"/>
                <a:gd name="T28" fmla="*/ 42 w 79"/>
                <a:gd name="T29" fmla="*/ 0 h 42"/>
                <a:gd name="T30" fmla="*/ 52 w 79"/>
                <a:gd name="T31" fmla="*/ 0 h 42"/>
                <a:gd name="T32" fmla="*/ 61 w 79"/>
                <a:gd name="T33" fmla="*/ 0 h 42"/>
                <a:gd name="T34" fmla="*/ 70 w 79"/>
                <a:gd name="T35" fmla="*/ 6 h 42"/>
                <a:gd name="T36" fmla="*/ 67 w 79"/>
                <a:gd name="T37" fmla="*/ 5 h 42"/>
                <a:gd name="T38" fmla="*/ 69 w 79"/>
                <a:gd name="T39" fmla="*/ 8 h 42"/>
                <a:gd name="T40" fmla="*/ 73 w 79"/>
                <a:gd name="T41" fmla="*/ 8 h 42"/>
                <a:gd name="T42" fmla="*/ 78 w 79"/>
                <a:gd name="T43" fmla="*/ 13 h 42"/>
                <a:gd name="T44" fmla="*/ 68 w 79"/>
                <a:gd name="T45" fmla="*/ 14 h 42"/>
                <a:gd name="T46" fmla="*/ 58 w 79"/>
                <a:gd name="T47" fmla="*/ 16 h 42"/>
                <a:gd name="T48" fmla="*/ 42 w 79"/>
                <a:gd name="T49" fmla="*/ 28 h 4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9"/>
                <a:gd name="T76" fmla="*/ 0 h 42"/>
                <a:gd name="T77" fmla="*/ 79 w 79"/>
                <a:gd name="T78" fmla="*/ 42 h 4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9" h="42">
                  <a:moveTo>
                    <a:pt x="42" y="28"/>
                  </a:moveTo>
                  <a:lnTo>
                    <a:pt x="38" y="29"/>
                  </a:lnTo>
                  <a:lnTo>
                    <a:pt x="32" y="33"/>
                  </a:lnTo>
                  <a:lnTo>
                    <a:pt x="27" y="41"/>
                  </a:lnTo>
                  <a:lnTo>
                    <a:pt x="24" y="41"/>
                  </a:lnTo>
                  <a:lnTo>
                    <a:pt x="23" y="36"/>
                  </a:lnTo>
                  <a:lnTo>
                    <a:pt x="18" y="34"/>
                  </a:lnTo>
                  <a:lnTo>
                    <a:pt x="18" y="28"/>
                  </a:lnTo>
                  <a:lnTo>
                    <a:pt x="8" y="26"/>
                  </a:lnTo>
                  <a:lnTo>
                    <a:pt x="0" y="20"/>
                  </a:lnTo>
                  <a:lnTo>
                    <a:pt x="8" y="9"/>
                  </a:lnTo>
                  <a:lnTo>
                    <a:pt x="16" y="3"/>
                  </a:lnTo>
                  <a:lnTo>
                    <a:pt x="18" y="2"/>
                  </a:lnTo>
                  <a:lnTo>
                    <a:pt x="30" y="1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61" y="0"/>
                  </a:lnTo>
                  <a:lnTo>
                    <a:pt x="70" y="6"/>
                  </a:lnTo>
                  <a:lnTo>
                    <a:pt x="67" y="5"/>
                  </a:lnTo>
                  <a:lnTo>
                    <a:pt x="69" y="8"/>
                  </a:lnTo>
                  <a:lnTo>
                    <a:pt x="73" y="8"/>
                  </a:lnTo>
                  <a:lnTo>
                    <a:pt x="78" y="13"/>
                  </a:lnTo>
                  <a:lnTo>
                    <a:pt x="68" y="14"/>
                  </a:lnTo>
                  <a:lnTo>
                    <a:pt x="58" y="16"/>
                  </a:lnTo>
                  <a:lnTo>
                    <a:pt x="42" y="28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406" name="Freeform 153"/>
            <p:cNvSpPr>
              <a:spLocks/>
            </p:cNvSpPr>
            <p:nvPr/>
          </p:nvSpPr>
          <p:spPr bwMode="auto">
            <a:xfrm>
              <a:off x="1203" y="2162"/>
              <a:ext cx="17" cy="17"/>
            </a:xfrm>
            <a:custGeom>
              <a:avLst/>
              <a:gdLst>
                <a:gd name="T0" fmla="*/ 16 w 17"/>
                <a:gd name="T1" fmla="*/ 12 h 17"/>
                <a:gd name="T2" fmla="*/ 0 w 17"/>
                <a:gd name="T3" fmla="*/ 0 h 17"/>
                <a:gd name="T4" fmla="*/ 16 w 17"/>
                <a:gd name="T5" fmla="*/ 16 h 17"/>
                <a:gd name="T6" fmla="*/ 16 w 17"/>
                <a:gd name="T7" fmla="*/ 12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16" y="12"/>
                  </a:moveTo>
                  <a:lnTo>
                    <a:pt x="0" y="0"/>
                  </a:lnTo>
                  <a:lnTo>
                    <a:pt x="16" y="16"/>
                  </a:lnTo>
                  <a:lnTo>
                    <a:pt x="16" y="12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407" name="Freeform 154"/>
            <p:cNvSpPr>
              <a:spLocks/>
            </p:cNvSpPr>
            <p:nvPr/>
          </p:nvSpPr>
          <p:spPr bwMode="auto">
            <a:xfrm>
              <a:off x="876" y="2159"/>
              <a:ext cx="60" cy="60"/>
            </a:xfrm>
            <a:custGeom>
              <a:avLst/>
              <a:gdLst>
                <a:gd name="T0" fmla="*/ 23 w 60"/>
                <a:gd name="T1" fmla="*/ 15 h 60"/>
                <a:gd name="T2" fmla="*/ 19 w 60"/>
                <a:gd name="T3" fmla="*/ 17 h 60"/>
                <a:gd name="T4" fmla="*/ 13 w 60"/>
                <a:gd name="T5" fmla="*/ 20 h 60"/>
                <a:gd name="T6" fmla="*/ 8 w 60"/>
                <a:gd name="T7" fmla="*/ 29 h 60"/>
                <a:gd name="T8" fmla="*/ 5 w 60"/>
                <a:gd name="T9" fmla="*/ 29 h 60"/>
                <a:gd name="T10" fmla="*/ 0 w 60"/>
                <a:gd name="T11" fmla="*/ 30 h 60"/>
                <a:gd name="T12" fmla="*/ 11 w 60"/>
                <a:gd name="T13" fmla="*/ 43 h 60"/>
                <a:gd name="T14" fmla="*/ 23 w 60"/>
                <a:gd name="T15" fmla="*/ 56 h 60"/>
                <a:gd name="T16" fmla="*/ 40 w 60"/>
                <a:gd name="T17" fmla="*/ 59 h 60"/>
                <a:gd name="T18" fmla="*/ 48 w 60"/>
                <a:gd name="T19" fmla="*/ 57 h 60"/>
                <a:gd name="T20" fmla="*/ 47 w 60"/>
                <a:gd name="T21" fmla="*/ 49 h 60"/>
                <a:gd name="T22" fmla="*/ 48 w 60"/>
                <a:gd name="T23" fmla="*/ 41 h 60"/>
                <a:gd name="T24" fmla="*/ 51 w 60"/>
                <a:gd name="T25" fmla="*/ 33 h 60"/>
                <a:gd name="T26" fmla="*/ 51 w 60"/>
                <a:gd name="T27" fmla="*/ 36 h 60"/>
                <a:gd name="T28" fmla="*/ 54 w 60"/>
                <a:gd name="T29" fmla="*/ 24 h 60"/>
                <a:gd name="T30" fmla="*/ 56 w 60"/>
                <a:gd name="T31" fmla="*/ 13 h 60"/>
                <a:gd name="T32" fmla="*/ 56 w 60"/>
                <a:gd name="T33" fmla="*/ 3 h 60"/>
                <a:gd name="T34" fmla="*/ 59 w 60"/>
                <a:gd name="T35" fmla="*/ 0 h 60"/>
                <a:gd name="T36" fmla="*/ 49 w 60"/>
                <a:gd name="T37" fmla="*/ 2 h 60"/>
                <a:gd name="T38" fmla="*/ 39 w 60"/>
                <a:gd name="T39" fmla="*/ 3 h 60"/>
                <a:gd name="T40" fmla="*/ 23 w 60"/>
                <a:gd name="T41" fmla="*/ 15 h 6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0"/>
                <a:gd name="T64" fmla="*/ 0 h 60"/>
                <a:gd name="T65" fmla="*/ 60 w 60"/>
                <a:gd name="T66" fmla="*/ 60 h 6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0" h="60">
                  <a:moveTo>
                    <a:pt x="23" y="15"/>
                  </a:moveTo>
                  <a:lnTo>
                    <a:pt x="19" y="17"/>
                  </a:lnTo>
                  <a:lnTo>
                    <a:pt x="13" y="20"/>
                  </a:lnTo>
                  <a:lnTo>
                    <a:pt x="8" y="29"/>
                  </a:lnTo>
                  <a:lnTo>
                    <a:pt x="5" y="29"/>
                  </a:lnTo>
                  <a:lnTo>
                    <a:pt x="0" y="30"/>
                  </a:lnTo>
                  <a:lnTo>
                    <a:pt x="11" y="43"/>
                  </a:lnTo>
                  <a:lnTo>
                    <a:pt x="23" y="56"/>
                  </a:lnTo>
                  <a:lnTo>
                    <a:pt x="40" y="59"/>
                  </a:lnTo>
                  <a:lnTo>
                    <a:pt x="48" y="57"/>
                  </a:lnTo>
                  <a:lnTo>
                    <a:pt x="47" y="49"/>
                  </a:lnTo>
                  <a:lnTo>
                    <a:pt x="48" y="41"/>
                  </a:lnTo>
                  <a:lnTo>
                    <a:pt x="51" y="33"/>
                  </a:lnTo>
                  <a:lnTo>
                    <a:pt x="51" y="36"/>
                  </a:lnTo>
                  <a:lnTo>
                    <a:pt x="54" y="24"/>
                  </a:lnTo>
                  <a:lnTo>
                    <a:pt x="56" y="13"/>
                  </a:lnTo>
                  <a:lnTo>
                    <a:pt x="56" y="3"/>
                  </a:lnTo>
                  <a:lnTo>
                    <a:pt x="59" y="0"/>
                  </a:lnTo>
                  <a:lnTo>
                    <a:pt x="49" y="2"/>
                  </a:lnTo>
                  <a:lnTo>
                    <a:pt x="39" y="3"/>
                  </a:lnTo>
                  <a:lnTo>
                    <a:pt x="23" y="15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408" name="Freeform 155"/>
            <p:cNvSpPr>
              <a:spLocks/>
            </p:cNvSpPr>
            <p:nvPr/>
          </p:nvSpPr>
          <p:spPr bwMode="auto">
            <a:xfrm>
              <a:off x="1204" y="2173"/>
              <a:ext cx="17" cy="17"/>
            </a:xfrm>
            <a:custGeom>
              <a:avLst/>
              <a:gdLst>
                <a:gd name="T0" fmla="*/ 10 w 17"/>
                <a:gd name="T1" fmla="*/ 16 h 17"/>
                <a:gd name="T2" fmla="*/ 0 w 17"/>
                <a:gd name="T3" fmla="*/ 10 h 17"/>
                <a:gd name="T4" fmla="*/ 16 w 17"/>
                <a:gd name="T5" fmla="*/ 0 h 17"/>
                <a:gd name="T6" fmla="*/ 10 w 17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10" y="16"/>
                  </a:moveTo>
                  <a:lnTo>
                    <a:pt x="0" y="10"/>
                  </a:lnTo>
                  <a:lnTo>
                    <a:pt x="16" y="0"/>
                  </a:lnTo>
                  <a:lnTo>
                    <a:pt x="10" y="16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409" name="Freeform 156"/>
            <p:cNvSpPr>
              <a:spLocks/>
            </p:cNvSpPr>
            <p:nvPr/>
          </p:nvSpPr>
          <p:spPr bwMode="auto">
            <a:xfrm>
              <a:off x="1202" y="2182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0 h 17"/>
                <a:gd name="T4" fmla="*/ 0 w 17"/>
                <a:gd name="T5" fmla="*/ 10 h 17"/>
                <a:gd name="T6" fmla="*/ 16 w 17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16" y="16"/>
                  </a:moveTo>
                  <a:lnTo>
                    <a:pt x="16" y="0"/>
                  </a:lnTo>
                  <a:lnTo>
                    <a:pt x="0" y="10"/>
                  </a:lnTo>
                  <a:lnTo>
                    <a:pt x="16" y="16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410" name="Line 157"/>
            <p:cNvSpPr>
              <a:spLocks noChangeShapeType="1"/>
            </p:cNvSpPr>
            <p:nvPr/>
          </p:nvSpPr>
          <p:spPr bwMode="auto">
            <a:xfrm>
              <a:off x="1193" y="2129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10411" name="Freeform 158"/>
            <p:cNvSpPr>
              <a:spLocks/>
            </p:cNvSpPr>
            <p:nvPr/>
          </p:nvSpPr>
          <p:spPr bwMode="auto">
            <a:xfrm>
              <a:off x="1187" y="2125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0 w 17"/>
                <a:gd name="T3" fmla="*/ 0 h 17"/>
                <a:gd name="T4" fmla="*/ 16 w 17"/>
                <a:gd name="T5" fmla="*/ 8 h 17"/>
                <a:gd name="T6" fmla="*/ 16 w 17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16" y="16"/>
                  </a:moveTo>
                  <a:lnTo>
                    <a:pt x="0" y="0"/>
                  </a:lnTo>
                  <a:lnTo>
                    <a:pt x="16" y="8"/>
                  </a:lnTo>
                  <a:lnTo>
                    <a:pt x="16" y="16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412" name="Freeform 159"/>
            <p:cNvSpPr>
              <a:spLocks/>
            </p:cNvSpPr>
            <p:nvPr/>
          </p:nvSpPr>
          <p:spPr bwMode="auto">
            <a:xfrm>
              <a:off x="1199" y="2142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8 h 17"/>
                <a:gd name="T4" fmla="*/ 0 w 17"/>
                <a:gd name="T5" fmla="*/ 16 h 17"/>
                <a:gd name="T6" fmla="*/ 16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16" y="0"/>
                  </a:moveTo>
                  <a:lnTo>
                    <a:pt x="16" y="8"/>
                  </a:lnTo>
                  <a:lnTo>
                    <a:pt x="0" y="16"/>
                  </a:lnTo>
                  <a:lnTo>
                    <a:pt x="16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413" name="Freeform 160"/>
            <p:cNvSpPr>
              <a:spLocks/>
            </p:cNvSpPr>
            <p:nvPr/>
          </p:nvSpPr>
          <p:spPr bwMode="auto">
            <a:xfrm>
              <a:off x="1183" y="2113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2 w 17"/>
                <a:gd name="T3" fmla="*/ 0 h 17"/>
                <a:gd name="T4" fmla="*/ 8 w 17"/>
                <a:gd name="T5" fmla="*/ 0 h 17"/>
                <a:gd name="T6" fmla="*/ 8 w 17"/>
                <a:gd name="T7" fmla="*/ 16 h 17"/>
                <a:gd name="T8" fmla="*/ 4 w 17"/>
                <a:gd name="T9" fmla="*/ 16 h 17"/>
                <a:gd name="T10" fmla="*/ 0 w 17"/>
                <a:gd name="T11" fmla="*/ 16 h 17"/>
                <a:gd name="T12" fmla="*/ 4 w 17"/>
                <a:gd name="T13" fmla="*/ 16 h 17"/>
                <a:gd name="T14" fmla="*/ 8 w 17"/>
                <a:gd name="T15" fmla="*/ 16 h 17"/>
                <a:gd name="T16" fmla="*/ 12 w 17"/>
                <a:gd name="T17" fmla="*/ 16 h 17"/>
                <a:gd name="T18" fmla="*/ 12 w 17"/>
                <a:gd name="T19" fmla="*/ 0 h 17"/>
                <a:gd name="T20" fmla="*/ 16 w 17"/>
                <a:gd name="T21" fmla="*/ 0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17"/>
                <a:gd name="T35" fmla="*/ 17 w 17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17">
                  <a:moveTo>
                    <a:pt x="16" y="0"/>
                  </a:moveTo>
                  <a:lnTo>
                    <a:pt x="12" y="0"/>
                  </a:lnTo>
                  <a:lnTo>
                    <a:pt x="8" y="0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2" y="0"/>
                  </a:lnTo>
                  <a:lnTo>
                    <a:pt x="16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414" name="Freeform 161"/>
            <p:cNvSpPr>
              <a:spLocks/>
            </p:cNvSpPr>
            <p:nvPr/>
          </p:nvSpPr>
          <p:spPr bwMode="auto">
            <a:xfrm>
              <a:off x="1199" y="2129"/>
              <a:ext cx="17" cy="17"/>
            </a:xfrm>
            <a:custGeom>
              <a:avLst/>
              <a:gdLst>
                <a:gd name="T0" fmla="*/ 8 w 17"/>
                <a:gd name="T1" fmla="*/ 0 h 17"/>
                <a:gd name="T2" fmla="*/ 0 w 17"/>
                <a:gd name="T3" fmla="*/ 16 h 17"/>
                <a:gd name="T4" fmla="*/ 16 w 17"/>
                <a:gd name="T5" fmla="*/ 8 h 17"/>
                <a:gd name="T6" fmla="*/ 8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8" y="0"/>
                  </a:moveTo>
                  <a:lnTo>
                    <a:pt x="0" y="16"/>
                  </a:lnTo>
                  <a:lnTo>
                    <a:pt x="16" y="8"/>
                  </a:lnTo>
                  <a:lnTo>
                    <a:pt x="8" y="0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415" name="Freeform 162"/>
            <p:cNvSpPr>
              <a:spLocks/>
            </p:cNvSpPr>
            <p:nvPr/>
          </p:nvSpPr>
          <p:spPr bwMode="auto">
            <a:xfrm>
              <a:off x="1199" y="2121"/>
              <a:ext cx="17" cy="17"/>
            </a:xfrm>
            <a:custGeom>
              <a:avLst/>
              <a:gdLst>
                <a:gd name="T0" fmla="*/ 16 w 17"/>
                <a:gd name="T1" fmla="*/ 8 h 17"/>
                <a:gd name="T2" fmla="*/ 8 w 17"/>
                <a:gd name="T3" fmla="*/ 16 h 17"/>
                <a:gd name="T4" fmla="*/ 0 w 17"/>
                <a:gd name="T5" fmla="*/ 8 h 17"/>
                <a:gd name="T6" fmla="*/ 0 w 17"/>
                <a:gd name="T7" fmla="*/ 0 h 17"/>
                <a:gd name="T8" fmla="*/ 16 w 17"/>
                <a:gd name="T9" fmla="*/ 8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8"/>
                  </a:moveTo>
                  <a:lnTo>
                    <a:pt x="8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16" y="8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416" name="Freeform 163"/>
            <p:cNvSpPr>
              <a:spLocks/>
            </p:cNvSpPr>
            <p:nvPr/>
          </p:nvSpPr>
          <p:spPr bwMode="auto">
            <a:xfrm>
              <a:off x="861" y="2111"/>
              <a:ext cx="17" cy="35"/>
            </a:xfrm>
            <a:custGeom>
              <a:avLst/>
              <a:gdLst>
                <a:gd name="T0" fmla="*/ 10 w 17"/>
                <a:gd name="T1" fmla="*/ 28 h 35"/>
                <a:gd name="T2" fmla="*/ 3 w 17"/>
                <a:gd name="T3" fmla="*/ 34 h 35"/>
                <a:gd name="T4" fmla="*/ 0 w 17"/>
                <a:gd name="T5" fmla="*/ 34 h 35"/>
                <a:gd name="T6" fmla="*/ 2 w 17"/>
                <a:gd name="T7" fmla="*/ 22 h 35"/>
                <a:gd name="T8" fmla="*/ 4 w 17"/>
                <a:gd name="T9" fmla="*/ 9 h 35"/>
                <a:gd name="T10" fmla="*/ 15 w 17"/>
                <a:gd name="T11" fmla="*/ 0 h 35"/>
                <a:gd name="T12" fmla="*/ 16 w 17"/>
                <a:gd name="T13" fmla="*/ 2 h 35"/>
                <a:gd name="T14" fmla="*/ 13 w 17"/>
                <a:gd name="T15" fmla="*/ 15 h 35"/>
                <a:gd name="T16" fmla="*/ 10 w 17"/>
                <a:gd name="T17" fmla="*/ 28 h 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35"/>
                <a:gd name="T29" fmla="*/ 17 w 17"/>
                <a:gd name="T30" fmla="*/ 35 h 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35">
                  <a:moveTo>
                    <a:pt x="10" y="28"/>
                  </a:moveTo>
                  <a:lnTo>
                    <a:pt x="3" y="34"/>
                  </a:lnTo>
                  <a:lnTo>
                    <a:pt x="0" y="34"/>
                  </a:lnTo>
                  <a:lnTo>
                    <a:pt x="2" y="22"/>
                  </a:lnTo>
                  <a:lnTo>
                    <a:pt x="4" y="9"/>
                  </a:lnTo>
                  <a:lnTo>
                    <a:pt x="15" y="0"/>
                  </a:lnTo>
                  <a:lnTo>
                    <a:pt x="16" y="2"/>
                  </a:lnTo>
                  <a:lnTo>
                    <a:pt x="13" y="15"/>
                  </a:lnTo>
                  <a:lnTo>
                    <a:pt x="10" y="28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417" name="Freeform 164"/>
            <p:cNvSpPr>
              <a:spLocks/>
            </p:cNvSpPr>
            <p:nvPr/>
          </p:nvSpPr>
          <p:spPr bwMode="auto">
            <a:xfrm>
              <a:off x="822" y="2119"/>
              <a:ext cx="53" cy="58"/>
            </a:xfrm>
            <a:custGeom>
              <a:avLst/>
              <a:gdLst>
                <a:gd name="T0" fmla="*/ 5 w 53"/>
                <a:gd name="T1" fmla="*/ 50 h 58"/>
                <a:gd name="T2" fmla="*/ 0 w 53"/>
                <a:gd name="T3" fmla="*/ 46 h 58"/>
                <a:gd name="T4" fmla="*/ 1 w 53"/>
                <a:gd name="T5" fmla="*/ 36 h 58"/>
                <a:gd name="T6" fmla="*/ 9 w 53"/>
                <a:gd name="T7" fmla="*/ 25 h 58"/>
                <a:gd name="T8" fmla="*/ 26 w 53"/>
                <a:gd name="T9" fmla="*/ 22 h 58"/>
                <a:gd name="T10" fmla="*/ 16 w 53"/>
                <a:gd name="T11" fmla="*/ 9 h 58"/>
                <a:gd name="T12" fmla="*/ 20 w 53"/>
                <a:gd name="T13" fmla="*/ 8 h 58"/>
                <a:gd name="T14" fmla="*/ 21 w 53"/>
                <a:gd name="T15" fmla="*/ 0 h 58"/>
                <a:gd name="T16" fmla="*/ 33 w 53"/>
                <a:gd name="T17" fmla="*/ 0 h 58"/>
                <a:gd name="T18" fmla="*/ 44 w 53"/>
                <a:gd name="T19" fmla="*/ 0 h 58"/>
                <a:gd name="T20" fmla="*/ 42 w 53"/>
                <a:gd name="T21" fmla="*/ 14 h 58"/>
                <a:gd name="T22" fmla="*/ 40 w 53"/>
                <a:gd name="T23" fmla="*/ 26 h 58"/>
                <a:gd name="T24" fmla="*/ 43 w 53"/>
                <a:gd name="T25" fmla="*/ 26 h 58"/>
                <a:gd name="T26" fmla="*/ 49 w 53"/>
                <a:gd name="T27" fmla="*/ 27 h 58"/>
                <a:gd name="T28" fmla="*/ 52 w 53"/>
                <a:gd name="T29" fmla="*/ 30 h 58"/>
                <a:gd name="T30" fmla="*/ 43 w 53"/>
                <a:gd name="T31" fmla="*/ 36 h 58"/>
                <a:gd name="T32" fmla="*/ 36 w 53"/>
                <a:gd name="T33" fmla="*/ 47 h 58"/>
                <a:gd name="T34" fmla="*/ 26 w 53"/>
                <a:gd name="T35" fmla="*/ 57 h 58"/>
                <a:gd name="T36" fmla="*/ 15 w 53"/>
                <a:gd name="T37" fmla="*/ 54 h 58"/>
                <a:gd name="T38" fmla="*/ 5 w 53"/>
                <a:gd name="T39" fmla="*/ 50 h 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3"/>
                <a:gd name="T61" fmla="*/ 0 h 58"/>
                <a:gd name="T62" fmla="*/ 53 w 53"/>
                <a:gd name="T63" fmla="*/ 58 h 5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3" h="58">
                  <a:moveTo>
                    <a:pt x="5" y="50"/>
                  </a:moveTo>
                  <a:lnTo>
                    <a:pt x="0" y="46"/>
                  </a:lnTo>
                  <a:lnTo>
                    <a:pt x="1" y="36"/>
                  </a:lnTo>
                  <a:lnTo>
                    <a:pt x="9" y="25"/>
                  </a:lnTo>
                  <a:lnTo>
                    <a:pt x="26" y="22"/>
                  </a:lnTo>
                  <a:lnTo>
                    <a:pt x="16" y="9"/>
                  </a:lnTo>
                  <a:lnTo>
                    <a:pt x="20" y="8"/>
                  </a:lnTo>
                  <a:lnTo>
                    <a:pt x="21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42" y="14"/>
                  </a:lnTo>
                  <a:lnTo>
                    <a:pt x="40" y="26"/>
                  </a:lnTo>
                  <a:lnTo>
                    <a:pt x="43" y="26"/>
                  </a:lnTo>
                  <a:lnTo>
                    <a:pt x="49" y="27"/>
                  </a:lnTo>
                  <a:lnTo>
                    <a:pt x="52" y="30"/>
                  </a:lnTo>
                  <a:lnTo>
                    <a:pt x="43" y="36"/>
                  </a:lnTo>
                  <a:lnTo>
                    <a:pt x="36" y="47"/>
                  </a:lnTo>
                  <a:lnTo>
                    <a:pt x="26" y="57"/>
                  </a:lnTo>
                  <a:lnTo>
                    <a:pt x="15" y="54"/>
                  </a:lnTo>
                  <a:lnTo>
                    <a:pt x="5" y="5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418" name="Freeform 165"/>
            <p:cNvSpPr>
              <a:spLocks/>
            </p:cNvSpPr>
            <p:nvPr/>
          </p:nvSpPr>
          <p:spPr bwMode="auto">
            <a:xfrm>
              <a:off x="999" y="2111"/>
              <a:ext cx="25" cy="17"/>
            </a:xfrm>
            <a:custGeom>
              <a:avLst/>
              <a:gdLst>
                <a:gd name="T0" fmla="*/ 9 w 25"/>
                <a:gd name="T1" fmla="*/ 0 h 17"/>
                <a:gd name="T2" fmla="*/ 0 w 25"/>
                <a:gd name="T3" fmla="*/ 5 h 17"/>
                <a:gd name="T4" fmla="*/ 13 w 25"/>
                <a:gd name="T5" fmla="*/ 16 h 17"/>
                <a:gd name="T6" fmla="*/ 24 w 25"/>
                <a:gd name="T7" fmla="*/ 14 h 17"/>
                <a:gd name="T8" fmla="*/ 9 w 25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17"/>
                <a:gd name="T17" fmla="*/ 25 w 25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17">
                  <a:moveTo>
                    <a:pt x="9" y="0"/>
                  </a:moveTo>
                  <a:lnTo>
                    <a:pt x="0" y="5"/>
                  </a:lnTo>
                  <a:lnTo>
                    <a:pt x="13" y="16"/>
                  </a:lnTo>
                  <a:lnTo>
                    <a:pt x="24" y="14"/>
                  </a:lnTo>
                  <a:lnTo>
                    <a:pt x="9" y="0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419" name="Freeform 166"/>
            <p:cNvSpPr>
              <a:spLocks/>
            </p:cNvSpPr>
            <p:nvPr/>
          </p:nvSpPr>
          <p:spPr bwMode="auto">
            <a:xfrm>
              <a:off x="1134" y="2109"/>
              <a:ext cx="20" cy="17"/>
            </a:xfrm>
            <a:custGeom>
              <a:avLst/>
              <a:gdLst>
                <a:gd name="T0" fmla="*/ 19 w 20"/>
                <a:gd name="T1" fmla="*/ 9 h 17"/>
                <a:gd name="T2" fmla="*/ 17 w 20"/>
                <a:gd name="T3" fmla="*/ 11 h 17"/>
                <a:gd name="T4" fmla="*/ 5 w 20"/>
                <a:gd name="T5" fmla="*/ 16 h 17"/>
                <a:gd name="T6" fmla="*/ 0 w 20"/>
                <a:gd name="T7" fmla="*/ 13 h 17"/>
                <a:gd name="T8" fmla="*/ 2 w 20"/>
                <a:gd name="T9" fmla="*/ 0 h 17"/>
                <a:gd name="T10" fmla="*/ 19 w 20"/>
                <a:gd name="T11" fmla="*/ 9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17"/>
                <a:gd name="T20" fmla="*/ 20 w 20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17">
                  <a:moveTo>
                    <a:pt x="19" y="9"/>
                  </a:moveTo>
                  <a:lnTo>
                    <a:pt x="17" y="11"/>
                  </a:lnTo>
                  <a:lnTo>
                    <a:pt x="5" y="16"/>
                  </a:lnTo>
                  <a:lnTo>
                    <a:pt x="0" y="13"/>
                  </a:lnTo>
                  <a:lnTo>
                    <a:pt x="2" y="0"/>
                  </a:lnTo>
                  <a:lnTo>
                    <a:pt x="19" y="9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420" name="Freeform 167"/>
            <p:cNvSpPr>
              <a:spLocks/>
            </p:cNvSpPr>
            <p:nvPr/>
          </p:nvSpPr>
          <p:spPr bwMode="auto">
            <a:xfrm>
              <a:off x="1163" y="2120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8 w 17"/>
                <a:gd name="T3" fmla="*/ 0 h 17"/>
                <a:gd name="T4" fmla="*/ 0 w 17"/>
                <a:gd name="T5" fmla="*/ 16 h 17"/>
                <a:gd name="T6" fmla="*/ 16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16" y="0"/>
                  </a:moveTo>
                  <a:lnTo>
                    <a:pt x="8" y="0"/>
                  </a:lnTo>
                  <a:lnTo>
                    <a:pt x="0" y="16"/>
                  </a:lnTo>
                  <a:lnTo>
                    <a:pt x="16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421" name="Freeform 168"/>
            <p:cNvSpPr>
              <a:spLocks/>
            </p:cNvSpPr>
            <p:nvPr/>
          </p:nvSpPr>
          <p:spPr bwMode="auto">
            <a:xfrm>
              <a:off x="2650" y="2652"/>
              <a:ext cx="17" cy="17"/>
            </a:xfrm>
            <a:custGeom>
              <a:avLst/>
              <a:gdLst>
                <a:gd name="T0" fmla="*/ 12 w 17"/>
                <a:gd name="T1" fmla="*/ 0 h 17"/>
                <a:gd name="T2" fmla="*/ 0 w 17"/>
                <a:gd name="T3" fmla="*/ 16 h 17"/>
                <a:gd name="T4" fmla="*/ 16 w 17"/>
                <a:gd name="T5" fmla="*/ 4 h 17"/>
                <a:gd name="T6" fmla="*/ 12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12" y="0"/>
                  </a:moveTo>
                  <a:lnTo>
                    <a:pt x="0" y="16"/>
                  </a:lnTo>
                  <a:lnTo>
                    <a:pt x="16" y="4"/>
                  </a:lnTo>
                  <a:lnTo>
                    <a:pt x="12" y="0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422" name="Freeform 169"/>
            <p:cNvSpPr>
              <a:spLocks/>
            </p:cNvSpPr>
            <p:nvPr/>
          </p:nvSpPr>
          <p:spPr bwMode="auto">
            <a:xfrm>
              <a:off x="3303" y="2520"/>
              <a:ext cx="492" cy="398"/>
            </a:xfrm>
            <a:custGeom>
              <a:avLst/>
              <a:gdLst>
                <a:gd name="T0" fmla="*/ 277 w 492"/>
                <a:gd name="T1" fmla="*/ 8 h 398"/>
                <a:gd name="T2" fmla="*/ 281 w 492"/>
                <a:gd name="T3" fmla="*/ 19 h 398"/>
                <a:gd name="T4" fmla="*/ 259 w 492"/>
                <a:gd name="T5" fmla="*/ 26 h 398"/>
                <a:gd name="T6" fmla="*/ 250 w 492"/>
                <a:gd name="T7" fmla="*/ 38 h 398"/>
                <a:gd name="T8" fmla="*/ 245 w 492"/>
                <a:gd name="T9" fmla="*/ 57 h 398"/>
                <a:gd name="T10" fmla="*/ 235 w 492"/>
                <a:gd name="T11" fmla="*/ 60 h 398"/>
                <a:gd name="T12" fmla="*/ 219 w 492"/>
                <a:gd name="T13" fmla="*/ 67 h 398"/>
                <a:gd name="T14" fmla="*/ 209 w 492"/>
                <a:gd name="T15" fmla="*/ 44 h 398"/>
                <a:gd name="T16" fmla="*/ 198 w 492"/>
                <a:gd name="T17" fmla="*/ 47 h 398"/>
                <a:gd name="T18" fmla="*/ 187 w 492"/>
                <a:gd name="T19" fmla="*/ 62 h 398"/>
                <a:gd name="T20" fmla="*/ 176 w 492"/>
                <a:gd name="T21" fmla="*/ 70 h 398"/>
                <a:gd name="T22" fmla="*/ 175 w 492"/>
                <a:gd name="T23" fmla="*/ 78 h 398"/>
                <a:gd name="T24" fmla="*/ 165 w 492"/>
                <a:gd name="T25" fmla="*/ 78 h 398"/>
                <a:gd name="T26" fmla="*/ 162 w 492"/>
                <a:gd name="T27" fmla="*/ 100 h 398"/>
                <a:gd name="T28" fmla="*/ 143 w 492"/>
                <a:gd name="T29" fmla="*/ 95 h 398"/>
                <a:gd name="T30" fmla="*/ 112 w 492"/>
                <a:gd name="T31" fmla="*/ 128 h 398"/>
                <a:gd name="T32" fmla="*/ 72 w 492"/>
                <a:gd name="T33" fmla="*/ 137 h 398"/>
                <a:gd name="T34" fmla="*/ 34 w 492"/>
                <a:gd name="T35" fmla="*/ 155 h 398"/>
                <a:gd name="T36" fmla="*/ 22 w 492"/>
                <a:gd name="T37" fmla="*/ 206 h 398"/>
                <a:gd name="T38" fmla="*/ 17 w 492"/>
                <a:gd name="T39" fmla="*/ 209 h 398"/>
                <a:gd name="T40" fmla="*/ 14 w 492"/>
                <a:gd name="T41" fmla="*/ 229 h 398"/>
                <a:gd name="T42" fmla="*/ 18 w 492"/>
                <a:gd name="T43" fmla="*/ 276 h 398"/>
                <a:gd name="T44" fmla="*/ 6 w 492"/>
                <a:gd name="T45" fmla="*/ 321 h 398"/>
                <a:gd name="T46" fmla="*/ 16 w 492"/>
                <a:gd name="T47" fmla="*/ 341 h 398"/>
                <a:gd name="T48" fmla="*/ 56 w 492"/>
                <a:gd name="T49" fmla="*/ 326 h 398"/>
                <a:gd name="T50" fmla="*/ 110 w 492"/>
                <a:gd name="T51" fmla="*/ 314 h 398"/>
                <a:gd name="T52" fmla="*/ 171 w 492"/>
                <a:gd name="T53" fmla="*/ 297 h 398"/>
                <a:gd name="T54" fmla="*/ 226 w 492"/>
                <a:gd name="T55" fmla="*/ 301 h 398"/>
                <a:gd name="T56" fmla="*/ 234 w 492"/>
                <a:gd name="T57" fmla="*/ 324 h 398"/>
                <a:gd name="T58" fmla="*/ 241 w 492"/>
                <a:gd name="T59" fmla="*/ 337 h 398"/>
                <a:gd name="T60" fmla="*/ 270 w 492"/>
                <a:gd name="T61" fmla="*/ 317 h 398"/>
                <a:gd name="T62" fmla="*/ 257 w 492"/>
                <a:gd name="T63" fmla="*/ 343 h 398"/>
                <a:gd name="T64" fmla="*/ 267 w 492"/>
                <a:gd name="T65" fmla="*/ 348 h 398"/>
                <a:gd name="T66" fmla="*/ 269 w 492"/>
                <a:gd name="T67" fmla="*/ 382 h 398"/>
                <a:gd name="T68" fmla="*/ 315 w 492"/>
                <a:gd name="T69" fmla="*/ 387 h 398"/>
                <a:gd name="T70" fmla="*/ 319 w 492"/>
                <a:gd name="T71" fmla="*/ 388 h 398"/>
                <a:gd name="T72" fmla="*/ 332 w 492"/>
                <a:gd name="T73" fmla="*/ 392 h 398"/>
                <a:gd name="T74" fmla="*/ 386 w 492"/>
                <a:gd name="T75" fmla="*/ 368 h 398"/>
                <a:gd name="T76" fmla="*/ 428 w 492"/>
                <a:gd name="T77" fmla="*/ 320 h 398"/>
                <a:gd name="T78" fmla="*/ 466 w 492"/>
                <a:gd name="T79" fmla="*/ 279 h 398"/>
                <a:gd name="T80" fmla="*/ 485 w 492"/>
                <a:gd name="T81" fmla="*/ 234 h 398"/>
                <a:gd name="T82" fmla="*/ 485 w 492"/>
                <a:gd name="T83" fmla="*/ 195 h 398"/>
                <a:gd name="T84" fmla="*/ 474 w 492"/>
                <a:gd name="T85" fmla="*/ 165 h 398"/>
                <a:gd name="T86" fmla="*/ 463 w 492"/>
                <a:gd name="T87" fmla="*/ 151 h 398"/>
                <a:gd name="T88" fmla="*/ 448 w 492"/>
                <a:gd name="T89" fmla="*/ 123 h 398"/>
                <a:gd name="T90" fmla="*/ 432 w 492"/>
                <a:gd name="T91" fmla="*/ 76 h 398"/>
                <a:gd name="T92" fmla="*/ 416 w 492"/>
                <a:gd name="T93" fmla="*/ 51 h 398"/>
                <a:gd name="T94" fmla="*/ 409 w 492"/>
                <a:gd name="T95" fmla="*/ 10 h 398"/>
                <a:gd name="T96" fmla="*/ 396 w 492"/>
                <a:gd name="T97" fmla="*/ 18 h 398"/>
                <a:gd name="T98" fmla="*/ 391 w 492"/>
                <a:gd name="T99" fmla="*/ 33 h 398"/>
                <a:gd name="T100" fmla="*/ 386 w 492"/>
                <a:gd name="T101" fmla="*/ 63 h 398"/>
                <a:gd name="T102" fmla="*/ 352 w 492"/>
                <a:gd name="T103" fmla="*/ 89 h 398"/>
                <a:gd name="T104" fmla="*/ 312 w 492"/>
                <a:gd name="T105" fmla="*/ 56 h 398"/>
                <a:gd name="T106" fmla="*/ 329 w 492"/>
                <a:gd name="T107" fmla="*/ 30 h 398"/>
                <a:gd name="T108" fmla="*/ 323 w 492"/>
                <a:gd name="T109" fmla="*/ 20 h 398"/>
                <a:gd name="T110" fmla="*/ 302 w 492"/>
                <a:gd name="T111" fmla="*/ 18 h 3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92"/>
                <a:gd name="T169" fmla="*/ 0 h 398"/>
                <a:gd name="T170" fmla="*/ 492 w 492"/>
                <a:gd name="T171" fmla="*/ 398 h 39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92" h="398">
                  <a:moveTo>
                    <a:pt x="287" y="9"/>
                  </a:moveTo>
                  <a:lnTo>
                    <a:pt x="282" y="8"/>
                  </a:lnTo>
                  <a:lnTo>
                    <a:pt x="279" y="8"/>
                  </a:lnTo>
                  <a:lnTo>
                    <a:pt x="277" y="8"/>
                  </a:lnTo>
                  <a:lnTo>
                    <a:pt x="274" y="8"/>
                  </a:lnTo>
                  <a:lnTo>
                    <a:pt x="279" y="10"/>
                  </a:lnTo>
                  <a:lnTo>
                    <a:pt x="284" y="13"/>
                  </a:lnTo>
                  <a:lnTo>
                    <a:pt x="281" y="19"/>
                  </a:lnTo>
                  <a:lnTo>
                    <a:pt x="278" y="21"/>
                  </a:lnTo>
                  <a:lnTo>
                    <a:pt x="267" y="19"/>
                  </a:lnTo>
                  <a:lnTo>
                    <a:pt x="263" y="22"/>
                  </a:lnTo>
                  <a:lnTo>
                    <a:pt x="259" y="26"/>
                  </a:lnTo>
                  <a:lnTo>
                    <a:pt x="257" y="24"/>
                  </a:lnTo>
                  <a:lnTo>
                    <a:pt x="255" y="27"/>
                  </a:lnTo>
                  <a:lnTo>
                    <a:pt x="250" y="34"/>
                  </a:lnTo>
                  <a:lnTo>
                    <a:pt x="250" y="38"/>
                  </a:lnTo>
                  <a:lnTo>
                    <a:pt x="245" y="42"/>
                  </a:lnTo>
                  <a:lnTo>
                    <a:pt x="239" y="53"/>
                  </a:lnTo>
                  <a:lnTo>
                    <a:pt x="243" y="54"/>
                  </a:lnTo>
                  <a:lnTo>
                    <a:pt x="245" y="57"/>
                  </a:lnTo>
                  <a:lnTo>
                    <a:pt x="241" y="61"/>
                  </a:lnTo>
                  <a:lnTo>
                    <a:pt x="246" y="66"/>
                  </a:lnTo>
                  <a:lnTo>
                    <a:pt x="236" y="58"/>
                  </a:lnTo>
                  <a:lnTo>
                    <a:pt x="235" y="60"/>
                  </a:lnTo>
                  <a:lnTo>
                    <a:pt x="226" y="57"/>
                  </a:lnTo>
                  <a:lnTo>
                    <a:pt x="224" y="64"/>
                  </a:lnTo>
                  <a:lnTo>
                    <a:pt x="221" y="64"/>
                  </a:lnTo>
                  <a:lnTo>
                    <a:pt x="219" y="67"/>
                  </a:lnTo>
                  <a:lnTo>
                    <a:pt x="220" y="63"/>
                  </a:lnTo>
                  <a:lnTo>
                    <a:pt x="222" y="54"/>
                  </a:lnTo>
                  <a:lnTo>
                    <a:pt x="210" y="42"/>
                  </a:lnTo>
                  <a:lnTo>
                    <a:pt x="209" y="44"/>
                  </a:lnTo>
                  <a:lnTo>
                    <a:pt x="204" y="47"/>
                  </a:lnTo>
                  <a:lnTo>
                    <a:pt x="203" y="45"/>
                  </a:lnTo>
                  <a:lnTo>
                    <a:pt x="201" y="47"/>
                  </a:lnTo>
                  <a:lnTo>
                    <a:pt x="198" y="47"/>
                  </a:lnTo>
                  <a:lnTo>
                    <a:pt x="196" y="54"/>
                  </a:lnTo>
                  <a:lnTo>
                    <a:pt x="193" y="50"/>
                  </a:lnTo>
                  <a:lnTo>
                    <a:pt x="187" y="57"/>
                  </a:lnTo>
                  <a:lnTo>
                    <a:pt x="187" y="62"/>
                  </a:lnTo>
                  <a:lnTo>
                    <a:pt x="182" y="61"/>
                  </a:lnTo>
                  <a:lnTo>
                    <a:pt x="185" y="67"/>
                  </a:lnTo>
                  <a:lnTo>
                    <a:pt x="179" y="65"/>
                  </a:lnTo>
                  <a:lnTo>
                    <a:pt x="176" y="70"/>
                  </a:lnTo>
                  <a:lnTo>
                    <a:pt x="176" y="71"/>
                  </a:lnTo>
                  <a:lnTo>
                    <a:pt x="178" y="71"/>
                  </a:lnTo>
                  <a:lnTo>
                    <a:pt x="175" y="74"/>
                  </a:lnTo>
                  <a:lnTo>
                    <a:pt x="175" y="78"/>
                  </a:lnTo>
                  <a:lnTo>
                    <a:pt x="177" y="78"/>
                  </a:lnTo>
                  <a:lnTo>
                    <a:pt x="171" y="78"/>
                  </a:lnTo>
                  <a:lnTo>
                    <a:pt x="168" y="78"/>
                  </a:lnTo>
                  <a:lnTo>
                    <a:pt x="165" y="78"/>
                  </a:lnTo>
                  <a:lnTo>
                    <a:pt x="163" y="80"/>
                  </a:lnTo>
                  <a:lnTo>
                    <a:pt x="166" y="87"/>
                  </a:lnTo>
                  <a:lnTo>
                    <a:pt x="162" y="88"/>
                  </a:lnTo>
                  <a:lnTo>
                    <a:pt x="162" y="100"/>
                  </a:lnTo>
                  <a:lnTo>
                    <a:pt x="158" y="89"/>
                  </a:lnTo>
                  <a:lnTo>
                    <a:pt x="155" y="79"/>
                  </a:lnTo>
                  <a:lnTo>
                    <a:pt x="151" y="84"/>
                  </a:lnTo>
                  <a:lnTo>
                    <a:pt x="143" y="95"/>
                  </a:lnTo>
                  <a:lnTo>
                    <a:pt x="142" y="104"/>
                  </a:lnTo>
                  <a:lnTo>
                    <a:pt x="131" y="118"/>
                  </a:lnTo>
                  <a:lnTo>
                    <a:pt x="122" y="123"/>
                  </a:lnTo>
                  <a:lnTo>
                    <a:pt x="112" y="128"/>
                  </a:lnTo>
                  <a:lnTo>
                    <a:pt x="97" y="132"/>
                  </a:lnTo>
                  <a:lnTo>
                    <a:pt x="87" y="135"/>
                  </a:lnTo>
                  <a:lnTo>
                    <a:pt x="75" y="139"/>
                  </a:lnTo>
                  <a:lnTo>
                    <a:pt x="72" y="137"/>
                  </a:lnTo>
                  <a:lnTo>
                    <a:pt x="55" y="148"/>
                  </a:lnTo>
                  <a:lnTo>
                    <a:pt x="38" y="159"/>
                  </a:lnTo>
                  <a:lnTo>
                    <a:pt x="33" y="164"/>
                  </a:lnTo>
                  <a:lnTo>
                    <a:pt x="34" y="155"/>
                  </a:lnTo>
                  <a:lnTo>
                    <a:pt x="28" y="168"/>
                  </a:lnTo>
                  <a:lnTo>
                    <a:pt x="22" y="184"/>
                  </a:lnTo>
                  <a:lnTo>
                    <a:pt x="21" y="196"/>
                  </a:lnTo>
                  <a:lnTo>
                    <a:pt x="22" y="206"/>
                  </a:lnTo>
                  <a:lnTo>
                    <a:pt x="23" y="216"/>
                  </a:lnTo>
                  <a:lnTo>
                    <a:pt x="20" y="219"/>
                  </a:lnTo>
                  <a:lnTo>
                    <a:pt x="19" y="215"/>
                  </a:lnTo>
                  <a:lnTo>
                    <a:pt x="17" y="209"/>
                  </a:lnTo>
                  <a:lnTo>
                    <a:pt x="17" y="223"/>
                  </a:lnTo>
                  <a:lnTo>
                    <a:pt x="13" y="216"/>
                  </a:lnTo>
                  <a:lnTo>
                    <a:pt x="12" y="216"/>
                  </a:lnTo>
                  <a:lnTo>
                    <a:pt x="14" y="229"/>
                  </a:lnTo>
                  <a:lnTo>
                    <a:pt x="16" y="242"/>
                  </a:lnTo>
                  <a:lnTo>
                    <a:pt x="17" y="254"/>
                  </a:lnTo>
                  <a:lnTo>
                    <a:pt x="19" y="266"/>
                  </a:lnTo>
                  <a:lnTo>
                    <a:pt x="18" y="276"/>
                  </a:lnTo>
                  <a:lnTo>
                    <a:pt x="17" y="287"/>
                  </a:lnTo>
                  <a:lnTo>
                    <a:pt x="16" y="297"/>
                  </a:lnTo>
                  <a:lnTo>
                    <a:pt x="14" y="307"/>
                  </a:lnTo>
                  <a:lnTo>
                    <a:pt x="6" y="321"/>
                  </a:lnTo>
                  <a:lnTo>
                    <a:pt x="0" y="322"/>
                  </a:lnTo>
                  <a:lnTo>
                    <a:pt x="0" y="331"/>
                  </a:lnTo>
                  <a:lnTo>
                    <a:pt x="8" y="336"/>
                  </a:lnTo>
                  <a:lnTo>
                    <a:pt x="16" y="341"/>
                  </a:lnTo>
                  <a:lnTo>
                    <a:pt x="32" y="340"/>
                  </a:lnTo>
                  <a:lnTo>
                    <a:pt x="46" y="334"/>
                  </a:lnTo>
                  <a:lnTo>
                    <a:pt x="48" y="332"/>
                  </a:lnTo>
                  <a:lnTo>
                    <a:pt x="56" y="326"/>
                  </a:lnTo>
                  <a:lnTo>
                    <a:pt x="69" y="326"/>
                  </a:lnTo>
                  <a:lnTo>
                    <a:pt x="82" y="326"/>
                  </a:lnTo>
                  <a:lnTo>
                    <a:pt x="99" y="325"/>
                  </a:lnTo>
                  <a:lnTo>
                    <a:pt x="110" y="314"/>
                  </a:lnTo>
                  <a:lnTo>
                    <a:pt x="126" y="309"/>
                  </a:lnTo>
                  <a:lnTo>
                    <a:pt x="141" y="302"/>
                  </a:lnTo>
                  <a:lnTo>
                    <a:pt x="156" y="299"/>
                  </a:lnTo>
                  <a:lnTo>
                    <a:pt x="171" y="297"/>
                  </a:lnTo>
                  <a:lnTo>
                    <a:pt x="186" y="294"/>
                  </a:lnTo>
                  <a:lnTo>
                    <a:pt x="201" y="292"/>
                  </a:lnTo>
                  <a:lnTo>
                    <a:pt x="209" y="294"/>
                  </a:lnTo>
                  <a:lnTo>
                    <a:pt x="226" y="301"/>
                  </a:lnTo>
                  <a:lnTo>
                    <a:pt x="229" y="305"/>
                  </a:lnTo>
                  <a:lnTo>
                    <a:pt x="231" y="309"/>
                  </a:lnTo>
                  <a:lnTo>
                    <a:pt x="232" y="314"/>
                  </a:lnTo>
                  <a:lnTo>
                    <a:pt x="234" y="324"/>
                  </a:lnTo>
                  <a:lnTo>
                    <a:pt x="235" y="334"/>
                  </a:lnTo>
                  <a:lnTo>
                    <a:pt x="232" y="334"/>
                  </a:lnTo>
                  <a:lnTo>
                    <a:pt x="238" y="339"/>
                  </a:lnTo>
                  <a:lnTo>
                    <a:pt x="241" y="337"/>
                  </a:lnTo>
                  <a:lnTo>
                    <a:pt x="255" y="324"/>
                  </a:lnTo>
                  <a:lnTo>
                    <a:pt x="268" y="314"/>
                  </a:lnTo>
                  <a:lnTo>
                    <a:pt x="274" y="306"/>
                  </a:lnTo>
                  <a:lnTo>
                    <a:pt x="270" y="317"/>
                  </a:lnTo>
                  <a:lnTo>
                    <a:pt x="262" y="329"/>
                  </a:lnTo>
                  <a:lnTo>
                    <a:pt x="254" y="339"/>
                  </a:lnTo>
                  <a:lnTo>
                    <a:pt x="248" y="343"/>
                  </a:lnTo>
                  <a:lnTo>
                    <a:pt x="257" y="343"/>
                  </a:lnTo>
                  <a:lnTo>
                    <a:pt x="267" y="330"/>
                  </a:lnTo>
                  <a:lnTo>
                    <a:pt x="270" y="337"/>
                  </a:lnTo>
                  <a:lnTo>
                    <a:pt x="260" y="348"/>
                  </a:lnTo>
                  <a:lnTo>
                    <a:pt x="267" y="348"/>
                  </a:lnTo>
                  <a:lnTo>
                    <a:pt x="270" y="349"/>
                  </a:lnTo>
                  <a:lnTo>
                    <a:pt x="273" y="354"/>
                  </a:lnTo>
                  <a:lnTo>
                    <a:pt x="267" y="368"/>
                  </a:lnTo>
                  <a:lnTo>
                    <a:pt x="269" y="382"/>
                  </a:lnTo>
                  <a:lnTo>
                    <a:pt x="280" y="387"/>
                  </a:lnTo>
                  <a:lnTo>
                    <a:pt x="289" y="390"/>
                  </a:lnTo>
                  <a:lnTo>
                    <a:pt x="297" y="393"/>
                  </a:lnTo>
                  <a:lnTo>
                    <a:pt x="315" y="387"/>
                  </a:lnTo>
                  <a:lnTo>
                    <a:pt x="314" y="384"/>
                  </a:lnTo>
                  <a:lnTo>
                    <a:pt x="321" y="381"/>
                  </a:lnTo>
                  <a:lnTo>
                    <a:pt x="317" y="388"/>
                  </a:lnTo>
                  <a:lnTo>
                    <a:pt x="319" y="388"/>
                  </a:lnTo>
                  <a:lnTo>
                    <a:pt x="324" y="388"/>
                  </a:lnTo>
                  <a:lnTo>
                    <a:pt x="326" y="394"/>
                  </a:lnTo>
                  <a:lnTo>
                    <a:pt x="329" y="397"/>
                  </a:lnTo>
                  <a:lnTo>
                    <a:pt x="332" y="392"/>
                  </a:lnTo>
                  <a:lnTo>
                    <a:pt x="355" y="381"/>
                  </a:lnTo>
                  <a:lnTo>
                    <a:pt x="366" y="380"/>
                  </a:lnTo>
                  <a:lnTo>
                    <a:pt x="380" y="375"/>
                  </a:lnTo>
                  <a:lnTo>
                    <a:pt x="386" y="368"/>
                  </a:lnTo>
                  <a:lnTo>
                    <a:pt x="399" y="354"/>
                  </a:lnTo>
                  <a:lnTo>
                    <a:pt x="412" y="340"/>
                  </a:lnTo>
                  <a:lnTo>
                    <a:pt x="424" y="324"/>
                  </a:lnTo>
                  <a:lnTo>
                    <a:pt x="428" y="320"/>
                  </a:lnTo>
                  <a:lnTo>
                    <a:pt x="442" y="309"/>
                  </a:lnTo>
                  <a:lnTo>
                    <a:pt x="448" y="305"/>
                  </a:lnTo>
                  <a:lnTo>
                    <a:pt x="457" y="292"/>
                  </a:lnTo>
                  <a:lnTo>
                    <a:pt x="466" y="279"/>
                  </a:lnTo>
                  <a:lnTo>
                    <a:pt x="475" y="266"/>
                  </a:lnTo>
                  <a:lnTo>
                    <a:pt x="484" y="253"/>
                  </a:lnTo>
                  <a:lnTo>
                    <a:pt x="484" y="244"/>
                  </a:lnTo>
                  <a:lnTo>
                    <a:pt x="485" y="234"/>
                  </a:lnTo>
                  <a:lnTo>
                    <a:pt x="488" y="223"/>
                  </a:lnTo>
                  <a:lnTo>
                    <a:pt x="491" y="212"/>
                  </a:lnTo>
                  <a:lnTo>
                    <a:pt x="490" y="203"/>
                  </a:lnTo>
                  <a:lnTo>
                    <a:pt x="485" y="195"/>
                  </a:lnTo>
                  <a:lnTo>
                    <a:pt x="481" y="187"/>
                  </a:lnTo>
                  <a:lnTo>
                    <a:pt x="473" y="178"/>
                  </a:lnTo>
                  <a:lnTo>
                    <a:pt x="476" y="163"/>
                  </a:lnTo>
                  <a:lnTo>
                    <a:pt x="474" y="165"/>
                  </a:lnTo>
                  <a:lnTo>
                    <a:pt x="468" y="160"/>
                  </a:lnTo>
                  <a:lnTo>
                    <a:pt x="467" y="166"/>
                  </a:lnTo>
                  <a:lnTo>
                    <a:pt x="463" y="163"/>
                  </a:lnTo>
                  <a:lnTo>
                    <a:pt x="463" y="151"/>
                  </a:lnTo>
                  <a:lnTo>
                    <a:pt x="459" y="140"/>
                  </a:lnTo>
                  <a:lnTo>
                    <a:pt x="459" y="136"/>
                  </a:lnTo>
                  <a:lnTo>
                    <a:pt x="456" y="132"/>
                  </a:lnTo>
                  <a:lnTo>
                    <a:pt x="448" y="123"/>
                  </a:lnTo>
                  <a:lnTo>
                    <a:pt x="434" y="113"/>
                  </a:lnTo>
                  <a:lnTo>
                    <a:pt x="434" y="99"/>
                  </a:lnTo>
                  <a:lnTo>
                    <a:pt x="434" y="86"/>
                  </a:lnTo>
                  <a:lnTo>
                    <a:pt x="432" y="76"/>
                  </a:lnTo>
                  <a:lnTo>
                    <a:pt x="433" y="63"/>
                  </a:lnTo>
                  <a:lnTo>
                    <a:pt x="430" y="57"/>
                  </a:lnTo>
                  <a:lnTo>
                    <a:pt x="424" y="49"/>
                  </a:lnTo>
                  <a:lnTo>
                    <a:pt x="416" y="51"/>
                  </a:lnTo>
                  <a:lnTo>
                    <a:pt x="414" y="41"/>
                  </a:lnTo>
                  <a:lnTo>
                    <a:pt x="414" y="31"/>
                  </a:lnTo>
                  <a:lnTo>
                    <a:pt x="413" y="18"/>
                  </a:lnTo>
                  <a:lnTo>
                    <a:pt x="409" y="10"/>
                  </a:lnTo>
                  <a:lnTo>
                    <a:pt x="407" y="3"/>
                  </a:lnTo>
                  <a:lnTo>
                    <a:pt x="406" y="0"/>
                  </a:lnTo>
                  <a:lnTo>
                    <a:pt x="399" y="12"/>
                  </a:lnTo>
                  <a:lnTo>
                    <a:pt x="396" y="18"/>
                  </a:lnTo>
                  <a:lnTo>
                    <a:pt x="394" y="26"/>
                  </a:lnTo>
                  <a:lnTo>
                    <a:pt x="396" y="27"/>
                  </a:lnTo>
                  <a:lnTo>
                    <a:pt x="395" y="28"/>
                  </a:lnTo>
                  <a:lnTo>
                    <a:pt x="391" y="33"/>
                  </a:lnTo>
                  <a:lnTo>
                    <a:pt x="391" y="39"/>
                  </a:lnTo>
                  <a:lnTo>
                    <a:pt x="389" y="39"/>
                  </a:lnTo>
                  <a:lnTo>
                    <a:pt x="388" y="51"/>
                  </a:lnTo>
                  <a:lnTo>
                    <a:pt x="386" y="63"/>
                  </a:lnTo>
                  <a:lnTo>
                    <a:pt x="378" y="78"/>
                  </a:lnTo>
                  <a:lnTo>
                    <a:pt x="369" y="95"/>
                  </a:lnTo>
                  <a:lnTo>
                    <a:pt x="360" y="96"/>
                  </a:lnTo>
                  <a:lnTo>
                    <a:pt x="352" y="89"/>
                  </a:lnTo>
                  <a:lnTo>
                    <a:pt x="339" y="81"/>
                  </a:lnTo>
                  <a:lnTo>
                    <a:pt x="326" y="72"/>
                  </a:lnTo>
                  <a:lnTo>
                    <a:pt x="319" y="64"/>
                  </a:lnTo>
                  <a:lnTo>
                    <a:pt x="312" y="56"/>
                  </a:lnTo>
                  <a:lnTo>
                    <a:pt x="320" y="42"/>
                  </a:lnTo>
                  <a:lnTo>
                    <a:pt x="324" y="34"/>
                  </a:lnTo>
                  <a:lnTo>
                    <a:pt x="326" y="35"/>
                  </a:lnTo>
                  <a:lnTo>
                    <a:pt x="329" y="30"/>
                  </a:lnTo>
                  <a:lnTo>
                    <a:pt x="335" y="23"/>
                  </a:lnTo>
                  <a:lnTo>
                    <a:pt x="330" y="18"/>
                  </a:lnTo>
                  <a:lnTo>
                    <a:pt x="325" y="24"/>
                  </a:lnTo>
                  <a:lnTo>
                    <a:pt x="323" y="20"/>
                  </a:lnTo>
                  <a:lnTo>
                    <a:pt x="320" y="20"/>
                  </a:lnTo>
                  <a:lnTo>
                    <a:pt x="321" y="18"/>
                  </a:lnTo>
                  <a:lnTo>
                    <a:pt x="310" y="20"/>
                  </a:lnTo>
                  <a:lnTo>
                    <a:pt x="302" y="18"/>
                  </a:lnTo>
                  <a:lnTo>
                    <a:pt x="296" y="15"/>
                  </a:lnTo>
                  <a:lnTo>
                    <a:pt x="287" y="9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423" name="Freeform 170"/>
            <p:cNvSpPr>
              <a:spLocks/>
            </p:cNvSpPr>
            <p:nvPr/>
          </p:nvSpPr>
          <p:spPr bwMode="auto">
            <a:xfrm>
              <a:off x="3590" y="2941"/>
              <a:ext cx="50" cy="40"/>
            </a:xfrm>
            <a:custGeom>
              <a:avLst/>
              <a:gdLst>
                <a:gd name="T0" fmla="*/ 19 w 50"/>
                <a:gd name="T1" fmla="*/ 30 h 40"/>
                <a:gd name="T2" fmla="*/ 6 w 50"/>
                <a:gd name="T3" fmla="*/ 39 h 40"/>
                <a:gd name="T4" fmla="*/ 0 w 50"/>
                <a:gd name="T5" fmla="*/ 36 h 40"/>
                <a:gd name="T6" fmla="*/ 1 w 50"/>
                <a:gd name="T7" fmla="*/ 35 h 40"/>
                <a:gd name="T8" fmla="*/ 0 w 50"/>
                <a:gd name="T9" fmla="*/ 22 h 40"/>
                <a:gd name="T10" fmla="*/ 2 w 50"/>
                <a:gd name="T11" fmla="*/ 21 h 40"/>
                <a:gd name="T12" fmla="*/ 3 w 50"/>
                <a:gd name="T13" fmla="*/ 22 h 40"/>
                <a:gd name="T14" fmla="*/ 5 w 50"/>
                <a:gd name="T15" fmla="*/ 12 h 40"/>
                <a:gd name="T16" fmla="*/ 7 w 50"/>
                <a:gd name="T17" fmla="*/ 2 h 40"/>
                <a:gd name="T18" fmla="*/ 10 w 50"/>
                <a:gd name="T19" fmla="*/ 0 h 40"/>
                <a:gd name="T20" fmla="*/ 20 w 50"/>
                <a:gd name="T21" fmla="*/ 4 h 40"/>
                <a:gd name="T22" fmla="*/ 30 w 50"/>
                <a:gd name="T23" fmla="*/ 8 h 40"/>
                <a:gd name="T24" fmla="*/ 34 w 50"/>
                <a:gd name="T25" fmla="*/ 3 h 40"/>
                <a:gd name="T26" fmla="*/ 49 w 50"/>
                <a:gd name="T27" fmla="*/ 2 h 40"/>
                <a:gd name="T28" fmla="*/ 38 w 50"/>
                <a:gd name="T29" fmla="*/ 19 h 40"/>
                <a:gd name="T30" fmla="*/ 35 w 50"/>
                <a:gd name="T31" fmla="*/ 18 h 40"/>
                <a:gd name="T32" fmla="*/ 21 w 50"/>
                <a:gd name="T33" fmla="*/ 33 h 40"/>
                <a:gd name="T34" fmla="*/ 24 w 50"/>
                <a:gd name="T35" fmla="*/ 31 h 40"/>
                <a:gd name="T36" fmla="*/ 20 w 50"/>
                <a:gd name="T37" fmla="*/ 31 h 40"/>
                <a:gd name="T38" fmla="*/ 19 w 50"/>
                <a:gd name="T39" fmla="*/ 30 h 4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0"/>
                <a:gd name="T61" fmla="*/ 0 h 40"/>
                <a:gd name="T62" fmla="*/ 50 w 50"/>
                <a:gd name="T63" fmla="*/ 40 h 4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0" h="40">
                  <a:moveTo>
                    <a:pt x="19" y="30"/>
                  </a:moveTo>
                  <a:lnTo>
                    <a:pt x="6" y="39"/>
                  </a:lnTo>
                  <a:lnTo>
                    <a:pt x="0" y="36"/>
                  </a:lnTo>
                  <a:lnTo>
                    <a:pt x="1" y="35"/>
                  </a:lnTo>
                  <a:lnTo>
                    <a:pt x="0" y="22"/>
                  </a:lnTo>
                  <a:lnTo>
                    <a:pt x="2" y="21"/>
                  </a:lnTo>
                  <a:lnTo>
                    <a:pt x="3" y="22"/>
                  </a:lnTo>
                  <a:lnTo>
                    <a:pt x="5" y="12"/>
                  </a:lnTo>
                  <a:lnTo>
                    <a:pt x="7" y="2"/>
                  </a:lnTo>
                  <a:lnTo>
                    <a:pt x="10" y="0"/>
                  </a:lnTo>
                  <a:lnTo>
                    <a:pt x="20" y="4"/>
                  </a:lnTo>
                  <a:lnTo>
                    <a:pt x="30" y="8"/>
                  </a:lnTo>
                  <a:lnTo>
                    <a:pt x="34" y="3"/>
                  </a:lnTo>
                  <a:lnTo>
                    <a:pt x="49" y="2"/>
                  </a:lnTo>
                  <a:lnTo>
                    <a:pt x="38" y="19"/>
                  </a:lnTo>
                  <a:lnTo>
                    <a:pt x="35" y="18"/>
                  </a:lnTo>
                  <a:lnTo>
                    <a:pt x="21" y="33"/>
                  </a:lnTo>
                  <a:lnTo>
                    <a:pt x="24" y="31"/>
                  </a:lnTo>
                  <a:lnTo>
                    <a:pt x="20" y="31"/>
                  </a:lnTo>
                  <a:lnTo>
                    <a:pt x="19" y="3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424" name="Freeform 171"/>
            <p:cNvSpPr>
              <a:spLocks/>
            </p:cNvSpPr>
            <p:nvPr/>
          </p:nvSpPr>
          <p:spPr bwMode="auto">
            <a:xfrm>
              <a:off x="3792" y="2937"/>
              <a:ext cx="140" cy="87"/>
            </a:xfrm>
            <a:custGeom>
              <a:avLst/>
              <a:gdLst>
                <a:gd name="T0" fmla="*/ 90 w 140"/>
                <a:gd name="T1" fmla="*/ 46 h 87"/>
                <a:gd name="T2" fmla="*/ 86 w 140"/>
                <a:gd name="T3" fmla="*/ 38 h 87"/>
                <a:gd name="T4" fmla="*/ 85 w 140"/>
                <a:gd name="T5" fmla="*/ 37 h 87"/>
                <a:gd name="T6" fmla="*/ 81 w 140"/>
                <a:gd name="T7" fmla="*/ 40 h 87"/>
                <a:gd name="T8" fmla="*/ 86 w 140"/>
                <a:gd name="T9" fmla="*/ 47 h 87"/>
                <a:gd name="T10" fmla="*/ 77 w 140"/>
                <a:gd name="T11" fmla="*/ 50 h 87"/>
                <a:gd name="T12" fmla="*/ 70 w 140"/>
                <a:gd name="T13" fmla="*/ 51 h 87"/>
                <a:gd name="T14" fmla="*/ 69 w 140"/>
                <a:gd name="T15" fmla="*/ 56 h 87"/>
                <a:gd name="T16" fmla="*/ 65 w 140"/>
                <a:gd name="T17" fmla="*/ 62 h 87"/>
                <a:gd name="T18" fmla="*/ 64 w 140"/>
                <a:gd name="T19" fmla="*/ 62 h 87"/>
                <a:gd name="T20" fmla="*/ 48 w 140"/>
                <a:gd name="T21" fmla="*/ 74 h 87"/>
                <a:gd name="T22" fmla="*/ 21 w 140"/>
                <a:gd name="T23" fmla="*/ 86 h 87"/>
                <a:gd name="T24" fmla="*/ 15 w 140"/>
                <a:gd name="T25" fmla="*/ 83 h 87"/>
                <a:gd name="T26" fmla="*/ 6 w 140"/>
                <a:gd name="T27" fmla="*/ 80 h 87"/>
                <a:gd name="T28" fmla="*/ 2 w 140"/>
                <a:gd name="T29" fmla="*/ 78 h 87"/>
                <a:gd name="T30" fmla="*/ 0 w 140"/>
                <a:gd name="T31" fmla="*/ 77 h 87"/>
                <a:gd name="T32" fmla="*/ 7 w 140"/>
                <a:gd name="T33" fmla="*/ 72 h 87"/>
                <a:gd name="T34" fmla="*/ 10 w 140"/>
                <a:gd name="T35" fmla="*/ 71 h 87"/>
                <a:gd name="T36" fmla="*/ 13 w 140"/>
                <a:gd name="T37" fmla="*/ 67 h 87"/>
                <a:gd name="T38" fmla="*/ 14 w 140"/>
                <a:gd name="T39" fmla="*/ 68 h 87"/>
                <a:gd name="T40" fmla="*/ 19 w 140"/>
                <a:gd name="T41" fmla="*/ 62 h 87"/>
                <a:gd name="T42" fmla="*/ 24 w 140"/>
                <a:gd name="T43" fmla="*/ 61 h 87"/>
                <a:gd name="T44" fmla="*/ 31 w 140"/>
                <a:gd name="T45" fmla="*/ 57 h 87"/>
                <a:gd name="T46" fmla="*/ 46 w 140"/>
                <a:gd name="T47" fmla="*/ 49 h 87"/>
                <a:gd name="T48" fmla="*/ 52 w 140"/>
                <a:gd name="T49" fmla="*/ 47 h 87"/>
                <a:gd name="T50" fmla="*/ 74 w 140"/>
                <a:gd name="T51" fmla="*/ 37 h 87"/>
                <a:gd name="T52" fmla="*/ 84 w 140"/>
                <a:gd name="T53" fmla="*/ 32 h 87"/>
                <a:gd name="T54" fmla="*/ 97 w 140"/>
                <a:gd name="T55" fmla="*/ 24 h 87"/>
                <a:gd name="T56" fmla="*/ 94 w 140"/>
                <a:gd name="T57" fmla="*/ 24 h 87"/>
                <a:gd name="T58" fmla="*/ 103 w 140"/>
                <a:gd name="T59" fmla="*/ 18 h 87"/>
                <a:gd name="T60" fmla="*/ 126 w 140"/>
                <a:gd name="T61" fmla="*/ 2 h 87"/>
                <a:gd name="T62" fmla="*/ 132 w 140"/>
                <a:gd name="T63" fmla="*/ 0 h 87"/>
                <a:gd name="T64" fmla="*/ 126 w 140"/>
                <a:gd name="T65" fmla="*/ 3 h 87"/>
                <a:gd name="T66" fmla="*/ 126 w 140"/>
                <a:gd name="T67" fmla="*/ 9 h 87"/>
                <a:gd name="T68" fmla="*/ 137 w 140"/>
                <a:gd name="T69" fmla="*/ 6 h 87"/>
                <a:gd name="T70" fmla="*/ 135 w 140"/>
                <a:gd name="T71" fmla="*/ 8 h 87"/>
                <a:gd name="T72" fmla="*/ 137 w 140"/>
                <a:gd name="T73" fmla="*/ 9 h 87"/>
                <a:gd name="T74" fmla="*/ 136 w 140"/>
                <a:gd name="T75" fmla="*/ 10 h 87"/>
                <a:gd name="T76" fmla="*/ 139 w 140"/>
                <a:gd name="T77" fmla="*/ 10 h 87"/>
                <a:gd name="T78" fmla="*/ 133 w 140"/>
                <a:gd name="T79" fmla="*/ 16 h 87"/>
                <a:gd name="T80" fmla="*/ 117 w 140"/>
                <a:gd name="T81" fmla="*/ 26 h 87"/>
                <a:gd name="T82" fmla="*/ 103 w 140"/>
                <a:gd name="T83" fmla="*/ 36 h 87"/>
                <a:gd name="T84" fmla="*/ 96 w 140"/>
                <a:gd name="T85" fmla="*/ 39 h 87"/>
                <a:gd name="T86" fmla="*/ 96 w 140"/>
                <a:gd name="T87" fmla="*/ 41 h 87"/>
                <a:gd name="T88" fmla="*/ 91 w 140"/>
                <a:gd name="T89" fmla="*/ 40 h 87"/>
                <a:gd name="T90" fmla="*/ 96 w 140"/>
                <a:gd name="T91" fmla="*/ 43 h 87"/>
                <a:gd name="T92" fmla="*/ 96 w 140"/>
                <a:gd name="T93" fmla="*/ 47 h 87"/>
                <a:gd name="T94" fmla="*/ 90 w 140"/>
                <a:gd name="T95" fmla="*/ 46 h 8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40"/>
                <a:gd name="T145" fmla="*/ 0 h 87"/>
                <a:gd name="T146" fmla="*/ 140 w 140"/>
                <a:gd name="T147" fmla="*/ 87 h 8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40" h="87">
                  <a:moveTo>
                    <a:pt x="90" y="46"/>
                  </a:moveTo>
                  <a:lnTo>
                    <a:pt x="86" y="38"/>
                  </a:lnTo>
                  <a:lnTo>
                    <a:pt x="85" y="37"/>
                  </a:lnTo>
                  <a:lnTo>
                    <a:pt x="81" y="40"/>
                  </a:lnTo>
                  <a:lnTo>
                    <a:pt x="86" y="47"/>
                  </a:lnTo>
                  <a:lnTo>
                    <a:pt x="77" y="50"/>
                  </a:lnTo>
                  <a:lnTo>
                    <a:pt x="70" y="51"/>
                  </a:lnTo>
                  <a:lnTo>
                    <a:pt x="69" y="56"/>
                  </a:lnTo>
                  <a:lnTo>
                    <a:pt x="65" y="62"/>
                  </a:lnTo>
                  <a:lnTo>
                    <a:pt x="64" y="62"/>
                  </a:lnTo>
                  <a:lnTo>
                    <a:pt x="48" y="74"/>
                  </a:lnTo>
                  <a:lnTo>
                    <a:pt x="21" y="86"/>
                  </a:lnTo>
                  <a:lnTo>
                    <a:pt x="15" y="83"/>
                  </a:lnTo>
                  <a:lnTo>
                    <a:pt x="6" y="80"/>
                  </a:lnTo>
                  <a:lnTo>
                    <a:pt x="2" y="78"/>
                  </a:lnTo>
                  <a:lnTo>
                    <a:pt x="0" y="77"/>
                  </a:lnTo>
                  <a:lnTo>
                    <a:pt x="7" y="72"/>
                  </a:lnTo>
                  <a:lnTo>
                    <a:pt x="10" y="71"/>
                  </a:lnTo>
                  <a:lnTo>
                    <a:pt x="13" y="67"/>
                  </a:lnTo>
                  <a:lnTo>
                    <a:pt x="14" y="68"/>
                  </a:lnTo>
                  <a:lnTo>
                    <a:pt x="19" y="62"/>
                  </a:lnTo>
                  <a:lnTo>
                    <a:pt x="24" y="61"/>
                  </a:lnTo>
                  <a:lnTo>
                    <a:pt x="31" y="57"/>
                  </a:lnTo>
                  <a:lnTo>
                    <a:pt x="46" y="49"/>
                  </a:lnTo>
                  <a:lnTo>
                    <a:pt x="52" y="47"/>
                  </a:lnTo>
                  <a:lnTo>
                    <a:pt x="74" y="37"/>
                  </a:lnTo>
                  <a:lnTo>
                    <a:pt x="84" y="32"/>
                  </a:lnTo>
                  <a:lnTo>
                    <a:pt x="97" y="24"/>
                  </a:lnTo>
                  <a:lnTo>
                    <a:pt x="94" y="24"/>
                  </a:lnTo>
                  <a:lnTo>
                    <a:pt x="103" y="18"/>
                  </a:lnTo>
                  <a:lnTo>
                    <a:pt x="126" y="2"/>
                  </a:lnTo>
                  <a:lnTo>
                    <a:pt x="132" y="0"/>
                  </a:lnTo>
                  <a:lnTo>
                    <a:pt x="126" y="3"/>
                  </a:lnTo>
                  <a:lnTo>
                    <a:pt x="126" y="9"/>
                  </a:lnTo>
                  <a:lnTo>
                    <a:pt x="137" y="6"/>
                  </a:lnTo>
                  <a:lnTo>
                    <a:pt x="135" y="8"/>
                  </a:lnTo>
                  <a:lnTo>
                    <a:pt x="137" y="9"/>
                  </a:lnTo>
                  <a:lnTo>
                    <a:pt x="136" y="10"/>
                  </a:lnTo>
                  <a:lnTo>
                    <a:pt x="139" y="10"/>
                  </a:lnTo>
                  <a:lnTo>
                    <a:pt x="133" y="16"/>
                  </a:lnTo>
                  <a:lnTo>
                    <a:pt x="117" y="26"/>
                  </a:lnTo>
                  <a:lnTo>
                    <a:pt x="103" y="36"/>
                  </a:lnTo>
                  <a:lnTo>
                    <a:pt x="96" y="39"/>
                  </a:lnTo>
                  <a:lnTo>
                    <a:pt x="96" y="41"/>
                  </a:lnTo>
                  <a:lnTo>
                    <a:pt x="91" y="40"/>
                  </a:lnTo>
                  <a:lnTo>
                    <a:pt x="96" y="43"/>
                  </a:lnTo>
                  <a:lnTo>
                    <a:pt x="96" y="47"/>
                  </a:lnTo>
                  <a:lnTo>
                    <a:pt x="90" y="46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425" name="Freeform 172"/>
            <p:cNvSpPr>
              <a:spLocks/>
            </p:cNvSpPr>
            <p:nvPr/>
          </p:nvSpPr>
          <p:spPr bwMode="auto">
            <a:xfrm>
              <a:off x="3935" y="2852"/>
              <a:ext cx="81" cy="103"/>
            </a:xfrm>
            <a:custGeom>
              <a:avLst/>
              <a:gdLst>
                <a:gd name="T0" fmla="*/ 11 w 81"/>
                <a:gd name="T1" fmla="*/ 69 h 103"/>
                <a:gd name="T2" fmla="*/ 14 w 81"/>
                <a:gd name="T3" fmla="*/ 76 h 103"/>
                <a:gd name="T4" fmla="*/ 18 w 81"/>
                <a:gd name="T5" fmla="*/ 82 h 103"/>
                <a:gd name="T6" fmla="*/ 0 w 81"/>
                <a:gd name="T7" fmla="*/ 99 h 103"/>
                <a:gd name="T8" fmla="*/ 3 w 81"/>
                <a:gd name="T9" fmla="*/ 102 h 103"/>
                <a:gd name="T10" fmla="*/ 21 w 81"/>
                <a:gd name="T11" fmla="*/ 92 h 103"/>
                <a:gd name="T12" fmla="*/ 38 w 81"/>
                <a:gd name="T13" fmla="*/ 81 h 103"/>
                <a:gd name="T14" fmla="*/ 46 w 81"/>
                <a:gd name="T15" fmla="*/ 70 h 103"/>
                <a:gd name="T16" fmla="*/ 59 w 81"/>
                <a:gd name="T17" fmla="*/ 66 h 103"/>
                <a:gd name="T18" fmla="*/ 64 w 81"/>
                <a:gd name="T19" fmla="*/ 60 h 103"/>
                <a:gd name="T20" fmla="*/ 80 w 81"/>
                <a:gd name="T21" fmla="*/ 47 h 103"/>
                <a:gd name="T22" fmla="*/ 78 w 81"/>
                <a:gd name="T23" fmla="*/ 45 h 103"/>
                <a:gd name="T24" fmla="*/ 65 w 81"/>
                <a:gd name="T25" fmla="*/ 50 h 103"/>
                <a:gd name="T26" fmla="*/ 53 w 81"/>
                <a:gd name="T27" fmla="*/ 43 h 103"/>
                <a:gd name="T28" fmla="*/ 56 w 81"/>
                <a:gd name="T29" fmla="*/ 29 h 103"/>
                <a:gd name="T30" fmla="*/ 51 w 81"/>
                <a:gd name="T31" fmla="*/ 38 h 103"/>
                <a:gd name="T32" fmla="*/ 44 w 81"/>
                <a:gd name="T33" fmla="*/ 34 h 103"/>
                <a:gd name="T34" fmla="*/ 47 w 81"/>
                <a:gd name="T35" fmla="*/ 29 h 103"/>
                <a:gd name="T36" fmla="*/ 50 w 81"/>
                <a:gd name="T37" fmla="*/ 19 h 103"/>
                <a:gd name="T38" fmla="*/ 53 w 81"/>
                <a:gd name="T39" fmla="*/ 13 h 103"/>
                <a:gd name="T40" fmla="*/ 51 w 81"/>
                <a:gd name="T41" fmla="*/ 12 h 103"/>
                <a:gd name="T42" fmla="*/ 45 w 81"/>
                <a:gd name="T43" fmla="*/ 6 h 103"/>
                <a:gd name="T44" fmla="*/ 43 w 81"/>
                <a:gd name="T45" fmla="*/ 1 h 103"/>
                <a:gd name="T46" fmla="*/ 43 w 81"/>
                <a:gd name="T47" fmla="*/ 0 h 103"/>
                <a:gd name="T48" fmla="*/ 42 w 81"/>
                <a:gd name="T49" fmla="*/ 10 h 103"/>
                <a:gd name="T50" fmla="*/ 43 w 81"/>
                <a:gd name="T51" fmla="*/ 14 h 103"/>
                <a:gd name="T52" fmla="*/ 41 w 81"/>
                <a:gd name="T53" fmla="*/ 27 h 103"/>
                <a:gd name="T54" fmla="*/ 42 w 81"/>
                <a:gd name="T55" fmla="*/ 21 h 103"/>
                <a:gd name="T56" fmla="*/ 44 w 81"/>
                <a:gd name="T57" fmla="*/ 25 h 103"/>
                <a:gd name="T58" fmla="*/ 44 w 81"/>
                <a:gd name="T59" fmla="*/ 26 h 103"/>
                <a:gd name="T60" fmla="*/ 42 w 81"/>
                <a:gd name="T61" fmla="*/ 30 h 103"/>
                <a:gd name="T62" fmla="*/ 39 w 81"/>
                <a:gd name="T63" fmla="*/ 37 h 103"/>
                <a:gd name="T64" fmla="*/ 44 w 81"/>
                <a:gd name="T65" fmla="*/ 36 h 103"/>
                <a:gd name="T66" fmla="*/ 41 w 81"/>
                <a:gd name="T67" fmla="*/ 39 h 103"/>
                <a:gd name="T68" fmla="*/ 38 w 81"/>
                <a:gd name="T69" fmla="*/ 45 h 103"/>
                <a:gd name="T70" fmla="*/ 26 w 81"/>
                <a:gd name="T71" fmla="*/ 60 h 103"/>
                <a:gd name="T72" fmla="*/ 11 w 81"/>
                <a:gd name="T73" fmla="*/ 69 h 10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1"/>
                <a:gd name="T112" fmla="*/ 0 h 103"/>
                <a:gd name="T113" fmla="*/ 81 w 81"/>
                <a:gd name="T114" fmla="*/ 103 h 10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1" h="103">
                  <a:moveTo>
                    <a:pt x="11" y="69"/>
                  </a:moveTo>
                  <a:lnTo>
                    <a:pt x="14" y="76"/>
                  </a:lnTo>
                  <a:lnTo>
                    <a:pt x="18" y="82"/>
                  </a:lnTo>
                  <a:lnTo>
                    <a:pt x="0" y="99"/>
                  </a:lnTo>
                  <a:lnTo>
                    <a:pt x="3" y="102"/>
                  </a:lnTo>
                  <a:lnTo>
                    <a:pt x="21" y="92"/>
                  </a:lnTo>
                  <a:lnTo>
                    <a:pt x="38" y="81"/>
                  </a:lnTo>
                  <a:lnTo>
                    <a:pt x="46" y="70"/>
                  </a:lnTo>
                  <a:lnTo>
                    <a:pt x="59" y="66"/>
                  </a:lnTo>
                  <a:lnTo>
                    <a:pt x="64" y="60"/>
                  </a:lnTo>
                  <a:lnTo>
                    <a:pt x="80" y="47"/>
                  </a:lnTo>
                  <a:lnTo>
                    <a:pt x="78" y="45"/>
                  </a:lnTo>
                  <a:lnTo>
                    <a:pt x="65" y="50"/>
                  </a:lnTo>
                  <a:lnTo>
                    <a:pt x="53" y="43"/>
                  </a:lnTo>
                  <a:lnTo>
                    <a:pt x="56" y="29"/>
                  </a:lnTo>
                  <a:lnTo>
                    <a:pt x="51" y="38"/>
                  </a:lnTo>
                  <a:lnTo>
                    <a:pt x="44" y="34"/>
                  </a:lnTo>
                  <a:lnTo>
                    <a:pt x="47" y="29"/>
                  </a:lnTo>
                  <a:lnTo>
                    <a:pt x="50" y="19"/>
                  </a:lnTo>
                  <a:lnTo>
                    <a:pt x="53" y="13"/>
                  </a:lnTo>
                  <a:lnTo>
                    <a:pt x="51" y="12"/>
                  </a:lnTo>
                  <a:lnTo>
                    <a:pt x="45" y="6"/>
                  </a:lnTo>
                  <a:lnTo>
                    <a:pt x="43" y="1"/>
                  </a:lnTo>
                  <a:lnTo>
                    <a:pt x="43" y="0"/>
                  </a:lnTo>
                  <a:lnTo>
                    <a:pt x="42" y="10"/>
                  </a:lnTo>
                  <a:lnTo>
                    <a:pt x="43" y="14"/>
                  </a:lnTo>
                  <a:lnTo>
                    <a:pt x="41" y="27"/>
                  </a:lnTo>
                  <a:lnTo>
                    <a:pt x="42" y="21"/>
                  </a:lnTo>
                  <a:lnTo>
                    <a:pt x="44" y="25"/>
                  </a:lnTo>
                  <a:lnTo>
                    <a:pt x="44" y="26"/>
                  </a:lnTo>
                  <a:lnTo>
                    <a:pt x="42" y="30"/>
                  </a:lnTo>
                  <a:lnTo>
                    <a:pt x="39" y="37"/>
                  </a:lnTo>
                  <a:lnTo>
                    <a:pt x="44" y="36"/>
                  </a:lnTo>
                  <a:lnTo>
                    <a:pt x="41" y="39"/>
                  </a:lnTo>
                  <a:lnTo>
                    <a:pt x="38" y="45"/>
                  </a:lnTo>
                  <a:lnTo>
                    <a:pt x="26" y="60"/>
                  </a:lnTo>
                  <a:lnTo>
                    <a:pt x="11" y="69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426" name="Freeform 173"/>
            <p:cNvSpPr>
              <a:spLocks/>
            </p:cNvSpPr>
            <p:nvPr/>
          </p:nvSpPr>
          <p:spPr bwMode="auto">
            <a:xfrm>
              <a:off x="3792" y="3024"/>
              <a:ext cx="17" cy="17"/>
            </a:xfrm>
            <a:custGeom>
              <a:avLst/>
              <a:gdLst>
                <a:gd name="T0" fmla="*/ 16 w 17"/>
                <a:gd name="T1" fmla="*/ 10 h 17"/>
                <a:gd name="T2" fmla="*/ 16 w 17"/>
                <a:gd name="T3" fmla="*/ 5 h 17"/>
                <a:gd name="T4" fmla="*/ 9 w 17"/>
                <a:gd name="T5" fmla="*/ 0 h 17"/>
                <a:gd name="T6" fmla="*/ 0 w 17"/>
                <a:gd name="T7" fmla="*/ 16 h 17"/>
                <a:gd name="T8" fmla="*/ 16 w 17"/>
                <a:gd name="T9" fmla="*/ 1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10"/>
                  </a:moveTo>
                  <a:lnTo>
                    <a:pt x="16" y="5"/>
                  </a:lnTo>
                  <a:lnTo>
                    <a:pt x="9" y="0"/>
                  </a:lnTo>
                  <a:lnTo>
                    <a:pt x="0" y="16"/>
                  </a:lnTo>
                  <a:lnTo>
                    <a:pt x="16" y="1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427" name="Freeform 174"/>
            <p:cNvSpPr>
              <a:spLocks/>
            </p:cNvSpPr>
            <p:nvPr/>
          </p:nvSpPr>
          <p:spPr bwMode="auto">
            <a:xfrm>
              <a:off x="2627" y="2662"/>
              <a:ext cx="17" cy="17"/>
            </a:xfrm>
            <a:custGeom>
              <a:avLst/>
              <a:gdLst>
                <a:gd name="T0" fmla="*/ 4 w 17"/>
                <a:gd name="T1" fmla="*/ 0 h 17"/>
                <a:gd name="T2" fmla="*/ 0 w 17"/>
                <a:gd name="T3" fmla="*/ 16 h 17"/>
                <a:gd name="T4" fmla="*/ 16 w 17"/>
                <a:gd name="T5" fmla="*/ 12 h 17"/>
                <a:gd name="T6" fmla="*/ 4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4" y="0"/>
                  </a:moveTo>
                  <a:lnTo>
                    <a:pt x="0" y="16"/>
                  </a:lnTo>
                  <a:lnTo>
                    <a:pt x="16" y="12"/>
                  </a:lnTo>
                  <a:lnTo>
                    <a:pt x="4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428" name="Freeform 175"/>
            <p:cNvSpPr>
              <a:spLocks/>
            </p:cNvSpPr>
            <p:nvPr/>
          </p:nvSpPr>
          <p:spPr bwMode="auto">
            <a:xfrm>
              <a:off x="2313" y="2402"/>
              <a:ext cx="23" cy="31"/>
            </a:xfrm>
            <a:custGeom>
              <a:avLst/>
              <a:gdLst>
                <a:gd name="T0" fmla="*/ 19 w 23"/>
                <a:gd name="T1" fmla="*/ 9 h 31"/>
                <a:gd name="T2" fmla="*/ 19 w 23"/>
                <a:gd name="T3" fmla="*/ 1 h 31"/>
                <a:gd name="T4" fmla="*/ 12 w 23"/>
                <a:gd name="T5" fmla="*/ 0 h 31"/>
                <a:gd name="T6" fmla="*/ 11 w 23"/>
                <a:gd name="T7" fmla="*/ 4 h 31"/>
                <a:gd name="T8" fmla="*/ 1 w 23"/>
                <a:gd name="T9" fmla="*/ 5 h 31"/>
                <a:gd name="T10" fmla="*/ 0 w 23"/>
                <a:gd name="T11" fmla="*/ 6 h 31"/>
                <a:gd name="T12" fmla="*/ 1 w 23"/>
                <a:gd name="T13" fmla="*/ 7 h 31"/>
                <a:gd name="T14" fmla="*/ 3 w 23"/>
                <a:gd name="T15" fmla="*/ 19 h 31"/>
                <a:gd name="T16" fmla="*/ 5 w 23"/>
                <a:gd name="T17" fmla="*/ 30 h 31"/>
                <a:gd name="T18" fmla="*/ 8 w 23"/>
                <a:gd name="T19" fmla="*/ 30 h 31"/>
                <a:gd name="T20" fmla="*/ 15 w 23"/>
                <a:gd name="T21" fmla="*/ 21 h 31"/>
                <a:gd name="T22" fmla="*/ 22 w 23"/>
                <a:gd name="T23" fmla="*/ 13 h 31"/>
                <a:gd name="T24" fmla="*/ 19 w 23"/>
                <a:gd name="T25" fmla="*/ 9 h 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"/>
                <a:gd name="T40" fmla="*/ 0 h 31"/>
                <a:gd name="T41" fmla="*/ 23 w 23"/>
                <a:gd name="T42" fmla="*/ 31 h 3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" h="31">
                  <a:moveTo>
                    <a:pt x="19" y="9"/>
                  </a:moveTo>
                  <a:lnTo>
                    <a:pt x="19" y="1"/>
                  </a:lnTo>
                  <a:lnTo>
                    <a:pt x="12" y="0"/>
                  </a:lnTo>
                  <a:lnTo>
                    <a:pt x="11" y="4"/>
                  </a:lnTo>
                  <a:lnTo>
                    <a:pt x="1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3" y="19"/>
                  </a:lnTo>
                  <a:lnTo>
                    <a:pt x="5" y="30"/>
                  </a:lnTo>
                  <a:lnTo>
                    <a:pt x="8" y="30"/>
                  </a:lnTo>
                  <a:lnTo>
                    <a:pt x="15" y="21"/>
                  </a:lnTo>
                  <a:lnTo>
                    <a:pt x="22" y="13"/>
                  </a:lnTo>
                  <a:lnTo>
                    <a:pt x="19" y="9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429" name="Freeform 176"/>
            <p:cNvSpPr>
              <a:spLocks/>
            </p:cNvSpPr>
            <p:nvPr/>
          </p:nvSpPr>
          <p:spPr bwMode="auto">
            <a:xfrm>
              <a:off x="2093" y="2318"/>
              <a:ext cx="94" cy="122"/>
            </a:xfrm>
            <a:custGeom>
              <a:avLst/>
              <a:gdLst>
                <a:gd name="T0" fmla="*/ 17 w 94"/>
                <a:gd name="T1" fmla="*/ 84 h 122"/>
                <a:gd name="T2" fmla="*/ 6 w 94"/>
                <a:gd name="T3" fmla="*/ 86 h 122"/>
                <a:gd name="T4" fmla="*/ 6 w 94"/>
                <a:gd name="T5" fmla="*/ 90 h 122"/>
                <a:gd name="T6" fmla="*/ 8 w 94"/>
                <a:gd name="T7" fmla="*/ 93 h 122"/>
                <a:gd name="T8" fmla="*/ 10 w 94"/>
                <a:gd name="T9" fmla="*/ 99 h 122"/>
                <a:gd name="T10" fmla="*/ 8 w 94"/>
                <a:gd name="T11" fmla="*/ 102 h 122"/>
                <a:gd name="T12" fmla="*/ 4 w 94"/>
                <a:gd name="T13" fmla="*/ 100 h 122"/>
                <a:gd name="T14" fmla="*/ 0 w 94"/>
                <a:gd name="T15" fmla="*/ 106 h 122"/>
                <a:gd name="T16" fmla="*/ 11 w 94"/>
                <a:gd name="T17" fmla="*/ 121 h 122"/>
                <a:gd name="T18" fmla="*/ 19 w 94"/>
                <a:gd name="T19" fmla="*/ 113 h 122"/>
                <a:gd name="T20" fmla="*/ 24 w 94"/>
                <a:gd name="T21" fmla="*/ 116 h 122"/>
                <a:gd name="T22" fmla="*/ 30 w 94"/>
                <a:gd name="T23" fmla="*/ 118 h 122"/>
                <a:gd name="T24" fmla="*/ 34 w 94"/>
                <a:gd name="T25" fmla="*/ 113 h 122"/>
                <a:gd name="T26" fmla="*/ 41 w 94"/>
                <a:gd name="T27" fmla="*/ 113 h 122"/>
                <a:gd name="T28" fmla="*/ 43 w 94"/>
                <a:gd name="T29" fmla="*/ 119 h 122"/>
                <a:gd name="T30" fmla="*/ 52 w 94"/>
                <a:gd name="T31" fmla="*/ 110 h 122"/>
                <a:gd name="T32" fmla="*/ 61 w 94"/>
                <a:gd name="T33" fmla="*/ 101 h 122"/>
                <a:gd name="T34" fmla="*/ 63 w 94"/>
                <a:gd name="T35" fmla="*/ 90 h 122"/>
                <a:gd name="T36" fmla="*/ 65 w 94"/>
                <a:gd name="T37" fmla="*/ 79 h 122"/>
                <a:gd name="T38" fmla="*/ 74 w 94"/>
                <a:gd name="T39" fmla="*/ 68 h 122"/>
                <a:gd name="T40" fmla="*/ 82 w 94"/>
                <a:gd name="T41" fmla="*/ 56 h 122"/>
                <a:gd name="T42" fmla="*/ 84 w 94"/>
                <a:gd name="T43" fmla="*/ 45 h 122"/>
                <a:gd name="T44" fmla="*/ 86 w 94"/>
                <a:gd name="T45" fmla="*/ 35 h 122"/>
                <a:gd name="T46" fmla="*/ 88 w 94"/>
                <a:gd name="T47" fmla="*/ 24 h 122"/>
                <a:gd name="T48" fmla="*/ 90 w 94"/>
                <a:gd name="T49" fmla="*/ 13 h 122"/>
                <a:gd name="T50" fmla="*/ 93 w 94"/>
                <a:gd name="T51" fmla="*/ 2 h 122"/>
                <a:gd name="T52" fmla="*/ 84 w 94"/>
                <a:gd name="T53" fmla="*/ 1 h 122"/>
                <a:gd name="T54" fmla="*/ 74 w 94"/>
                <a:gd name="T55" fmla="*/ 0 h 122"/>
                <a:gd name="T56" fmla="*/ 67 w 94"/>
                <a:gd name="T57" fmla="*/ 4 h 122"/>
                <a:gd name="T58" fmla="*/ 63 w 94"/>
                <a:gd name="T59" fmla="*/ 19 h 122"/>
                <a:gd name="T60" fmla="*/ 60 w 94"/>
                <a:gd name="T61" fmla="*/ 26 h 122"/>
                <a:gd name="T62" fmla="*/ 50 w 94"/>
                <a:gd name="T63" fmla="*/ 23 h 122"/>
                <a:gd name="T64" fmla="*/ 39 w 94"/>
                <a:gd name="T65" fmla="*/ 20 h 122"/>
                <a:gd name="T66" fmla="*/ 27 w 94"/>
                <a:gd name="T67" fmla="*/ 20 h 122"/>
                <a:gd name="T68" fmla="*/ 26 w 94"/>
                <a:gd name="T69" fmla="*/ 33 h 122"/>
                <a:gd name="T70" fmla="*/ 39 w 94"/>
                <a:gd name="T71" fmla="*/ 33 h 122"/>
                <a:gd name="T72" fmla="*/ 40 w 94"/>
                <a:gd name="T73" fmla="*/ 42 h 122"/>
                <a:gd name="T74" fmla="*/ 34 w 94"/>
                <a:gd name="T75" fmla="*/ 50 h 122"/>
                <a:gd name="T76" fmla="*/ 41 w 94"/>
                <a:gd name="T77" fmla="*/ 63 h 122"/>
                <a:gd name="T78" fmla="*/ 39 w 94"/>
                <a:gd name="T79" fmla="*/ 82 h 122"/>
                <a:gd name="T80" fmla="*/ 34 w 94"/>
                <a:gd name="T81" fmla="*/ 85 h 122"/>
                <a:gd name="T82" fmla="*/ 32 w 94"/>
                <a:gd name="T83" fmla="*/ 82 h 122"/>
                <a:gd name="T84" fmla="*/ 25 w 94"/>
                <a:gd name="T85" fmla="*/ 84 h 122"/>
                <a:gd name="T86" fmla="*/ 18 w 94"/>
                <a:gd name="T87" fmla="*/ 76 h 122"/>
                <a:gd name="T88" fmla="*/ 17 w 94"/>
                <a:gd name="T89" fmla="*/ 84 h 12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4"/>
                <a:gd name="T136" fmla="*/ 0 h 122"/>
                <a:gd name="T137" fmla="*/ 94 w 94"/>
                <a:gd name="T138" fmla="*/ 122 h 12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4" h="122">
                  <a:moveTo>
                    <a:pt x="17" y="84"/>
                  </a:moveTo>
                  <a:lnTo>
                    <a:pt x="6" y="86"/>
                  </a:lnTo>
                  <a:lnTo>
                    <a:pt x="6" y="90"/>
                  </a:lnTo>
                  <a:lnTo>
                    <a:pt x="8" y="93"/>
                  </a:lnTo>
                  <a:lnTo>
                    <a:pt x="10" y="99"/>
                  </a:lnTo>
                  <a:lnTo>
                    <a:pt x="8" y="102"/>
                  </a:lnTo>
                  <a:lnTo>
                    <a:pt x="4" y="100"/>
                  </a:lnTo>
                  <a:lnTo>
                    <a:pt x="0" y="106"/>
                  </a:lnTo>
                  <a:lnTo>
                    <a:pt x="11" y="121"/>
                  </a:lnTo>
                  <a:lnTo>
                    <a:pt x="19" y="113"/>
                  </a:lnTo>
                  <a:lnTo>
                    <a:pt x="24" y="116"/>
                  </a:lnTo>
                  <a:lnTo>
                    <a:pt x="30" y="118"/>
                  </a:lnTo>
                  <a:lnTo>
                    <a:pt x="34" y="113"/>
                  </a:lnTo>
                  <a:lnTo>
                    <a:pt x="41" y="113"/>
                  </a:lnTo>
                  <a:lnTo>
                    <a:pt x="43" y="119"/>
                  </a:lnTo>
                  <a:lnTo>
                    <a:pt x="52" y="110"/>
                  </a:lnTo>
                  <a:lnTo>
                    <a:pt x="61" y="101"/>
                  </a:lnTo>
                  <a:lnTo>
                    <a:pt x="63" y="90"/>
                  </a:lnTo>
                  <a:lnTo>
                    <a:pt x="65" y="79"/>
                  </a:lnTo>
                  <a:lnTo>
                    <a:pt x="74" y="68"/>
                  </a:lnTo>
                  <a:lnTo>
                    <a:pt x="82" y="56"/>
                  </a:lnTo>
                  <a:lnTo>
                    <a:pt x="84" y="45"/>
                  </a:lnTo>
                  <a:lnTo>
                    <a:pt x="86" y="35"/>
                  </a:lnTo>
                  <a:lnTo>
                    <a:pt x="88" y="24"/>
                  </a:lnTo>
                  <a:lnTo>
                    <a:pt x="90" y="13"/>
                  </a:lnTo>
                  <a:lnTo>
                    <a:pt x="93" y="2"/>
                  </a:lnTo>
                  <a:lnTo>
                    <a:pt x="84" y="1"/>
                  </a:lnTo>
                  <a:lnTo>
                    <a:pt x="74" y="0"/>
                  </a:lnTo>
                  <a:lnTo>
                    <a:pt x="67" y="4"/>
                  </a:lnTo>
                  <a:lnTo>
                    <a:pt x="63" y="19"/>
                  </a:lnTo>
                  <a:lnTo>
                    <a:pt x="60" y="26"/>
                  </a:lnTo>
                  <a:lnTo>
                    <a:pt x="50" y="23"/>
                  </a:lnTo>
                  <a:lnTo>
                    <a:pt x="39" y="20"/>
                  </a:lnTo>
                  <a:lnTo>
                    <a:pt x="27" y="20"/>
                  </a:lnTo>
                  <a:lnTo>
                    <a:pt x="26" y="33"/>
                  </a:lnTo>
                  <a:lnTo>
                    <a:pt x="39" y="33"/>
                  </a:lnTo>
                  <a:lnTo>
                    <a:pt x="40" y="42"/>
                  </a:lnTo>
                  <a:lnTo>
                    <a:pt x="34" y="50"/>
                  </a:lnTo>
                  <a:lnTo>
                    <a:pt x="41" y="63"/>
                  </a:lnTo>
                  <a:lnTo>
                    <a:pt x="39" y="82"/>
                  </a:lnTo>
                  <a:lnTo>
                    <a:pt x="34" y="85"/>
                  </a:lnTo>
                  <a:lnTo>
                    <a:pt x="32" y="82"/>
                  </a:lnTo>
                  <a:lnTo>
                    <a:pt x="25" y="84"/>
                  </a:lnTo>
                  <a:lnTo>
                    <a:pt x="18" y="76"/>
                  </a:lnTo>
                  <a:lnTo>
                    <a:pt x="17" y="84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430" name="Freeform 177"/>
            <p:cNvSpPr>
              <a:spLocks/>
            </p:cNvSpPr>
            <p:nvPr/>
          </p:nvSpPr>
          <p:spPr bwMode="auto">
            <a:xfrm>
              <a:off x="2375" y="2305"/>
              <a:ext cx="100" cy="131"/>
            </a:xfrm>
            <a:custGeom>
              <a:avLst/>
              <a:gdLst>
                <a:gd name="T0" fmla="*/ 46 w 100"/>
                <a:gd name="T1" fmla="*/ 107 h 131"/>
                <a:gd name="T2" fmla="*/ 35 w 100"/>
                <a:gd name="T3" fmla="*/ 100 h 131"/>
                <a:gd name="T4" fmla="*/ 23 w 100"/>
                <a:gd name="T5" fmla="*/ 93 h 131"/>
                <a:gd name="T6" fmla="*/ 12 w 100"/>
                <a:gd name="T7" fmla="*/ 86 h 131"/>
                <a:gd name="T8" fmla="*/ 1 w 100"/>
                <a:gd name="T9" fmla="*/ 78 h 131"/>
                <a:gd name="T10" fmla="*/ 0 w 100"/>
                <a:gd name="T11" fmla="*/ 63 h 131"/>
                <a:gd name="T12" fmla="*/ 8 w 100"/>
                <a:gd name="T13" fmla="*/ 49 h 131"/>
                <a:gd name="T14" fmla="*/ 14 w 100"/>
                <a:gd name="T15" fmla="*/ 38 h 131"/>
                <a:gd name="T16" fmla="*/ 10 w 100"/>
                <a:gd name="T17" fmla="*/ 28 h 131"/>
                <a:gd name="T18" fmla="*/ 7 w 100"/>
                <a:gd name="T19" fmla="*/ 17 h 131"/>
                <a:gd name="T20" fmla="*/ 1 w 100"/>
                <a:gd name="T21" fmla="*/ 6 h 131"/>
                <a:gd name="T22" fmla="*/ 6 w 100"/>
                <a:gd name="T23" fmla="*/ 0 h 131"/>
                <a:gd name="T24" fmla="*/ 16 w 100"/>
                <a:gd name="T25" fmla="*/ 0 h 131"/>
                <a:gd name="T26" fmla="*/ 25 w 100"/>
                <a:gd name="T27" fmla="*/ 0 h 131"/>
                <a:gd name="T28" fmla="*/ 36 w 100"/>
                <a:gd name="T29" fmla="*/ 2 h 131"/>
                <a:gd name="T30" fmla="*/ 51 w 100"/>
                <a:gd name="T31" fmla="*/ 13 h 131"/>
                <a:gd name="T32" fmla="*/ 67 w 100"/>
                <a:gd name="T33" fmla="*/ 16 h 131"/>
                <a:gd name="T34" fmla="*/ 74 w 100"/>
                <a:gd name="T35" fmla="*/ 10 h 131"/>
                <a:gd name="T36" fmla="*/ 87 w 100"/>
                <a:gd name="T37" fmla="*/ 7 h 131"/>
                <a:gd name="T38" fmla="*/ 99 w 100"/>
                <a:gd name="T39" fmla="*/ 9 h 131"/>
                <a:gd name="T40" fmla="*/ 93 w 100"/>
                <a:gd name="T41" fmla="*/ 17 h 131"/>
                <a:gd name="T42" fmla="*/ 87 w 100"/>
                <a:gd name="T43" fmla="*/ 25 h 131"/>
                <a:gd name="T44" fmla="*/ 88 w 100"/>
                <a:gd name="T45" fmla="*/ 38 h 131"/>
                <a:gd name="T46" fmla="*/ 88 w 100"/>
                <a:gd name="T47" fmla="*/ 51 h 131"/>
                <a:gd name="T48" fmla="*/ 88 w 100"/>
                <a:gd name="T49" fmla="*/ 64 h 131"/>
                <a:gd name="T50" fmla="*/ 88 w 100"/>
                <a:gd name="T51" fmla="*/ 77 h 131"/>
                <a:gd name="T52" fmla="*/ 95 w 100"/>
                <a:gd name="T53" fmla="*/ 88 h 131"/>
                <a:gd name="T54" fmla="*/ 87 w 100"/>
                <a:gd name="T55" fmla="*/ 92 h 131"/>
                <a:gd name="T56" fmla="*/ 83 w 100"/>
                <a:gd name="T57" fmla="*/ 100 h 131"/>
                <a:gd name="T58" fmla="*/ 77 w 100"/>
                <a:gd name="T59" fmla="*/ 106 h 131"/>
                <a:gd name="T60" fmla="*/ 72 w 100"/>
                <a:gd name="T61" fmla="*/ 118 h 131"/>
                <a:gd name="T62" fmla="*/ 67 w 100"/>
                <a:gd name="T63" fmla="*/ 129 h 131"/>
                <a:gd name="T64" fmla="*/ 66 w 100"/>
                <a:gd name="T65" fmla="*/ 130 h 131"/>
                <a:gd name="T66" fmla="*/ 56 w 100"/>
                <a:gd name="T67" fmla="*/ 121 h 131"/>
                <a:gd name="T68" fmla="*/ 47 w 100"/>
                <a:gd name="T69" fmla="*/ 112 h 131"/>
                <a:gd name="T70" fmla="*/ 46 w 100"/>
                <a:gd name="T71" fmla="*/ 107 h 13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0"/>
                <a:gd name="T109" fmla="*/ 0 h 131"/>
                <a:gd name="T110" fmla="*/ 100 w 100"/>
                <a:gd name="T111" fmla="*/ 131 h 13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0" h="131">
                  <a:moveTo>
                    <a:pt x="46" y="107"/>
                  </a:moveTo>
                  <a:lnTo>
                    <a:pt x="35" y="100"/>
                  </a:lnTo>
                  <a:lnTo>
                    <a:pt x="23" y="93"/>
                  </a:lnTo>
                  <a:lnTo>
                    <a:pt x="12" y="86"/>
                  </a:lnTo>
                  <a:lnTo>
                    <a:pt x="1" y="78"/>
                  </a:lnTo>
                  <a:lnTo>
                    <a:pt x="0" y="63"/>
                  </a:lnTo>
                  <a:lnTo>
                    <a:pt x="8" y="49"/>
                  </a:lnTo>
                  <a:lnTo>
                    <a:pt x="14" y="38"/>
                  </a:lnTo>
                  <a:lnTo>
                    <a:pt x="10" y="28"/>
                  </a:lnTo>
                  <a:lnTo>
                    <a:pt x="7" y="17"/>
                  </a:lnTo>
                  <a:lnTo>
                    <a:pt x="1" y="6"/>
                  </a:lnTo>
                  <a:lnTo>
                    <a:pt x="6" y="0"/>
                  </a:lnTo>
                  <a:lnTo>
                    <a:pt x="16" y="0"/>
                  </a:lnTo>
                  <a:lnTo>
                    <a:pt x="25" y="0"/>
                  </a:lnTo>
                  <a:lnTo>
                    <a:pt x="36" y="2"/>
                  </a:lnTo>
                  <a:lnTo>
                    <a:pt x="51" y="13"/>
                  </a:lnTo>
                  <a:lnTo>
                    <a:pt x="67" y="16"/>
                  </a:lnTo>
                  <a:lnTo>
                    <a:pt x="74" y="10"/>
                  </a:lnTo>
                  <a:lnTo>
                    <a:pt x="87" y="7"/>
                  </a:lnTo>
                  <a:lnTo>
                    <a:pt x="99" y="9"/>
                  </a:lnTo>
                  <a:lnTo>
                    <a:pt x="93" y="17"/>
                  </a:lnTo>
                  <a:lnTo>
                    <a:pt x="87" y="25"/>
                  </a:lnTo>
                  <a:lnTo>
                    <a:pt x="88" y="38"/>
                  </a:lnTo>
                  <a:lnTo>
                    <a:pt x="88" y="51"/>
                  </a:lnTo>
                  <a:lnTo>
                    <a:pt x="88" y="64"/>
                  </a:lnTo>
                  <a:lnTo>
                    <a:pt x="88" y="77"/>
                  </a:lnTo>
                  <a:lnTo>
                    <a:pt x="95" y="88"/>
                  </a:lnTo>
                  <a:lnTo>
                    <a:pt x="87" y="92"/>
                  </a:lnTo>
                  <a:lnTo>
                    <a:pt x="83" y="100"/>
                  </a:lnTo>
                  <a:lnTo>
                    <a:pt x="77" y="106"/>
                  </a:lnTo>
                  <a:lnTo>
                    <a:pt x="72" y="118"/>
                  </a:lnTo>
                  <a:lnTo>
                    <a:pt x="67" y="129"/>
                  </a:lnTo>
                  <a:lnTo>
                    <a:pt x="66" y="130"/>
                  </a:lnTo>
                  <a:lnTo>
                    <a:pt x="56" y="121"/>
                  </a:lnTo>
                  <a:lnTo>
                    <a:pt x="47" y="112"/>
                  </a:lnTo>
                  <a:lnTo>
                    <a:pt x="46" y="107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431" name="Freeform 178"/>
            <p:cNvSpPr>
              <a:spLocks/>
            </p:cNvSpPr>
            <p:nvPr/>
          </p:nvSpPr>
          <p:spPr bwMode="auto">
            <a:xfrm>
              <a:off x="2312" y="2384"/>
              <a:ext cx="25" cy="24"/>
            </a:xfrm>
            <a:custGeom>
              <a:avLst/>
              <a:gdLst>
                <a:gd name="T0" fmla="*/ 8 w 25"/>
                <a:gd name="T1" fmla="*/ 5 h 24"/>
                <a:gd name="T2" fmla="*/ 3 w 25"/>
                <a:gd name="T3" fmla="*/ 15 h 24"/>
                <a:gd name="T4" fmla="*/ 0 w 25"/>
                <a:gd name="T5" fmla="*/ 23 h 24"/>
                <a:gd name="T6" fmla="*/ 1 w 25"/>
                <a:gd name="T7" fmla="*/ 23 h 24"/>
                <a:gd name="T8" fmla="*/ 2 w 25"/>
                <a:gd name="T9" fmla="*/ 23 h 24"/>
                <a:gd name="T10" fmla="*/ 12 w 25"/>
                <a:gd name="T11" fmla="*/ 22 h 24"/>
                <a:gd name="T12" fmla="*/ 13 w 25"/>
                <a:gd name="T13" fmla="*/ 18 h 24"/>
                <a:gd name="T14" fmla="*/ 20 w 25"/>
                <a:gd name="T15" fmla="*/ 19 h 24"/>
                <a:gd name="T16" fmla="*/ 24 w 25"/>
                <a:gd name="T17" fmla="*/ 17 h 24"/>
                <a:gd name="T18" fmla="*/ 19 w 25"/>
                <a:gd name="T19" fmla="*/ 0 h 24"/>
                <a:gd name="T20" fmla="*/ 12 w 25"/>
                <a:gd name="T21" fmla="*/ 5 h 24"/>
                <a:gd name="T22" fmla="*/ 8 w 25"/>
                <a:gd name="T23" fmla="*/ 5 h 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"/>
                <a:gd name="T37" fmla="*/ 0 h 24"/>
                <a:gd name="T38" fmla="*/ 25 w 25"/>
                <a:gd name="T39" fmla="*/ 24 h 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" h="24">
                  <a:moveTo>
                    <a:pt x="8" y="5"/>
                  </a:moveTo>
                  <a:lnTo>
                    <a:pt x="3" y="15"/>
                  </a:lnTo>
                  <a:lnTo>
                    <a:pt x="0" y="23"/>
                  </a:lnTo>
                  <a:lnTo>
                    <a:pt x="1" y="23"/>
                  </a:lnTo>
                  <a:lnTo>
                    <a:pt x="2" y="23"/>
                  </a:lnTo>
                  <a:lnTo>
                    <a:pt x="12" y="22"/>
                  </a:lnTo>
                  <a:lnTo>
                    <a:pt x="13" y="18"/>
                  </a:lnTo>
                  <a:lnTo>
                    <a:pt x="20" y="19"/>
                  </a:lnTo>
                  <a:lnTo>
                    <a:pt x="24" y="17"/>
                  </a:lnTo>
                  <a:lnTo>
                    <a:pt x="19" y="0"/>
                  </a:lnTo>
                  <a:lnTo>
                    <a:pt x="12" y="5"/>
                  </a:lnTo>
                  <a:lnTo>
                    <a:pt x="8" y="5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432" name="Freeform 179"/>
            <p:cNvSpPr>
              <a:spLocks/>
            </p:cNvSpPr>
            <p:nvPr/>
          </p:nvSpPr>
          <p:spPr bwMode="auto">
            <a:xfrm>
              <a:off x="2640" y="2435"/>
              <a:ext cx="17" cy="1"/>
            </a:xfrm>
            <a:custGeom>
              <a:avLst/>
              <a:gdLst>
                <a:gd name="T0" fmla="*/ 16 w 17"/>
                <a:gd name="T1" fmla="*/ 0 h 1"/>
                <a:gd name="T2" fmla="*/ 0 w 17"/>
                <a:gd name="T3" fmla="*/ 0 h 1"/>
                <a:gd name="T4" fmla="*/ 16 w 17"/>
                <a:gd name="T5" fmla="*/ 0 h 1"/>
                <a:gd name="T6" fmla="*/ 0 60000 65536"/>
                <a:gd name="T7" fmla="*/ 0 60000 65536"/>
                <a:gd name="T8" fmla="*/ 0 60000 65536"/>
                <a:gd name="T9" fmla="*/ 0 w 17"/>
                <a:gd name="T10" fmla="*/ 0 h 1"/>
                <a:gd name="T11" fmla="*/ 17 w 1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">
                  <a:moveTo>
                    <a:pt x="16" y="0"/>
                  </a:move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433" name="Freeform 180"/>
            <p:cNvSpPr>
              <a:spLocks/>
            </p:cNvSpPr>
            <p:nvPr/>
          </p:nvSpPr>
          <p:spPr bwMode="auto">
            <a:xfrm>
              <a:off x="2524" y="2500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9 w 17"/>
                <a:gd name="T3" fmla="*/ 0 h 17"/>
                <a:gd name="T4" fmla="*/ 0 w 17"/>
                <a:gd name="T5" fmla="*/ 16 h 17"/>
                <a:gd name="T6" fmla="*/ 16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16" y="0"/>
                  </a:moveTo>
                  <a:lnTo>
                    <a:pt x="9" y="0"/>
                  </a:lnTo>
                  <a:lnTo>
                    <a:pt x="0" y="16"/>
                  </a:lnTo>
                  <a:lnTo>
                    <a:pt x="16" y="0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434" name="Freeform 181"/>
            <p:cNvSpPr>
              <a:spLocks/>
            </p:cNvSpPr>
            <p:nvPr/>
          </p:nvSpPr>
          <p:spPr bwMode="auto">
            <a:xfrm>
              <a:off x="2319" y="2383"/>
              <a:ext cx="135" cy="151"/>
            </a:xfrm>
            <a:custGeom>
              <a:avLst/>
              <a:gdLst>
                <a:gd name="T0" fmla="*/ 102 w 135"/>
                <a:gd name="T1" fmla="*/ 33 h 151"/>
                <a:gd name="T2" fmla="*/ 101 w 135"/>
                <a:gd name="T3" fmla="*/ 28 h 151"/>
                <a:gd name="T4" fmla="*/ 90 w 135"/>
                <a:gd name="T5" fmla="*/ 22 h 151"/>
                <a:gd name="T6" fmla="*/ 78 w 135"/>
                <a:gd name="T7" fmla="*/ 14 h 151"/>
                <a:gd name="T8" fmla="*/ 67 w 135"/>
                <a:gd name="T9" fmla="*/ 8 h 151"/>
                <a:gd name="T10" fmla="*/ 56 w 135"/>
                <a:gd name="T11" fmla="*/ 0 h 151"/>
                <a:gd name="T12" fmla="*/ 45 w 135"/>
                <a:gd name="T13" fmla="*/ 1 h 151"/>
                <a:gd name="T14" fmla="*/ 34 w 135"/>
                <a:gd name="T15" fmla="*/ 1 h 151"/>
                <a:gd name="T16" fmla="*/ 23 w 135"/>
                <a:gd name="T17" fmla="*/ 1 h 151"/>
                <a:gd name="T18" fmla="*/ 12 w 135"/>
                <a:gd name="T19" fmla="*/ 1 h 151"/>
                <a:gd name="T20" fmla="*/ 17 w 135"/>
                <a:gd name="T21" fmla="*/ 18 h 151"/>
                <a:gd name="T22" fmla="*/ 13 w 135"/>
                <a:gd name="T23" fmla="*/ 20 h 151"/>
                <a:gd name="T24" fmla="*/ 13 w 135"/>
                <a:gd name="T25" fmla="*/ 28 h 151"/>
                <a:gd name="T26" fmla="*/ 17 w 135"/>
                <a:gd name="T27" fmla="*/ 32 h 151"/>
                <a:gd name="T28" fmla="*/ 10 w 135"/>
                <a:gd name="T29" fmla="*/ 40 h 151"/>
                <a:gd name="T30" fmla="*/ 2 w 135"/>
                <a:gd name="T31" fmla="*/ 48 h 151"/>
                <a:gd name="T32" fmla="*/ 0 w 135"/>
                <a:gd name="T33" fmla="*/ 48 h 151"/>
                <a:gd name="T34" fmla="*/ 0 w 135"/>
                <a:gd name="T35" fmla="*/ 59 h 151"/>
                <a:gd name="T36" fmla="*/ 1 w 135"/>
                <a:gd name="T37" fmla="*/ 69 h 151"/>
                <a:gd name="T38" fmla="*/ 5 w 135"/>
                <a:gd name="T39" fmla="*/ 81 h 151"/>
                <a:gd name="T40" fmla="*/ 10 w 135"/>
                <a:gd name="T41" fmla="*/ 91 h 151"/>
                <a:gd name="T42" fmla="*/ 15 w 135"/>
                <a:gd name="T43" fmla="*/ 101 h 151"/>
                <a:gd name="T44" fmla="*/ 16 w 135"/>
                <a:gd name="T45" fmla="*/ 103 h 151"/>
                <a:gd name="T46" fmla="*/ 29 w 135"/>
                <a:gd name="T47" fmla="*/ 111 h 151"/>
                <a:gd name="T48" fmla="*/ 42 w 135"/>
                <a:gd name="T49" fmla="*/ 118 h 151"/>
                <a:gd name="T50" fmla="*/ 54 w 135"/>
                <a:gd name="T51" fmla="*/ 120 h 151"/>
                <a:gd name="T52" fmla="*/ 59 w 135"/>
                <a:gd name="T53" fmla="*/ 123 h 151"/>
                <a:gd name="T54" fmla="*/ 62 w 135"/>
                <a:gd name="T55" fmla="*/ 138 h 151"/>
                <a:gd name="T56" fmla="*/ 66 w 135"/>
                <a:gd name="T57" fmla="*/ 148 h 151"/>
                <a:gd name="T58" fmla="*/ 72 w 135"/>
                <a:gd name="T59" fmla="*/ 148 h 151"/>
                <a:gd name="T60" fmla="*/ 78 w 135"/>
                <a:gd name="T61" fmla="*/ 148 h 151"/>
                <a:gd name="T62" fmla="*/ 92 w 135"/>
                <a:gd name="T63" fmla="*/ 150 h 151"/>
                <a:gd name="T64" fmla="*/ 102 w 135"/>
                <a:gd name="T65" fmla="*/ 147 h 151"/>
                <a:gd name="T66" fmla="*/ 108 w 135"/>
                <a:gd name="T67" fmla="*/ 146 h 151"/>
                <a:gd name="T68" fmla="*/ 121 w 135"/>
                <a:gd name="T69" fmla="*/ 140 h 151"/>
                <a:gd name="T70" fmla="*/ 134 w 135"/>
                <a:gd name="T71" fmla="*/ 133 h 151"/>
                <a:gd name="T72" fmla="*/ 126 w 135"/>
                <a:gd name="T73" fmla="*/ 125 h 151"/>
                <a:gd name="T74" fmla="*/ 123 w 135"/>
                <a:gd name="T75" fmla="*/ 112 h 151"/>
                <a:gd name="T76" fmla="*/ 122 w 135"/>
                <a:gd name="T77" fmla="*/ 101 h 151"/>
                <a:gd name="T78" fmla="*/ 121 w 135"/>
                <a:gd name="T79" fmla="*/ 96 h 151"/>
                <a:gd name="T80" fmla="*/ 123 w 135"/>
                <a:gd name="T81" fmla="*/ 83 h 151"/>
                <a:gd name="T82" fmla="*/ 115 w 135"/>
                <a:gd name="T83" fmla="*/ 71 h 151"/>
                <a:gd name="T84" fmla="*/ 121 w 135"/>
                <a:gd name="T85" fmla="*/ 52 h 151"/>
                <a:gd name="T86" fmla="*/ 111 w 135"/>
                <a:gd name="T87" fmla="*/ 43 h 151"/>
                <a:gd name="T88" fmla="*/ 102 w 135"/>
                <a:gd name="T89" fmla="*/ 33 h 15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5"/>
                <a:gd name="T136" fmla="*/ 0 h 151"/>
                <a:gd name="T137" fmla="*/ 135 w 135"/>
                <a:gd name="T138" fmla="*/ 151 h 15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35" h="151">
                  <a:moveTo>
                    <a:pt x="102" y="33"/>
                  </a:moveTo>
                  <a:lnTo>
                    <a:pt x="101" y="28"/>
                  </a:lnTo>
                  <a:lnTo>
                    <a:pt x="90" y="22"/>
                  </a:lnTo>
                  <a:lnTo>
                    <a:pt x="78" y="14"/>
                  </a:lnTo>
                  <a:lnTo>
                    <a:pt x="67" y="8"/>
                  </a:lnTo>
                  <a:lnTo>
                    <a:pt x="56" y="0"/>
                  </a:lnTo>
                  <a:lnTo>
                    <a:pt x="45" y="1"/>
                  </a:lnTo>
                  <a:lnTo>
                    <a:pt x="34" y="1"/>
                  </a:lnTo>
                  <a:lnTo>
                    <a:pt x="23" y="1"/>
                  </a:lnTo>
                  <a:lnTo>
                    <a:pt x="12" y="1"/>
                  </a:lnTo>
                  <a:lnTo>
                    <a:pt x="17" y="18"/>
                  </a:lnTo>
                  <a:lnTo>
                    <a:pt x="13" y="20"/>
                  </a:lnTo>
                  <a:lnTo>
                    <a:pt x="13" y="28"/>
                  </a:lnTo>
                  <a:lnTo>
                    <a:pt x="17" y="32"/>
                  </a:lnTo>
                  <a:lnTo>
                    <a:pt x="10" y="40"/>
                  </a:lnTo>
                  <a:lnTo>
                    <a:pt x="2" y="48"/>
                  </a:lnTo>
                  <a:lnTo>
                    <a:pt x="0" y="48"/>
                  </a:lnTo>
                  <a:lnTo>
                    <a:pt x="0" y="59"/>
                  </a:lnTo>
                  <a:lnTo>
                    <a:pt x="1" y="69"/>
                  </a:lnTo>
                  <a:lnTo>
                    <a:pt x="5" y="81"/>
                  </a:lnTo>
                  <a:lnTo>
                    <a:pt x="10" y="91"/>
                  </a:lnTo>
                  <a:lnTo>
                    <a:pt x="15" y="101"/>
                  </a:lnTo>
                  <a:lnTo>
                    <a:pt x="16" y="103"/>
                  </a:lnTo>
                  <a:lnTo>
                    <a:pt x="29" y="111"/>
                  </a:lnTo>
                  <a:lnTo>
                    <a:pt x="42" y="118"/>
                  </a:lnTo>
                  <a:lnTo>
                    <a:pt x="54" y="120"/>
                  </a:lnTo>
                  <a:lnTo>
                    <a:pt x="59" y="123"/>
                  </a:lnTo>
                  <a:lnTo>
                    <a:pt x="62" y="138"/>
                  </a:lnTo>
                  <a:lnTo>
                    <a:pt x="66" y="148"/>
                  </a:lnTo>
                  <a:lnTo>
                    <a:pt x="72" y="148"/>
                  </a:lnTo>
                  <a:lnTo>
                    <a:pt x="78" y="148"/>
                  </a:lnTo>
                  <a:lnTo>
                    <a:pt x="92" y="150"/>
                  </a:lnTo>
                  <a:lnTo>
                    <a:pt x="102" y="147"/>
                  </a:lnTo>
                  <a:lnTo>
                    <a:pt x="108" y="146"/>
                  </a:lnTo>
                  <a:lnTo>
                    <a:pt x="121" y="140"/>
                  </a:lnTo>
                  <a:lnTo>
                    <a:pt x="134" y="133"/>
                  </a:lnTo>
                  <a:lnTo>
                    <a:pt x="126" y="125"/>
                  </a:lnTo>
                  <a:lnTo>
                    <a:pt x="123" y="112"/>
                  </a:lnTo>
                  <a:lnTo>
                    <a:pt x="122" y="101"/>
                  </a:lnTo>
                  <a:lnTo>
                    <a:pt x="121" y="96"/>
                  </a:lnTo>
                  <a:lnTo>
                    <a:pt x="123" y="83"/>
                  </a:lnTo>
                  <a:lnTo>
                    <a:pt x="115" y="71"/>
                  </a:lnTo>
                  <a:lnTo>
                    <a:pt x="121" y="52"/>
                  </a:lnTo>
                  <a:lnTo>
                    <a:pt x="111" y="43"/>
                  </a:lnTo>
                  <a:lnTo>
                    <a:pt x="102" y="33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435" name="Freeform 182"/>
            <p:cNvSpPr>
              <a:spLocks/>
            </p:cNvSpPr>
            <p:nvPr/>
          </p:nvSpPr>
          <p:spPr bwMode="auto">
            <a:xfrm>
              <a:off x="2438" y="2451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9 w 17"/>
                <a:gd name="T3" fmla="*/ 0 h 17"/>
                <a:gd name="T4" fmla="*/ 0 w 17"/>
                <a:gd name="T5" fmla="*/ 6 h 17"/>
                <a:gd name="T6" fmla="*/ 16 w 17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16" y="16"/>
                  </a:moveTo>
                  <a:lnTo>
                    <a:pt x="9" y="0"/>
                  </a:lnTo>
                  <a:lnTo>
                    <a:pt x="0" y="6"/>
                  </a:lnTo>
                  <a:lnTo>
                    <a:pt x="16" y="16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436" name="Freeform 183"/>
            <p:cNvSpPr>
              <a:spLocks/>
            </p:cNvSpPr>
            <p:nvPr/>
          </p:nvSpPr>
          <p:spPr bwMode="auto">
            <a:xfrm>
              <a:off x="2320" y="2311"/>
              <a:ext cx="70" cy="80"/>
            </a:xfrm>
            <a:custGeom>
              <a:avLst/>
              <a:gdLst>
                <a:gd name="T0" fmla="*/ 61 w 70"/>
                <a:gd name="T1" fmla="*/ 11 h 80"/>
                <a:gd name="T2" fmla="*/ 55 w 70"/>
                <a:gd name="T3" fmla="*/ 0 h 80"/>
                <a:gd name="T4" fmla="*/ 50 w 70"/>
                <a:gd name="T5" fmla="*/ 6 h 80"/>
                <a:gd name="T6" fmla="*/ 36 w 70"/>
                <a:gd name="T7" fmla="*/ 6 h 80"/>
                <a:gd name="T8" fmla="*/ 30 w 70"/>
                <a:gd name="T9" fmla="*/ 8 h 80"/>
                <a:gd name="T10" fmla="*/ 26 w 70"/>
                <a:gd name="T11" fmla="*/ 7 h 80"/>
                <a:gd name="T12" fmla="*/ 18 w 70"/>
                <a:gd name="T13" fmla="*/ 7 h 80"/>
                <a:gd name="T14" fmla="*/ 16 w 70"/>
                <a:gd name="T15" fmla="*/ 10 h 80"/>
                <a:gd name="T16" fmla="*/ 15 w 70"/>
                <a:gd name="T17" fmla="*/ 22 h 80"/>
                <a:gd name="T18" fmla="*/ 21 w 70"/>
                <a:gd name="T19" fmla="*/ 29 h 80"/>
                <a:gd name="T20" fmla="*/ 14 w 70"/>
                <a:gd name="T21" fmla="*/ 38 h 80"/>
                <a:gd name="T22" fmla="*/ 6 w 70"/>
                <a:gd name="T23" fmla="*/ 47 h 80"/>
                <a:gd name="T24" fmla="*/ 3 w 70"/>
                <a:gd name="T25" fmla="*/ 63 h 80"/>
                <a:gd name="T26" fmla="*/ 0 w 70"/>
                <a:gd name="T27" fmla="*/ 79 h 80"/>
                <a:gd name="T28" fmla="*/ 4 w 70"/>
                <a:gd name="T29" fmla="*/ 79 h 80"/>
                <a:gd name="T30" fmla="*/ 11 w 70"/>
                <a:gd name="T31" fmla="*/ 74 h 80"/>
                <a:gd name="T32" fmla="*/ 22 w 70"/>
                <a:gd name="T33" fmla="*/ 74 h 80"/>
                <a:gd name="T34" fmla="*/ 33 w 70"/>
                <a:gd name="T35" fmla="*/ 74 h 80"/>
                <a:gd name="T36" fmla="*/ 44 w 70"/>
                <a:gd name="T37" fmla="*/ 74 h 80"/>
                <a:gd name="T38" fmla="*/ 55 w 70"/>
                <a:gd name="T39" fmla="*/ 73 h 80"/>
                <a:gd name="T40" fmla="*/ 55 w 70"/>
                <a:gd name="T41" fmla="*/ 58 h 80"/>
                <a:gd name="T42" fmla="*/ 63 w 70"/>
                <a:gd name="T43" fmla="*/ 44 h 80"/>
                <a:gd name="T44" fmla="*/ 69 w 70"/>
                <a:gd name="T45" fmla="*/ 33 h 80"/>
                <a:gd name="T46" fmla="*/ 65 w 70"/>
                <a:gd name="T47" fmla="*/ 22 h 80"/>
                <a:gd name="T48" fmla="*/ 61 w 70"/>
                <a:gd name="T49" fmla="*/ 11 h 8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0"/>
                <a:gd name="T76" fmla="*/ 0 h 80"/>
                <a:gd name="T77" fmla="*/ 70 w 70"/>
                <a:gd name="T78" fmla="*/ 80 h 8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0" h="80">
                  <a:moveTo>
                    <a:pt x="61" y="11"/>
                  </a:moveTo>
                  <a:lnTo>
                    <a:pt x="55" y="0"/>
                  </a:lnTo>
                  <a:lnTo>
                    <a:pt x="50" y="6"/>
                  </a:lnTo>
                  <a:lnTo>
                    <a:pt x="36" y="6"/>
                  </a:lnTo>
                  <a:lnTo>
                    <a:pt x="30" y="8"/>
                  </a:lnTo>
                  <a:lnTo>
                    <a:pt x="26" y="7"/>
                  </a:lnTo>
                  <a:lnTo>
                    <a:pt x="18" y="7"/>
                  </a:lnTo>
                  <a:lnTo>
                    <a:pt x="16" y="10"/>
                  </a:lnTo>
                  <a:lnTo>
                    <a:pt x="15" y="22"/>
                  </a:lnTo>
                  <a:lnTo>
                    <a:pt x="21" y="29"/>
                  </a:lnTo>
                  <a:lnTo>
                    <a:pt x="14" y="38"/>
                  </a:lnTo>
                  <a:lnTo>
                    <a:pt x="6" y="47"/>
                  </a:lnTo>
                  <a:lnTo>
                    <a:pt x="3" y="63"/>
                  </a:lnTo>
                  <a:lnTo>
                    <a:pt x="0" y="79"/>
                  </a:lnTo>
                  <a:lnTo>
                    <a:pt x="4" y="79"/>
                  </a:lnTo>
                  <a:lnTo>
                    <a:pt x="11" y="74"/>
                  </a:lnTo>
                  <a:lnTo>
                    <a:pt x="22" y="74"/>
                  </a:lnTo>
                  <a:lnTo>
                    <a:pt x="33" y="74"/>
                  </a:lnTo>
                  <a:lnTo>
                    <a:pt x="44" y="74"/>
                  </a:lnTo>
                  <a:lnTo>
                    <a:pt x="55" y="73"/>
                  </a:lnTo>
                  <a:lnTo>
                    <a:pt x="55" y="58"/>
                  </a:lnTo>
                  <a:lnTo>
                    <a:pt x="63" y="44"/>
                  </a:lnTo>
                  <a:lnTo>
                    <a:pt x="69" y="33"/>
                  </a:lnTo>
                  <a:lnTo>
                    <a:pt x="65" y="22"/>
                  </a:lnTo>
                  <a:lnTo>
                    <a:pt x="61" y="11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437" name="Freeform 184"/>
            <p:cNvSpPr>
              <a:spLocks/>
            </p:cNvSpPr>
            <p:nvPr/>
          </p:nvSpPr>
          <p:spPr bwMode="auto">
            <a:xfrm>
              <a:off x="2105" y="2295"/>
              <a:ext cx="237" cy="264"/>
            </a:xfrm>
            <a:custGeom>
              <a:avLst/>
              <a:gdLst>
                <a:gd name="T0" fmla="*/ 210 w 237"/>
                <a:gd name="T1" fmla="*/ 104 h 264"/>
                <a:gd name="T2" fmla="*/ 208 w 237"/>
                <a:gd name="T3" fmla="*/ 113 h 264"/>
                <a:gd name="T4" fmla="*/ 209 w 237"/>
                <a:gd name="T5" fmla="*/ 114 h 264"/>
                <a:gd name="T6" fmla="*/ 213 w 237"/>
                <a:gd name="T7" fmla="*/ 137 h 264"/>
                <a:gd name="T8" fmla="*/ 214 w 237"/>
                <a:gd name="T9" fmla="*/ 148 h 264"/>
                <a:gd name="T10" fmla="*/ 219 w 237"/>
                <a:gd name="T11" fmla="*/ 169 h 264"/>
                <a:gd name="T12" fmla="*/ 229 w 237"/>
                <a:gd name="T13" fmla="*/ 190 h 264"/>
                <a:gd name="T14" fmla="*/ 206 w 237"/>
                <a:gd name="T15" fmla="*/ 195 h 264"/>
                <a:gd name="T16" fmla="*/ 202 w 237"/>
                <a:gd name="T17" fmla="*/ 217 h 264"/>
                <a:gd name="T18" fmla="*/ 199 w 237"/>
                <a:gd name="T19" fmla="*/ 242 h 264"/>
                <a:gd name="T20" fmla="*/ 215 w 237"/>
                <a:gd name="T21" fmla="*/ 245 h 264"/>
                <a:gd name="T22" fmla="*/ 210 w 237"/>
                <a:gd name="T23" fmla="*/ 262 h 264"/>
                <a:gd name="T24" fmla="*/ 195 w 237"/>
                <a:gd name="T25" fmla="*/ 249 h 264"/>
                <a:gd name="T26" fmla="*/ 182 w 237"/>
                <a:gd name="T27" fmla="*/ 238 h 264"/>
                <a:gd name="T28" fmla="*/ 160 w 237"/>
                <a:gd name="T29" fmla="*/ 237 h 264"/>
                <a:gd name="T30" fmla="*/ 149 w 237"/>
                <a:gd name="T31" fmla="*/ 235 h 264"/>
                <a:gd name="T32" fmla="*/ 135 w 237"/>
                <a:gd name="T33" fmla="*/ 230 h 264"/>
                <a:gd name="T34" fmla="*/ 124 w 237"/>
                <a:gd name="T35" fmla="*/ 226 h 264"/>
                <a:gd name="T36" fmla="*/ 120 w 237"/>
                <a:gd name="T37" fmla="*/ 195 h 264"/>
                <a:gd name="T38" fmla="*/ 103 w 237"/>
                <a:gd name="T39" fmla="*/ 177 h 264"/>
                <a:gd name="T40" fmla="*/ 91 w 237"/>
                <a:gd name="T41" fmla="*/ 174 h 264"/>
                <a:gd name="T42" fmla="*/ 73 w 237"/>
                <a:gd name="T43" fmla="*/ 189 h 264"/>
                <a:gd name="T44" fmla="*/ 59 w 237"/>
                <a:gd name="T45" fmla="*/ 172 h 264"/>
                <a:gd name="T46" fmla="*/ 44 w 237"/>
                <a:gd name="T47" fmla="*/ 159 h 264"/>
                <a:gd name="T48" fmla="*/ 23 w 237"/>
                <a:gd name="T49" fmla="*/ 158 h 264"/>
                <a:gd name="T50" fmla="*/ 2 w 237"/>
                <a:gd name="T51" fmla="*/ 159 h 264"/>
                <a:gd name="T52" fmla="*/ 4 w 237"/>
                <a:gd name="T53" fmla="*/ 155 h 264"/>
                <a:gd name="T54" fmla="*/ 12 w 237"/>
                <a:gd name="T55" fmla="*/ 140 h 264"/>
                <a:gd name="T56" fmla="*/ 21 w 237"/>
                <a:gd name="T57" fmla="*/ 138 h 264"/>
                <a:gd name="T58" fmla="*/ 30 w 237"/>
                <a:gd name="T59" fmla="*/ 144 h 264"/>
                <a:gd name="T60" fmla="*/ 48 w 237"/>
                <a:gd name="T61" fmla="*/ 125 h 264"/>
                <a:gd name="T62" fmla="*/ 52 w 237"/>
                <a:gd name="T63" fmla="*/ 104 h 264"/>
                <a:gd name="T64" fmla="*/ 69 w 237"/>
                <a:gd name="T65" fmla="*/ 80 h 264"/>
                <a:gd name="T66" fmla="*/ 73 w 237"/>
                <a:gd name="T67" fmla="*/ 59 h 264"/>
                <a:gd name="T68" fmla="*/ 76 w 237"/>
                <a:gd name="T69" fmla="*/ 38 h 264"/>
                <a:gd name="T70" fmla="*/ 79 w 237"/>
                <a:gd name="T71" fmla="*/ 15 h 264"/>
                <a:gd name="T72" fmla="*/ 102 w 237"/>
                <a:gd name="T73" fmla="*/ 10 h 264"/>
                <a:gd name="T74" fmla="*/ 125 w 237"/>
                <a:gd name="T75" fmla="*/ 17 h 264"/>
                <a:gd name="T76" fmla="*/ 136 w 237"/>
                <a:gd name="T77" fmla="*/ 9 h 264"/>
                <a:gd name="T78" fmla="*/ 158 w 237"/>
                <a:gd name="T79" fmla="*/ 5 h 264"/>
                <a:gd name="T80" fmla="*/ 173 w 237"/>
                <a:gd name="T81" fmla="*/ 2 h 264"/>
                <a:gd name="T82" fmla="*/ 189 w 237"/>
                <a:gd name="T83" fmla="*/ 4 h 264"/>
                <a:gd name="T84" fmla="*/ 202 w 237"/>
                <a:gd name="T85" fmla="*/ 13 h 264"/>
                <a:gd name="T86" fmla="*/ 214 w 237"/>
                <a:gd name="T87" fmla="*/ 9 h 264"/>
                <a:gd name="T88" fmla="*/ 231 w 237"/>
                <a:gd name="T89" fmla="*/ 26 h 264"/>
                <a:gd name="T90" fmla="*/ 236 w 237"/>
                <a:gd name="T91" fmla="*/ 44 h 264"/>
                <a:gd name="T92" fmla="*/ 221 w 237"/>
                <a:gd name="T93" fmla="*/ 63 h 264"/>
                <a:gd name="T94" fmla="*/ 215 w 237"/>
                <a:gd name="T95" fmla="*/ 94 h 26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37"/>
                <a:gd name="T145" fmla="*/ 0 h 264"/>
                <a:gd name="T146" fmla="*/ 237 w 237"/>
                <a:gd name="T147" fmla="*/ 264 h 26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37" h="264">
                  <a:moveTo>
                    <a:pt x="215" y="94"/>
                  </a:moveTo>
                  <a:lnTo>
                    <a:pt x="210" y="104"/>
                  </a:lnTo>
                  <a:lnTo>
                    <a:pt x="207" y="113"/>
                  </a:lnTo>
                  <a:lnTo>
                    <a:pt x="208" y="113"/>
                  </a:lnTo>
                  <a:lnTo>
                    <a:pt x="208" y="114"/>
                  </a:lnTo>
                  <a:lnTo>
                    <a:pt x="209" y="114"/>
                  </a:lnTo>
                  <a:lnTo>
                    <a:pt x="211" y="126"/>
                  </a:lnTo>
                  <a:lnTo>
                    <a:pt x="213" y="137"/>
                  </a:lnTo>
                  <a:lnTo>
                    <a:pt x="214" y="137"/>
                  </a:lnTo>
                  <a:lnTo>
                    <a:pt x="214" y="148"/>
                  </a:lnTo>
                  <a:lnTo>
                    <a:pt x="214" y="158"/>
                  </a:lnTo>
                  <a:lnTo>
                    <a:pt x="219" y="169"/>
                  </a:lnTo>
                  <a:lnTo>
                    <a:pt x="224" y="180"/>
                  </a:lnTo>
                  <a:lnTo>
                    <a:pt x="229" y="190"/>
                  </a:lnTo>
                  <a:lnTo>
                    <a:pt x="218" y="193"/>
                  </a:lnTo>
                  <a:lnTo>
                    <a:pt x="206" y="195"/>
                  </a:lnTo>
                  <a:lnTo>
                    <a:pt x="199" y="205"/>
                  </a:lnTo>
                  <a:lnTo>
                    <a:pt x="202" y="217"/>
                  </a:lnTo>
                  <a:lnTo>
                    <a:pt x="201" y="230"/>
                  </a:lnTo>
                  <a:lnTo>
                    <a:pt x="199" y="242"/>
                  </a:lnTo>
                  <a:lnTo>
                    <a:pt x="212" y="250"/>
                  </a:lnTo>
                  <a:lnTo>
                    <a:pt x="215" y="245"/>
                  </a:lnTo>
                  <a:lnTo>
                    <a:pt x="214" y="263"/>
                  </a:lnTo>
                  <a:lnTo>
                    <a:pt x="210" y="262"/>
                  </a:lnTo>
                  <a:lnTo>
                    <a:pt x="205" y="263"/>
                  </a:lnTo>
                  <a:lnTo>
                    <a:pt x="195" y="249"/>
                  </a:lnTo>
                  <a:lnTo>
                    <a:pt x="187" y="244"/>
                  </a:lnTo>
                  <a:lnTo>
                    <a:pt x="182" y="238"/>
                  </a:lnTo>
                  <a:lnTo>
                    <a:pt x="177" y="244"/>
                  </a:lnTo>
                  <a:lnTo>
                    <a:pt x="160" y="237"/>
                  </a:lnTo>
                  <a:lnTo>
                    <a:pt x="160" y="233"/>
                  </a:lnTo>
                  <a:lnTo>
                    <a:pt x="149" y="235"/>
                  </a:lnTo>
                  <a:lnTo>
                    <a:pt x="145" y="228"/>
                  </a:lnTo>
                  <a:lnTo>
                    <a:pt x="135" y="230"/>
                  </a:lnTo>
                  <a:lnTo>
                    <a:pt x="125" y="232"/>
                  </a:lnTo>
                  <a:lnTo>
                    <a:pt x="124" y="226"/>
                  </a:lnTo>
                  <a:lnTo>
                    <a:pt x="120" y="212"/>
                  </a:lnTo>
                  <a:lnTo>
                    <a:pt x="120" y="195"/>
                  </a:lnTo>
                  <a:lnTo>
                    <a:pt x="119" y="180"/>
                  </a:lnTo>
                  <a:lnTo>
                    <a:pt x="103" y="177"/>
                  </a:lnTo>
                  <a:lnTo>
                    <a:pt x="103" y="174"/>
                  </a:lnTo>
                  <a:lnTo>
                    <a:pt x="91" y="174"/>
                  </a:lnTo>
                  <a:lnTo>
                    <a:pt x="88" y="185"/>
                  </a:lnTo>
                  <a:lnTo>
                    <a:pt x="73" y="189"/>
                  </a:lnTo>
                  <a:lnTo>
                    <a:pt x="65" y="185"/>
                  </a:lnTo>
                  <a:lnTo>
                    <a:pt x="59" y="172"/>
                  </a:lnTo>
                  <a:lnTo>
                    <a:pt x="55" y="159"/>
                  </a:lnTo>
                  <a:lnTo>
                    <a:pt x="44" y="159"/>
                  </a:lnTo>
                  <a:lnTo>
                    <a:pt x="33" y="158"/>
                  </a:lnTo>
                  <a:lnTo>
                    <a:pt x="23" y="158"/>
                  </a:lnTo>
                  <a:lnTo>
                    <a:pt x="12" y="157"/>
                  </a:lnTo>
                  <a:lnTo>
                    <a:pt x="2" y="159"/>
                  </a:lnTo>
                  <a:lnTo>
                    <a:pt x="0" y="156"/>
                  </a:lnTo>
                  <a:lnTo>
                    <a:pt x="4" y="155"/>
                  </a:lnTo>
                  <a:lnTo>
                    <a:pt x="6" y="144"/>
                  </a:lnTo>
                  <a:lnTo>
                    <a:pt x="12" y="140"/>
                  </a:lnTo>
                  <a:lnTo>
                    <a:pt x="17" y="142"/>
                  </a:lnTo>
                  <a:lnTo>
                    <a:pt x="21" y="138"/>
                  </a:lnTo>
                  <a:lnTo>
                    <a:pt x="28" y="137"/>
                  </a:lnTo>
                  <a:lnTo>
                    <a:pt x="30" y="144"/>
                  </a:lnTo>
                  <a:lnTo>
                    <a:pt x="39" y="134"/>
                  </a:lnTo>
                  <a:lnTo>
                    <a:pt x="48" y="125"/>
                  </a:lnTo>
                  <a:lnTo>
                    <a:pt x="50" y="114"/>
                  </a:lnTo>
                  <a:lnTo>
                    <a:pt x="52" y="104"/>
                  </a:lnTo>
                  <a:lnTo>
                    <a:pt x="61" y="92"/>
                  </a:lnTo>
                  <a:lnTo>
                    <a:pt x="69" y="80"/>
                  </a:lnTo>
                  <a:lnTo>
                    <a:pt x="71" y="69"/>
                  </a:lnTo>
                  <a:lnTo>
                    <a:pt x="73" y="59"/>
                  </a:lnTo>
                  <a:lnTo>
                    <a:pt x="75" y="48"/>
                  </a:lnTo>
                  <a:lnTo>
                    <a:pt x="76" y="38"/>
                  </a:lnTo>
                  <a:lnTo>
                    <a:pt x="80" y="26"/>
                  </a:lnTo>
                  <a:lnTo>
                    <a:pt x="79" y="15"/>
                  </a:lnTo>
                  <a:lnTo>
                    <a:pt x="90" y="3"/>
                  </a:lnTo>
                  <a:lnTo>
                    <a:pt x="102" y="10"/>
                  </a:lnTo>
                  <a:lnTo>
                    <a:pt x="114" y="13"/>
                  </a:lnTo>
                  <a:lnTo>
                    <a:pt x="125" y="17"/>
                  </a:lnTo>
                  <a:lnTo>
                    <a:pt x="131" y="8"/>
                  </a:lnTo>
                  <a:lnTo>
                    <a:pt x="136" y="9"/>
                  </a:lnTo>
                  <a:lnTo>
                    <a:pt x="150" y="5"/>
                  </a:lnTo>
                  <a:lnTo>
                    <a:pt x="158" y="5"/>
                  </a:lnTo>
                  <a:lnTo>
                    <a:pt x="163" y="0"/>
                  </a:lnTo>
                  <a:lnTo>
                    <a:pt x="173" y="2"/>
                  </a:lnTo>
                  <a:lnTo>
                    <a:pt x="182" y="3"/>
                  </a:lnTo>
                  <a:lnTo>
                    <a:pt x="189" y="4"/>
                  </a:lnTo>
                  <a:lnTo>
                    <a:pt x="192" y="8"/>
                  </a:lnTo>
                  <a:lnTo>
                    <a:pt x="202" y="13"/>
                  </a:lnTo>
                  <a:lnTo>
                    <a:pt x="209" y="13"/>
                  </a:lnTo>
                  <a:lnTo>
                    <a:pt x="214" y="9"/>
                  </a:lnTo>
                  <a:lnTo>
                    <a:pt x="223" y="18"/>
                  </a:lnTo>
                  <a:lnTo>
                    <a:pt x="231" y="26"/>
                  </a:lnTo>
                  <a:lnTo>
                    <a:pt x="230" y="38"/>
                  </a:lnTo>
                  <a:lnTo>
                    <a:pt x="236" y="44"/>
                  </a:lnTo>
                  <a:lnTo>
                    <a:pt x="229" y="53"/>
                  </a:lnTo>
                  <a:lnTo>
                    <a:pt x="221" y="63"/>
                  </a:lnTo>
                  <a:lnTo>
                    <a:pt x="219" y="78"/>
                  </a:lnTo>
                  <a:lnTo>
                    <a:pt x="215" y="94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438" name="Freeform 185"/>
            <p:cNvSpPr>
              <a:spLocks/>
            </p:cNvSpPr>
            <p:nvPr/>
          </p:nvSpPr>
          <p:spPr bwMode="auto">
            <a:xfrm>
              <a:off x="1323" y="3086"/>
              <a:ext cx="19" cy="17"/>
            </a:xfrm>
            <a:custGeom>
              <a:avLst/>
              <a:gdLst>
                <a:gd name="T0" fmla="*/ 18 w 19"/>
                <a:gd name="T1" fmla="*/ 6 h 17"/>
                <a:gd name="T2" fmla="*/ 15 w 19"/>
                <a:gd name="T3" fmla="*/ 2 h 17"/>
                <a:gd name="T4" fmla="*/ 11 w 19"/>
                <a:gd name="T5" fmla="*/ 2 h 17"/>
                <a:gd name="T6" fmla="*/ 9 w 19"/>
                <a:gd name="T7" fmla="*/ 2 h 17"/>
                <a:gd name="T8" fmla="*/ 5 w 19"/>
                <a:gd name="T9" fmla="*/ 0 h 17"/>
                <a:gd name="T10" fmla="*/ 4 w 19"/>
                <a:gd name="T11" fmla="*/ 4 h 17"/>
                <a:gd name="T12" fmla="*/ 0 w 19"/>
                <a:gd name="T13" fmla="*/ 11 h 17"/>
                <a:gd name="T14" fmla="*/ 4 w 19"/>
                <a:gd name="T15" fmla="*/ 16 h 17"/>
                <a:gd name="T16" fmla="*/ 6 w 19"/>
                <a:gd name="T17" fmla="*/ 13 h 17"/>
                <a:gd name="T18" fmla="*/ 8 w 19"/>
                <a:gd name="T19" fmla="*/ 12 h 17"/>
                <a:gd name="T20" fmla="*/ 8 w 19"/>
                <a:gd name="T21" fmla="*/ 9 h 17"/>
                <a:gd name="T22" fmla="*/ 18 w 19"/>
                <a:gd name="T23" fmla="*/ 6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"/>
                <a:gd name="T37" fmla="*/ 0 h 17"/>
                <a:gd name="T38" fmla="*/ 19 w 19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" h="17">
                  <a:moveTo>
                    <a:pt x="18" y="6"/>
                  </a:moveTo>
                  <a:lnTo>
                    <a:pt x="15" y="2"/>
                  </a:lnTo>
                  <a:lnTo>
                    <a:pt x="11" y="2"/>
                  </a:lnTo>
                  <a:lnTo>
                    <a:pt x="9" y="2"/>
                  </a:lnTo>
                  <a:lnTo>
                    <a:pt x="5" y="0"/>
                  </a:lnTo>
                  <a:lnTo>
                    <a:pt x="4" y="4"/>
                  </a:lnTo>
                  <a:lnTo>
                    <a:pt x="0" y="11"/>
                  </a:lnTo>
                  <a:lnTo>
                    <a:pt x="4" y="16"/>
                  </a:lnTo>
                  <a:lnTo>
                    <a:pt x="6" y="13"/>
                  </a:lnTo>
                  <a:lnTo>
                    <a:pt x="8" y="12"/>
                  </a:lnTo>
                  <a:lnTo>
                    <a:pt x="8" y="9"/>
                  </a:lnTo>
                  <a:lnTo>
                    <a:pt x="18" y="6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439" name="Freeform 186"/>
            <p:cNvSpPr>
              <a:spLocks/>
            </p:cNvSpPr>
            <p:nvPr/>
          </p:nvSpPr>
          <p:spPr bwMode="auto">
            <a:xfrm>
              <a:off x="1311" y="3087"/>
              <a:ext cx="17" cy="17"/>
            </a:xfrm>
            <a:custGeom>
              <a:avLst/>
              <a:gdLst>
                <a:gd name="T0" fmla="*/ 4 w 17"/>
                <a:gd name="T1" fmla="*/ 6 h 17"/>
                <a:gd name="T2" fmla="*/ 1 w 17"/>
                <a:gd name="T3" fmla="*/ 1 h 17"/>
                <a:gd name="T4" fmla="*/ 16 w 17"/>
                <a:gd name="T5" fmla="*/ 0 h 17"/>
                <a:gd name="T6" fmla="*/ 8 w 17"/>
                <a:gd name="T7" fmla="*/ 12 h 17"/>
                <a:gd name="T8" fmla="*/ 0 w 17"/>
                <a:gd name="T9" fmla="*/ 16 h 17"/>
                <a:gd name="T10" fmla="*/ 4 w 17"/>
                <a:gd name="T11" fmla="*/ 9 h 17"/>
                <a:gd name="T12" fmla="*/ 2 w 17"/>
                <a:gd name="T13" fmla="*/ 8 h 17"/>
                <a:gd name="T14" fmla="*/ 4 w 17"/>
                <a:gd name="T15" fmla="*/ 6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4" y="6"/>
                  </a:moveTo>
                  <a:lnTo>
                    <a:pt x="1" y="1"/>
                  </a:lnTo>
                  <a:lnTo>
                    <a:pt x="16" y="0"/>
                  </a:lnTo>
                  <a:lnTo>
                    <a:pt x="8" y="12"/>
                  </a:lnTo>
                  <a:lnTo>
                    <a:pt x="0" y="16"/>
                  </a:lnTo>
                  <a:lnTo>
                    <a:pt x="4" y="9"/>
                  </a:lnTo>
                  <a:lnTo>
                    <a:pt x="2" y="8"/>
                  </a:lnTo>
                  <a:lnTo>
                    <a:pt x="4" y="6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440" name="Freeform 187"/>
            <p:cNvSpPr>
              <a:spLocks/>
            </p:cNvSpPr>
            <p:nvPr/>
          </p:nvSpPr>
          <p:spPr bwMode="auto">
            <a:xfrm>
              <a:off x="2098" y="2606"/>
              <a:ext cx="167" cy="170"/>
            </a:xfrm>
            <a:custGeom>
              <a:avLst/>
              <a:gdLst>
                <a:gd name="T0" fmla="*/ 98 w 167"/>
                <a:gd name="T1" fmla="*/ 111 h 170"/>
                <a:gd name="T2" fmla="*/ 99 w 167"/>
                <a:gd name="T3" fmla="*/ 91 h 170"/>
                <a:gd name="T4" fmla="*/ 99 w 167"/>
                <a:gd name="T5" fmla="*/ 71 h 170"/>
                <a:gd name="T6" fmla="*/ 112 w 167"/>
                <a:gd name="T7" fmla="*/ 71 h 170"/>
                <a:gd name="T8" fmla="*/ 113 w 167"/>
                <a:gd name="T9" fmla="*/ 59 h 170"/>
                <a:gd name="T10" fmla="*/ 113 w 167"/>
                <a:gd name="T11" fmla="*/ 45 h 170"/>
                <a:gd name="T12" fmla="*/ 113 w 167"/>
                <a:gd name="T13" fmla="*/ 33 h 170"/>
                <a:gd name="T14" fmla="*/ 113 w 167"/>
                <a:gd name="T15" fmla="*/ 19 h 170"/>
                <a:gd name="T16" fmla="*/ 128 w 167"/>
                <a:gd name="T17" fmla="*/ 18 h 170"/>
                <a:gd name="T18" fmla="*/ 142 w 167"/>
                <a:gd name="T19" fmla="*/ 16 h 170"/>
                <a:gd name="T20" fmla="*/ 146 w 167"/>
                <a:gd name="T21" fmla="*/ 21 h 170"/>
                <a:gd name="T22" fmla="*/ 156 w 167"/>
                <a:gd name="T23" fmla="*/ 16 h 170"/>
                <a:gd name="T24" fmla="*/ 166 w 167"/>
                <a:gd name="T25" fmla="*/ 12 h 170"/>
                <a:gd name="T26" fmla="*/ 153 w 167"/>
                <a:gd name="T27" fmla="*/ 8 h 170"/>
                <a:gd name="T28" fmla="*/ 144 w 167"/>
                <a:gd name="T29" fmla="*/ 9 h 170"/>
                <a:gd name="T30" fmla="*/ 125 w 167"/>
                <a:gd name="T31" fmla="*/ 12 h 170"/>
                <a:gd name="T32" fmla="*/ 107 w 167"/>
                <a:gd name="T33" fmla="*/ 14 h 170"/>
                <a:gd name="T34" fmla="*/ 95 w 167"/>
                <a:gd name="T35" fmla="*/ 12 h 170"/>
                <a:gd name="T36" fmla="*/ 84 w 167"/>
                <a:gd name="T37" fmla="*/ 9 h 170"/>
                <a:gd name="T38" fmla="*/ 82 w 167"/>
                <a:gd name="T39" fmla="*/ 6 h 170"/>
                <a:gd name="T40" fmla="*/ 68 w 167"/>
                <a:gd name="T41" fmla="*/ 6 h 170"/>
                <a:gd name="T42" fmla="*/ 53 w 167"/>
                <a:gd name="T43" fmla="*/ 5 h 170"/>
                <a:gd name="T44" fmla="*/ 39 w 167"/>
                <a:gd name="T45" fmla="*/ 5 h 170"/>
                <a:gd name="T46" fmla="*/ 25 w 167"/>
                <a:gd name="T47" fmla="*/ 4 h 170"/>
                <a:gd name="T48" fmla="*/ 16 w 167"/>
                <a:gd name="T49" fmla="*/ 0 h 170"/>
                <a:gd name="T50" fmla="*/ 1 w 167"/>
                <a:gd name="T51" fmla="*/ 4 h 170"/>
                <a:gd name="T52" fmla="*/ 0 w 167"/>
                <a:gd name="T53" fmla="*/ 13 h 170"/>
                <a:gd name="T54" fmla="*/ 8 w 167"/>
                <a:gd name="T55" fmla="*/ 29 h 170"/>
                <a:gd name="T56" fmla="*/ 17 w 167"/>
                <a:gd name="T57" fmla="*/ 47 h 170"/>
                <a:gd name="T58" fmla="*/ 25 w 167"/>
                <a:gd name="T59" fmla="*/ 64 h 170"/>
                <a:gd name="T60" fmla="*/ 33 w 167"/>
                <a:gd name="T61" fmla="*/ 82 h 170"/>
                <a:gd name="T62" fmla="*/ 34 w 167"/>
                <a:gd name="T63" fmla="*/ 88 h 170"/>
                <a:gd name="T64" fmla="*/ 32 w 167"/>
                <a:gd name="T65" fmla="*/ 87 h 170"/>
                <a:gd name="T66" fmla="*/ 34 w 167"/>
                <a:gd name="T67" fmla="*/ 102 h 170"/>
                <a:gd name="T68" fmla="*/ 36 w 167"/>
                <a:gd name="T69" fmla="*/ 117 h 170"/>
                <a:gd name="T70" fmla="*/ 38 w 167"/>
                <a:gd name="T71" fmla="*/ 131 h 170"/>
                <a:gd name="T72" fmla="*/ 40 w 167"/>
                <a:gd name="T73" fmla="*/ 145 h 170"/>
                <a:gd name="T74" fmla="*/ 47 w 167"/>
                <a:gd name="T75" fmla="*/ 156 h 170"/>
                <a:gd name="T76" fmla="*/ 54 w 167"/>
                <a:gd name="T77" fmla="*/ 165 h 170"/>
                <a:gd name="T78" fmla="*/ 61 w 167"/>
                <a:gd name="T79" fmla="*/ 157 h 170"/>
                <a:gd name="T80" fmla="*/ 65 w 167"/>
                <a:gd name="T81" fmla="*/ 166 h 170"/>
                <a:gd name="T82" fmla="*/ 83 w 167"/>
                <a:gd name="T83" fmla="*/ 169 h 170"/>
                <a:gd name="T84" fmla="*/ 93 w 167"/>
                <a:gd name="T85" fmla="*/ 164 h 170"/>
                <a:gd name="T86" fmla="*/ 94 w 167"/>
                <a:gd name="T87" fmla="*/ 151 h 170"/>
                <a:gd name="T88" fmla="*/ 96 w 167"/>
                <a:gd name="T89" fmla="*/ 137 h 170"/>
                <a:gd name="T90" fmla="*/ 97 w 167"/>
                <a:gd name="T91" fmla="*/ 124 h 170"/>
                <a:gd name="T92" fmla="*/ 98 w 167"/>
                <a:gd name="T93" fmla="*/ 111 h 17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67"/>
                <a:gd name="T142" fmla="*/ 0 h 170"/>
                <a:gd name="T143" fmla="*/ 167 w 167"/>
                <a:gd name="T144" fmla="*/ 170 h 17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67" h="170">
                  <a:moveTo>
                    <a:pt x="98" y="111"/>
                  </a:moveTo>
                  <a:lnTo>
                    <a:pt x="99" y="91"/>
                  </a:lnTo>
                  <a:lnTo>
                    <a:pt x="99" y="71"/>
                  </a:lnTo>
                  <a:lnTo>
                    <a:pt x="112" y="71"/>
                  </a:lnTo>
                  <a:lnTo>
                    <a:pt x="113" y="59"/>
                  </a:lnTo>
                  <a:lnTo>
                    <a:pt x="113" y="45"/>
                  </a:lnTo>
                  <a:lnTo>
                    <a:pt x="113" y="33"/>
                  </a:lnTo>
                  <a:lnTo>
                    <a:pt x="113" y="19"/>
                  </a:lnTo>
                  <a:lnTo>
                    <a:pt x="128" y="18"/>
                  </a:lnTo>
                  <a:lnTo>
                    <a:pt x="142" y="16"/>
                  </a:lnTo>
                  <a:lnTo>
                    <a:pt x="146" y="21"/>
                  </a:lnTo>
                  <a:lnTo>
                    <a:pt x="156" y="16"/>
                  </a:lnTo>
                  <a:lnTo>
                    <a:pt x="166" y="12"/>
                  </a:lnTo>
                  <a:lnTo>
                    <a:pt x="153" y="8"/>
                  </a:lnTo>
                  <a:lnTo>
                    <a:pt x="144" y="9"/>
                  </a:lnTo>
                  <a:lnTo>
                    <a:pt x="125" y="12"/>
                  </a:lnTo>
                  <a:lnTo>
                    <a:pt x="107" y="14"/>
                  </a:lnTo>
                  <a:lnTo>
                    <a:pt x="95" y="12"/>
                  </a:lnTo>
                  <a:lnTo>
                    <a:pt x="84" y="9"/>
                  </a:lnTo>
                  <a:lnTo>
                    <a:pt x="82" y="6"/>
                  </a:lnTo>
                  <a:lnTo>
                    <a:pt x="68" y="6"/>
                  </a:lnTo>
                  <a:lnTo>
                    <a:pt x="53" y="5"/>
                  </a:lnTo>
                  <a:lnTo>
                    <a:pt x="39" y="5"/>
                  </a:lnTo>
                  <a:lnTo>
                    <a:pt x="25" y="4"/>
                  </a:lnTo>
                  <a:lnTo>
                    <a:pt x="16" y="0"/>
                  </a:lnTo>
                  <a:lnTo>
                    <a:pt x="1" y="4"/>
                  </a:lnTo>
                  <a:lnTo>
                    <a:pt x="0" y="13"/>
                  </a:lnTo>
                  <a:lnTo>
                    <a:pt x="8" y="29"/>
                  </a:lnTo>
                  <a:lnTo>
                    <a:pt x="17" y="47"/>
                  </a:lnTo>
                  <a:lnTo>
                    <a:pt x="25" y="64"/>
                  </a:lnTo>
                  <a:lnTo>
                    <a:pt x="33" y="82"/>
                  </a:lnTo>
                  <a:lnTo>
                    <a:pt x="34" y="88"/>
                  </a:lnTo>
                  <a:lnTo>
                    <a:pt x="32" y="87"/>
                  </a:lnTo>
                  <a:lnTo>
                    <a:pt x="34" y="102"/>
                  </a:lnTo>
                  <a:lnTo>
                    <a:pt x="36" y="117"/>
                  </a:lnTo>
                  <a:lnTo>
                    <a:pt x="38" y="131"/>
                  </a:lnTo>
                  <a:lnTo>
                    <a:pt x="40" y="145"/>
                  </a:lnTo>
                  <a:lnTo>
                    <a:pt x="47" y="156"/>
                  </a:lnTo>
                  <a:lnTo>
                    <a:pt x="54" y="165"/>
                  </a:lnTo>
                  <a:lnTo>
                    <a:pt x="61" y="157"/>
                  </a:lnTo>
                  <a:lnTo>
                    <a:pt x="65" y="166"/>
                  </a:lnTo>
                  <a:lnTo>
                    <a:pt x="83" y="169"/>
                  </a:lnTo>
                  <a:lnTo>
                    <a:pt x="93" y="164"/>
                  </a:lnTo>
                  <a:lnTo>
                    <a:pt x="94" y="151"/>
                  </a:lnTo>
                  <a:lnTo>
                    <a:pt x="96" y="137"/>
                  </a:lnTo>
                  <a:lnTo>
                    <a:pt x="97" y="124"/>
                  </a:lnTo>
                  <a:lnTo>
                    <a:pt x="98" y="111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441" name="Freeform 188"/>
            <p:cNvSpPr>
              <a:spLocks/>
            </p:cNvSpPr>
            <p:nvPr/>
          </p:nvSpPr>
          <p:spPr bwMode="auto">
            <a:xfrm>
              <a:off x="1097" y="2507"/>
              <a:ext cx="155" cy="183"/>
            </a:xfrm>
            <a:custGeom>
              <a:avLst/>
              <a:gdLst>
                <a:gd name="T0" fmla="*/ 103 w 155"/>
                <a:gd name="T1" fmla="*/ 144 h 183"/>
                <a:gd name="T2" fmla="*/ 100 w 155"/>
                <a:gd name="T3" fmla="*/ 159 h 183"/>
                <a:gd name="T4" fmla="*/ 98 w 155"/>
                <a:gd name="T5" fmla="*/ 174 h 183"/>
                <a:gd name="T6" fmla="*/ 95 w 155"/>
                <a:gd name="T7" fmla="*/ 170 h 183"/>
                <a:gd name="T8" fmla="*/ 81 w 155"/>
                <a:gd name="T9" fmla="*/ 173 h 183"/>
                <a:gd name="T10" fmla="*/ 77 w 155"/>
                <a:gd name="T11" fmla="*/ 180 h 183"/>
                <a:gd name="T12" fmla="*/ 71 w 155"/>
                <a:gd name="T13" fmla="*/ 172 h 183"/>
                <a:gd name="T14" fmla="*/ 56 w 155"/>
                <a:gd name="T15" fmla="*/ 170 h 183"/>
                <a:gd name="T16" fmla="*/ 53 w 155"/>
                <a:gd name="T17" fmla="*/ 168 h 183"/>
                <a:gd name="T18" fmla="*/ 43 w 155"/>
                <a:gd name="T19" fmla="*/ 182 h 183"/>
                <a:gd name="T20" fmla="*/ 35 w 155"/>
                <a:gd name="T21" fmla="*/ 180 h 183"/>
                <a:gd name="T22" fmla="*/ 30 w 155"/>
                <a:gd name="T23" fmla="*/ 168 h 183"/>
                <a:gd name="T24" fmla="*/ 25 w 155"/>
                <a:gd name="T25" fmla="*/ 155 h 183"/>
                <a:gd name="T26" fmla="*/ 22 w 155"/>
                <a:gd name="T27" fmla="*/ 144 h 183"/>
                <a:gd name="T28" fmla="*/ 22 w 155"/>
                <a:gd name="T29" fmla="*/ 133 h 183"/>
                <a:gd name="T30" fmla="*/ 15 w 155"/>
                <a:gd name="T31" fmla="*/ 124 h 183"/>
                <a:gd name="T32" fmla="*/ 12 w 155"/>
                <a:gd name="T33" fmla="*/ 114 h 183"/>
                <a:gd name="T34" fmla="*/ 8 w 155"/>
                <a:gd name="T35" fmla="*/ 108 h 183"/>
                <a:gd name="T36" fmla="*/ 8 w 155"/>
                <a:gd name="T37" fmla="*/ 102 h 183"/>
                <a:gd name="T38" fmla="*/ 13 w 155"/>
                <a:gd name="T39" fmla="*/ 90 h 183"/>
                <a:gd name="T40" fmla="*/ 10 w 155"/>
                <a:gd name="T41" fmla="*/ 89 h 183"/>
                <a:gd name="T42" fmla="*/ 8 w 155"/>
                <a:gd name="T43" fmla="*/ 77 h 183"/>
                <a:gd name="T44" fmla="*/ 8 w 155"/>
                <a:gd name="T45" fmla="*/ 66 h 183"/>
                <a:gd name="T46" fmla="*/ 11 w 155"/>
                <a:gd name="T47" fmla="*/ 58 h 183"/>
                <a:gd name="T48" fmla="*/ 11 w 155"/>
                <a:gd name="T49" fmla="*/ 41 h 183"/>
                <a:gd name="T50" fmla="*/ 12 w 155"/>
                <a:gd name="T51" fmla="*/ 37 h 183"/>
                <a:gd name="T52" fmla="*/ 7 w 155"/>
                <a:gd name="T53" fmla="*/ 27 h 183"/>
                <a:gd name="T54" fmla="*/ 0 w 155"/>
                <a:gd name="T55" fmla="*/ 16 h 183"/>
                <a:gd name="T56" fmla="*/ 16 w 155"/>
                <a:gd name="T57" fmla="*/ 17 h 183"/>
                <a:gd name="T58" fmla="*/ 22 w 155"/>
                <a:gd name="T59" fmla="*/ 12 h 183"/>
                <a:gd name="T60" fmla="*/ 31 w 155"/>
                <a:gd name="T61" fmla="*/ 6 h 183"/>
                <a:gd name="T62" fmla="*/ 42 w 155"/>
                <a:gd name="T63" fmla="*/ 0 h 183"/>
                <a:gd name="T64" fmla="*/ 51 w 155"/>
                <a:gd name="T65" fmla="*/ 1 h 183"/>
                <a:gd name="T66" fmla="*/ 53 w 155"/>
                <a:gd name="T67" fmla="*/ 12 h 183"/>
                <a:gd name="T68" fmla="*/ 54 w 155"/>
                <a:gd name="T69" fmla="*/ 23 h 183"/>
                <a:gd name="T70" fmla="*/ 63 w 155"/>
                <a:gd name="T71" fmla="*/ 34 h 183"/>
                <a:gd name="T72" fmla="*/ 72 w 155"/>
                <a:gd name="T73" fmla="*/ 37 h 183"/>
                <a:gd name="T74" fmla="*/ 83 w 155"/>
                <a:gd name="T75" fmla="*/ 42 h 183"/>
                <a:gd name="T76" fmla="*/ 97 w 155"/>
                <a:gd name="T77" fmla="*/ 52 h 183"/>
                <a:gd name="T78" fmla="*/ 111 w 155"/>
                <a:gd name="T79" fmla="*/ 54 h 183"/>
                <a:gd name="T80" fmla="*/ 114 w 155"/>
                <a:gd name="T81" fmla="*/ 60 h 183"/>
                <a:gd name="T82" fmla="*/ 116 w 155"/>
                <a:gd name="T83" fmla="*/ 74 h 183"/>
                <a:gd name="T84" fmla="*/ 113 w 155"/>
                <a:gd name="T85" fmla="*/ 74 h 183"/>
                <a:gd name="T86" fmla="*/ 118 w 155"/>
                <a:gd name="T87" fmla="*/ 80 h 183"/>
                <a:gd name="T88" fmla="*/ 120 w 155"/>
                <a:gd name="T89" fmla="*/ 90 h 183"/>
                <a:gd name="T90" fmla="*/ 132 w 155"/>
                <a:gd name="T91" fmla="*/ 91 h 183"/>
                <a:gd name="T92" fmla="*/ 142 w 155"/>
                <a:gd name="T93" fmla="*/ 92 h 183"/>
                <a:gd name="T94" fmla="*/ 144 w 155"/>
                <a:gd name="T95" fmla="*/ 105 h 183"/>
                <a:gd name="T96" fmla="*/ 152 w 155"/>
                <a:gd name="T97" fmla="*/ 112 h 183"/>
                <a:gd name="T98" fmla="*/ 154 w 155"/>
                <a:gd name="T99" fmla="*/ 118 h 183"/>
                <a:gd name="T100" fmla="*/ 152 w 155"/>
                <a:gd name="T101" fmla="*/ 129 h 183"/>
                <a:gd name="T102" fmla="*/ 149 w 155"/>
                <a:gd name="T103" fmla="*/ 139 h 183"/>
                <a:gd name="T104" fmla="*/ 151 w 155"/>
                <a:gd name="T105" fmla="*/ 143 h 183"/>
                <a:gd name="T106" fmla="*/ 149 w 155"/>
                <a:gd name="T107" fmla="*/ 145 h 183"/>
                <a:gd name="T108" fmla="*/ 149 w 155"/>
                <a:gd name="T109" fmla="*/ 142 h 183"/>
                <a:gd name="T110" fmla="*/ 137 w 155"/>
                <a:gd name="T111" fmla="*/ 134 h 183"/>
                <a:gd name="T112" fmla="*/ 121 w 155"/>
                <a:gd name="T113" fmla="*/ 135 h 183"/>
                <a:gd name="T114" fmla="*/ 104 w 155"/>
                <a:gd name="T115" fmla="*/ 138 h 183"/>
                <a:gd name="T116" fmla="*/ 103 w 155"/>
                <a:gd name="T117" fmla="*/ 144 h 18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55"/>
                <a:gd name="T178" fmla="*/ 0 h 183"/>
                <a:gd name="T179" fmla="*/ 155 w 155"/>
                <a:gd name="T180" fmla="*/ 183 h 18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55" h="183">
                  <a:moveTo>
                    <a:pt x="103" y="144"/>
                  </a:moveTo>
                  <a:lnTo>
                    <a:pt x="100" y="159"/>
                  </a:lnTo>
                  <a:lnTo>
                    <a:pt x="98" y="174"/>
                  </a:lnTo>
                  <a:lnTo>
                    <a:pt x="95" y="170"/>
                  </a:lnTo>
                  <a:lnTo>
                    <a:pt x="81" y="173"/>
                  </a:lnTo>
                  <a:lnTo>
                    <a:pt x="77" y="180"/>
                  </a:lnTo>
                  <a:lnTo>
                    <a:pt x="71" y="172"/>
                  </a:lnTo>
                  <a:lnTo>
                    <a:pt x="56" y="170"/>
                  </a:lnTo>
                  <a:lnTo>
                    <a:pt x="53" y="168"/>
                  </a:lnTo>
                  <a:lnTo>
                    <a:pt x="43" y="182"/>
                  </a:lnTo>
                  <a:lnTo>
                    <a:pt x="35" y="180"/>
                  </a:lnTo>
                  <a:lnTo>
                    <a:pt x="30" y="168"/>
                  </a:lnTo>
                  <a:lnTo>
                    <a:pt x="25" y="155"/>
                  </a:lnTo>
                  <a:lnTo>
                    <a:pt x="22" y="144"/>
                  </a:lnTo>
                  <a:lnTo>
                    <a:pt x="22" y="133"/>
                  </a:lnTo>
                  <a:lnTo>
                    <a:pt x="15" y="124"/>
                  </a:lnTo>
                  <a:lnTo>
                    <a:pt x="12" y="114"/>
                  </a:lnTo>
                  <a:lnTo>
                    <a:pt x="8" y="108"/>
                  </a:lnTo>
                  <a:lnTo>
                    <a:pt x="8" y="102"/>
                  </a:lnTo>
                  <a:lnTo>
                    <a:pt x="13" y="90"/>
                  </a:lnTo>
                  <a:lnTo>
                    <a:pt x="10" y="89"/>
                  </a:lnTo>
                  <a:lnTo>
                    <a:pt x="8" y="77"/>
                  </a:lnTo>
                  <a:lnTo>
                    <a:pt x="8" y="66"/>
                  </a:lnTo>
                  <a:lnTo>
                    <a:pt x="11" y="58"/>
                  </a:lnTo>
                  <a:lnTo>
                    <a:pt x="11" y="41"/>
                  </a:lnTo>
                  <a:lnTo>
                    <a:pt x="12" y="37"/>
                  </a:lnTo>
                  <a:lnTo>
                    <a:pt x="7" y="27"/>
                  </a:lnTo>
                  <a:lnTo>
                    <a:pt x="0" y="16"/>
                  </a:lnTo>
                  <a:lnTo>
                    <a:pt x="16" y="17"/>
                  </a:lnTo>
                  <a:lnTo>
                    <a:pt x="22" y="12"/>
                  </a:lnTo>
                  <a:lnTo>
                    <a:pt x="31" y="6"/>
                  </a:lnTo>
                  <a:lnTo>
                    <a:pt x="42" y="0"/>
                  </a:lnTo>
                  <a:lnTo>
                    <a:pt x="51" y="1"/>
                  </a:lnTo>
                  <a:lnTo>
                    <a:pt x="53" y="12"/>
                  </a:lnTo>
                  <a:lnTo>
                    <a:pt x="54" y="23"/>
                  </a:lnTo>
                  <a:lnTo>
                    <a:pt x="63" y="34"/>
                  </a:lnTo>
                  <a:lnTo>
                    <a:pt x="72" y="37"/>
                  </a:lnTo>
                  <a:lnTo>
                    <a:pt x="83" y="42"/>
                  </a:lnTo>
                  <a:lnTo>
                    <a:pt x="97" y="52"/>
                  </a:lnTo>
                  <a:lnTo>
                    <a:pt x="111" y="54"/>
                  </a:lnTo>
                  <a:lnTo>
                    <a:pt x="114" y="60"/>
                  </a:lnTo>
                  <a:lnTo>
                    <a:pt x="116" y="74"/>
                  </a:lnTo>
                  <a:lnTo>
                    <a:pt x="113" y="74"/>
                  </a:lnTo>
                  <a:lnTo>
                    <a:pt x="118" y="80"/>
                  </a:lnTo>
                  <a:lnTo>
                    <a:pt x="120" y="90"/>
                  </a:lnTo>
                  <a:lnTo>
                    <a:pt x="132" y="91"/>
                  </a:lnTo>
                  <a:lnTo>
                    <a:pt x="142" y="92"/>
                  </a:lnTo>
                  <a:lnTo>
                    <a:pt x="144" y="105"/>
                  </a:lnTo>
                  <a:lnTo>
                    <a:pt x="152" y="112"/>
                  </a:lnTo>
                  <a:lnTo>
                    <a:pt x="154" y="118"/>
                  </a:lnTo>
                  <a:lnTo>
                    <a:pt x="152" y="129"/>
                  </a:lnTo>
                  <a:lnTo>
                    <a:pt x="149" y="139"/>
                  </a:lnTo>
                  <a:lnTo>
                    <a:pt x="151" y="143"/>
                  </a:lnTo>
                  <a:lnTo>
                    <a:pt x="149" y="145"/>
                  </a:lnTo>
                  <a:lnTo>
                    <a:pt x="149" y="142"/>
                  </a:lnTo>
                  <a:lnTo>
                    <a:pt x="137" y="134"/>
                  </a:lnTo>
                  <a:lnTo>
                    <a:pt x="121" y="135"/>
                  </a:lnTo>
                  <a:lnTo>
                    <a:pt x="104" y="138"/>
                  </a:lnTo>
                  <a:lnTo>
                    <a:pt x="103" y="144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442" name="Freeform 189"/>
            <p:cNvSpPr>
              <a:spLocks/>
            </p:cNvSpPr>
            <p:nvPr/>
          </p:nvSpPr>
          <p:spPr bwMode="auto">
            <a:xfrm>
              <a:off x="2196" y="2619"/>
              <a:ext cx="116" cy="128"/>
            </a:xfrm>
            <a:custGeom>
              <a:avLst/>
              <a:gdLst>
                <a:gd name="T0" fmla="*/ 0 w 116"/>
                <a:gd name="T1" fmla="*/ 99 h 128"/>
                <a:gd name="T2" fmla="*/ 1 w 116"/>
                <a:gd name="T3" fmla="*/ 79 h 128"/>
                <a:gd name="T4" fmla="*/ 1 w 116"/>
                <a:gd name="T5" fmla="*/ 59 h 128"/>
                <a:gd name="T6" fmla="*/ 13 w 116"/>
                <a:gd name="T7" fmla="*/ 59 h 128"/>
                <a:gd name="T8" fmla="*/ 14 w 116"/>
                <a:gd name="T9" fmla="*/ 47 h 128"/>
                <a:gd name="T10" fmla="*/ 14 w 116"/>
                <a:gd name="T11" fmla="*/ 33 h 128"/>
                <a:gd name="T12" fmla="*/ 15 w 116"/>
                <a:gd name="T13" fmla="*/ 21 h 128"/>
                <a:gd name="T14" fmla="*/ 15 w 116"/>
                <a:gd name="T15" fmla="*/ 8 h 128"/>
                <a:gd name="T16" fmla="*/ 29 w 116"/>
                <a:gd name="T17" fmla="*/ 6 h 128"/>
                <a:gd name="T18" fmla="*/ 44 w 116"/>
                <a:gd name="T19" fmla="*/ 4 h 128"/>
                <a:gd name="T20" fmla="*/ 48 w 116"/>
                <a:gd name="T21" fmla="*/ 9 h 128"/>
                <a:gd name="T22" fmla="*/ 58 w 116"/>
                <a:gd name="T23" fmla="*/ 4 h 128"/>
                <a:gd name="T24" fmla="*/ 68 w 116"/>
                <a:gd name="T25" fmla="*/ 0 h 128"/>
                <a:gd name="T26" fmla="*/ 75 w 116"/>
                <a:gd name="T27" fmla="*/ 14 h 128"/>
                <a:gd name="T28" fmla="*/ 82 w 116"/>
                <a:gd name="T29" fmla="*/ 28 h 128"/>
                <a:gd name="T30" fmla="*/ 91 w 116"/>
                <a:gd name="T31" fmla="*/ 35 h 128"/>
                <a:gd name="T32" fmla="*/ 93 w 116"/>
                <a:gd name="T33" fmla="*/ 38 h 128"/>
                <a:gd name="T34" fmla="*/ 97 w 116"/>
                <a:gd name="T35" fmla="*/ 42 h 128"/>
                <a:gd name="T36" fmla="*/ 101 w 116"/>
                <a:gd name="T37" fmla="*/ 53 h 128"/>
                <a:gd name="T38" fmla="*/ 112 w 116"/>
                <a:gd name="T39" fmla="*/ 58 h 128"/>
                <a:gd name="T40" fmla="*/ 115 w 116"/>
                <a:gd name="T41" fmla="*/ 61 h 128"/>
                <a:gd name="T42" fmla="*/ 114 w 116"/>
                <a:gd name="T43" fmla="*/ 62 h 128"/>
                <a:gd name="T44" fmla="*/ 97 w 116"/>
                <a:gd name="T45" fmla="*/ 73 h 128"/>
                <a:gd name="T46" fmla="*/ 86 w 116"/>
                <a:gd name="T47" fmla="*/ 84 h 128"/>
                <a:gd name="T48" fmla="*/ 79 w 116"/>
                <a:gd name="T49" fmla="*/ 96 h 128"/>
                <a:gd name="T50" fmla="*/ 71 w 116"/>
                <a:gd name="T51" fmla="*/ 100 h 128"/>
                <a:gd name="T52" fmla="*/ 65 w 116"/>
                <a:gd name="T53" fmla="*/ 112 h 128"/>
                <a:gd name="T54" fmla="*/ 46 w 116"/>
                <a:gd name="T55" fmla="*/ 109 h 128"/>
                <a:gd name="T56" fmla="*/ 36 w 116"/>
                <a:gd name="T57" fmla="*/ 106 h 128"/>
                <a:gd name="T58" fmla="*/ 29 w 116"/>
                <a:gd name="T59" fmla="*/ 115 h 128"/>
                <a:gd name="T60" fmla="*/ 24 w 116"/>
                <a:gd name="T61" fmla="*/ 124 h 128"/>
                <a:gd name="T62" fmla="*/ 10 w 116"/>
                <a:gd name="T63" fmla="*/ 127 h 128"/>
                <a:gd name="T64" fmla="*/ 6 w 116"/>
                <a:gd name="T65" fmla="*/ 125 h 128"/>
                <a:gd name="T66" fmla="*/ 8 w 116"/>
                <a:gd name="T67" fmla="*/ 112 h 128"/>
                <a:gd name="T68" fmla="*/ 0 w 116"/>
                <a:gd name="T69" fmla="*/ 99 h 12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6"/>
                <a:gd name="T106" fmla="*/ 0 h 128"/>
                <a:gd name="T107" fmla="*/ 116 w 116"/>
                <a:gd name="T108" fmla="*/ 128 h 12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6" h="128">
                  <a:moveTo>
                    <a:pt x="0" y="99"/>
                  </a:moveTo>
                  <a:lnTo>
                    <a:pt x="1" y="79"/>
                  </a:lnTo>
                  <a:lnTo>
                    <a:pt x="1" y="59"/>
                  </a:lnTo>
                  <a:lnTo>
                    <a:pt x="13" y="59"/>
                  </a:lnTo>
                  <a:lnTo>
                    <a:pt x="14" y="47"/>
                  </a:lnTo>
                  <a:lnTo>
                    <a:pt x="14" y="33"/>
                  </a:lnTo>
                  <a:lnTo>
                    <a:pt x="15" y="21"/>
                  </a:lnTo>
                  <a:lnTo>
                    <a:pt x="15" y="8"/>
                  </a:lnTo>
                  <a:lnTo>
                    <a:pt x="29" y="6"/>
                  </a:lnTo>
                  <a:lnTo>
                    <a:pt x="44" y="4"/>
                  </a:lnTo>
                  <a:lnTo>
                    <a:pt x="48" y="9"/>
                  </a:lnTo>
                  <a:lnTo>
                    <a:pt x="58" y="4"/>
                  </a:lnTo>
                  <a:lnTo>
                    <a:pt x="68" y="0"/>
                  </a:lnTo>
                  <a:lnTo>
                    <a:pt x="75" y="14"/>
                  </a:lnTo>
                  <a:lnTo>
                    <a:pt x="82" y="28"/>
                  </a:lnTo>
                  <a:lnTo>
                    <a:pt x="91" y="35"/>
                  </a:lnTo>
                  <a:lnTo>
                    <a:pt x="93" y="38"/>
                  </a:lnTo>
                  <a:lnTo>
                    <a:pt x="97" y="42"/>
                  </a:lnTo>
                  <a:lnTo>
                    <a:pt x="101" y="53"/>
                  </a:lnTo>
                  <a:lnTo>
                    <a:pt x="112" y="58"/>
                  </a:lnTo>
                  <a:lnTo>
                    <a:pt x="115" y="61"/>
                  </a:lnTo>
                  <a:lnTo>
                    <a:pt x="114" y="62"/>
                  </a:lnTo>
                  <a:lnTo>
                    <a:pt x="97" y="73"/>
                  </a:lnTo>
                  <a:lnTo>
                    <a:pt x="86" y="84"/>
                  </a:lnTo>
                  <a:lnTo>
                    <a:pt x="79" y="96"/>
                  </a:lnTo>
                  <a:lnTo>
                    <a:pt x="71" y="100"/>
                  </a:lnTo>
                  <a:lnTo>
                    <a:pt x="65" y="112"/>
                  </a:lnTo>
                  <a:lnTo>
                    <a:pt x="46" y="109"/>
                  </a:lnTo>
                  <a:lnTo>
                    <a:pt x="36" y="106"/>
                  </a:lnTo>
                  <a:lnTo>
                    <a:pt x="29" y="115"/>
                  </a:lnTo>
                  <a:lnTo>
                    <a:pt x="24" y="124"/>
                  </a:lnTo>
                  <a:lnTo>
                    <a:pt x="10" y="127"/>
                  </a:lnTo>
                  <a:lnTo>
                    <a:pt x="6" y="125"/>
                  </a:lnTo>
                  <a:lnTo>
                    <a:pt x="8" y="112"/>
                  </a:lnTo>
                  <a:lnTo>
                    <a:pt x="0" y="99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443" name="Freeform 190"/>
            <p:cNvSpPr>
              <a:spLocks/>
            </p:cNvSpPr>
            <p:nvPr/>
          </p:nvSpPr>
          <p:spPr bwMode="auto">
            <a:xfrm>
              <a:off x="2487" y="2530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11 h 17"/>
                <a:gd name="T4" fmla="*/ 0 w 17"/>
                <a:gd name="T5" fmla="*/ 0 h 17"/>
                <a:gd name="T6" fmla="*/ 16 w 17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16" y="16"/>
                  </a:moveTo>
                  <a:lnTo>
                    <a:pt x="16" y="11"/>
                  </a:lnTo>
                  <a:lnTo>
                    <a:pt x="0" y="0"/>
                  </a:lnTo>
                  <a:lnTo>
                    <a:pt x="16" y="16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444" name="Freeform 191"/>
            <p:cNvSpPr>
              <a:spLocks/>
            </p:cNvSpPr>
            <p:nvPr/>
          </p:nvSpPr>
          <p:spPr bwMode="auto">
            <a:xfrm>
              <a:off x="2277" y="2771"/>
              <a:ext cx="28" cy="30"/>
            </a:xfrm>
            <a:custGeom>
              <a:avLst/>
              <a:gdLst>
                <a:gd name="T0" fmla="*/ 12 w 28"/>
                <a:gd name="T1" fmla="*/ 4 h 30"/>
                <a:gd name="T2" fmla="*/ 0 w 28"/>
                <a:gd name="T3" fmla="*/ 16 h 30"/>
                <a:gd name="T4" fmla="*/ 8 w 28"/>
                <a:gd name="T5" fmla="*/ 29 h 30"/>
                <a:gd name="T6" fmla="*/ 13 w 28"/>
                <a:gd name="T7" fmla="*/ 25 h 30"/>
                <a:gd name="T8" fmla="*/ 24 w 28"/>
                <a:gd name="T9" fmla="*/ 16 h 30"/>
                <a:gd name="T10" fmla="*/ 27 w 28"/>
                <a:gd name="T11" fmla="*/ 6 h 30"/>
                <a:gd name="T12" fmla="*/ 16 w 28"/>
                <a:gd name="T13" fmla="*/ 0 h 30"/>
                <a:gd name="T14" fmla="*/ 12 w 28"/>
                <a:gd name="T15" fmla="*/ 4 h 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"/>
                <a:gd name="T25" fmla="*/ 0 h 30"/>
                <a:gd name="T26" fmla="*/ 28 w 28"/>
                <a:gd name="T27" fmla="*/ 30 h 3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" h="30">
                  <a:moveTo>
                    <a:pt x="12" y="4"/>
                  </a:moveTo>
                  <a:lnTo>
                    <a:pt x="0" y="16"/>
                  </a:lnTo>
                  <a:lnTo>
                    <a:pt x="8" y="29"/>
                  </a:lnTo>
                  <a:lnTo>
                    <a:pt x="13" y="25"/>
                  </a:lnTo>
                  <a:lnTo>
                    <a:pt x="24" y="16"/>
                  </a:lnTo>
                  <a:lnTo>
                    <a:pt x="27" y="6"/>
                  </a:lnTo>
                  <a:lnTo>
                    <a:pt x="16" y="0"/>
                  </a:lnTo>
                  <a:lnTo>
                    <a:pt x="12" y="4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445" name="Freeform 192"/>
            <p:cNvSpPr>
              <a:spLocks/>
            </p:cNvSpPr>
            <p:nvPr/>
          </p:nvSpPr>
          <p:spPr bwMode="auto">
            <a:xfrm>
              <a:off x="2480" y="2539"/>
              <a:ext cx="95" cy="189"/>
            </a:xfrm>
            <a:custGeom>
              <a:avLst/>
              <a:gdLst>
                <a:gd name="T0" fmla="*/ 34 w 95"/>
                <a:gd name="T1" fmla="*/ 53 h 189"/>
                <a:gd name="T2" fmla="*/ 29 w 95"/>
                <a:gd name="T3" fmla="*/ 54 h 189"/>
                <a:gd name="T4" fmla="*/ 18 w 95"/>
                <a:gd name="T5" fmla="*/ 60 h 189"/>
                <a:gd name="T6" fmla="*/ 15 w 95"/>
                <a:gd name="T7" fmla="*/ 70 h 189"/>
                <a:gd name="T8" fmla="*/ 12 w 95"/>
                <a:gd name="T9" fmla="*/ 82 h 189"/>
                <a:gd name="T10" fmla="*/ 14 w 95"/>
                <a:gd name="T11" fmla="*/ 96 h 189"/>
                <a:gd name="T12" fmla="*/ 16 w 95"/>
                <a:gd name="T13" fmla="*/ 110 h 189"/>
                <a:gd name="T14" fmla="*/ 10 w 95"/>
                <a:gd name="T15" fmla="*/ 120 h 189"/>
                <a:gd name="T16" fmla="*/ 2 w 95"/>
                <a:gd name="T17" fmla="*/ 129 h 189"/>
                <a:gd name="T18" fmla="*/ 0 w 95"/>
                <a:gd name="T19" fmla="*/ 148 h 189"/>
                <a:gd name="T20" fmla="*/ 2 w 95"/>
                <a:gd name="T21" fmla="*/ 163 h 189"/>
                <a:gd name="T22" fmla="*/ 7 w 95"/>
                <a:gd name="T23" fmla="*/ 181 h 189"/>
                <a:gd name="T24" fmla="*/ 22 w 95"/>
                <a:gd name="T25" fmla="*/ 188 h 189"/>
                <a:gd name="T26" fmla="*/ 33 w 95"/>
                <a:gd name="T27" fmla="*/ 183 h 189"/>
                <a:gd name="T28" fmla="*/ 44 w 95"/>
                <a:gd name="T29" fmla="*/ 177 h 189"/>
                <a:gd name="T30" fmla="*/ 48 w 95"/>
                <a:gd name="T31" fmla="*/ 165 h 189"/>
                <a:gd name="T32" fmla="*/ 53 w 95"/>
                <a:gd name="T33" fmla="*/ 152 h 189"/>
                <a:gd name="T34" fmla="*/ 57 w 95"/>
                <a:gd name="T35" fmla="*/ 139 h 189"/>
                <a:gd name="T36" fmla="*/ 62 w 95"/>
                <a:gd name="T37" fmla="*/ 126 h 189"/>
                <a:gd name="T38" fmla="*/ 67 w 95"/>
                <a:gd name="T39" fmla="*/ 113 h 189"/>
                <a:gd name="T40" fmla="*/ 71 w 95"/>
                <a:gd name="T41" fmla="*/ 101 h 189"/>
                <a:gd name="T42" fmla="*/ 75 w 95"/>
                <a:gd name="T43" fmla="*/ 88 h 189"/>
                <a:gd name="T44" fmla="*/ 79 w 95"/>
                <a:gd name="T45" fmla="*/ 75 h 189"/>
                <a:gd name="T46" fmla="*/ 84 w 95"/>
                <a:gd name="T47" fmla="*/ 67 h 189"/>
                <a:gd name="T48" fmla="*/ 84 w 95"/>
                <a:gd name="T49" fmla="*/ 47 h 189"/>
                <a:gd name="T50" fmla="*/ 91 w 95"/>
                <a:gd name="T51" fmla="*/ 53 h 189"/>
                <a:gd name="T52" fmla="*/ 94 w 95"/>
                <a:gd name="T53" fmla="*/ 46 h 189"/>
                <a:gd name="T54" fmla="*/ 90 w 95"/>
                <a:gd name="T55" fmla="*/ 28 h 189"/>
                <a:gd name="T56" fmla="*/ 86 w 95"/>
                <a:gd name="T57" fmla="*/ 10 h 189"/>
                <a:gd name="T58" fmla="*/ 82 w 95"/>
                <a:gd name="T59" fmla="*/ 0 h 189"/>
                <a:gd name="T60" fmla="*/ 79 w 95"/>
                <a:gd name="T61" fmla="*/ 0 h 189"/>
                <a:gd name="T62" fmla="*/ 76 w 95"/>
                <a:gd name="T63" fmla="*/ 5 h 189"/>
                <a:gd name="T64" fmla="*/ 73 w 95"/>
                <a:gd name="T65" fmla="*/ 18 h 189"/>
                <a:gd name="T66" fmla="*/ 69 w 95"/>
                <a:gd name="T67" fmla="*/ 22 h 189"/>
                <a:gd name="T68" fmla="*/ 67 w 95"/>
                <a:gd name="T69" fmla="*/ 23 h 189"/>
                <a:gd name="T70" fmla="*/ 63 w 95"/>
                <a:gd name="T71" fmla="*/ 22 h 189"/>
                <a:gd name="T72" fmla="*/ 64 w 95"/>
                <a:gd name="T73" fmla="*/ 29 h 189"/>
                <a:gd name="T74" fmla="*/ 61 w 95"/>
                <a:gd name="T75" fmla="*/ 35 h 189"/>
                <a:gd name="T76" fmla="*/ 62 w 95"/>
                <a:gd name="T77" fmla="*/ 36 h 189"/>
                <a:gd name="T78" fmla="*/ 57 w 95"/>
                <a:gd name="T79" fmla="*/ 41 h 189"/>
                <a:gd name="T80" fmla="*/ 57 w 95"/>
                <a:gd name="T81" fmla="*/ 36 h 189"/>
                <a:gd name="T82" fmla="*/ 52 w 95"/>
                <a:gd name="T83" fmla="*/ 46 h 189"/>
                <a:gd name="T84" fmla="*/ 51 w 95"/>
                <a:gd name="T85" fmla="*/ 46 h 189"/>
                <a:gd name="T86" fmla="*/ 48 w 95"/>
                <a:gd name="T87" fmla="*/ 46 h 189"/>
                <a:gd name="T88" fmla="*/ 43 w 95"/>
                <a:gd name="T89" fmla="*/ 53 h 189"/>
                <a:gd name="T90" fmla="*/ 34 w 95"/>
                <a:gd name="T91" fmla="*/ 53 h 18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95"/>
                <a:gd name="T139" fmla="*/ 0 h 189"/>
                <a:gd name="T140" fmla="*/ 95 w 95"/>
                <a:gd name="T141" fmla="*/ 189 h 18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95" h="189">
                  <a:moveTo>
                    <a:pt x="34" y="53"/>
                  </a:moveTo>
                  <a:lnTo>
                    <a:pt x="29" y="54"/>
                  </a:lnTo>
                  <a:lnTo>
                    <a:pt x="18" y="60"/>
                  </a:lnTo>
                  <a:lnTo>
                    <a:pt x="15" y="70"/>
                  </a:lnTo>
                  <a:lnTo>
                    <a:pt x="12" y="82"/>
                  </a:lnTo>
                  <a:lnTo>
                    <a:pt x="14" y="96"/>
                  </a:lnTo>
                  <a:lnTo>
                    <a:pt x="16" y="110"/>
                  </a:lnTo>
                  <a:lnTo>
                    <a:pt x="10" y="120"/>
                  </a:lnTo>
                  <a:lnTo>
                    <a:pt x="2" y="129"/>
                  </a:lnTo>
                  <a:lnTo>
                    <a:pt x="0" y="148"/>
                  </a:lnTo>
                  <a:lnTo>
                    <a:pt x="2" y="163"/>
                  </a:lnTo>
                  <a:lnTo>
                    <a:pt x="7" y="181"/>
                  </a:lnTo>
                  <a:lnTo>
                    <a:pt x="22" y="188"/>
                  </a:lnTo>
                  <a:lnTo>
                    <a:pt x="33" y="183"/>
                  </a:lnTo>
                  <a:lnTo>
                    <a:pt x="44" y="177"/>
                  </a:lnTo>
                  <a:lnTo>
                    <a:pt x="48" y="165"/>
                  </a:lnTo>
                  <a:lnTo>
                    <a:pt x="53" y="152"/>
                  </a:lnTo>
                  <a:lnTo>
                    <a:pt x="57" y="139"/>
                  </a:lnTo>
                  <a:lnTo>
                    <a:pt x="62" y="126"/>
                  </a:lnTo>
                  <a:lnTo>
                    <a:pt x="67" y="113"/>
                  </a:lnTo>
                  <a:lnTo>
                    <a:pt x="71" y="101"/>
                  </a:lnTo>
                  <a:lnTo>
                    <a:pt x="75" y="88"/>
                  </a:lnTo>
                  <a:lnTo>
                    <a:pt x="79" y="75"/>
                  </a:lnTo>
                  <a:lnTo>
                    <a:pt x="84" y="67"/>
                  </a:lnTo>
                  <a:lnTo>
                    <a:pt x="84" y="47"/>
                  </a:lnTo>
                  <a:lnTo>
                    <a:pt x="91" y="53"/>
                  </a:lnTo>
                  <a:lnTo>
                    <a:pt x="94" y="46"/>
                  </a:lnTo>
                  <a:lnTo>
                    <a:pt x="90" y="28"/>
                  </a:lnTo>
                  <a:lnTo>
                    <a:pt x="86" y="10"/>
                  </a:lnTo>
                  <a:lnTo>
                    <a:pt x="82" y="0"/>
                  </a:lnTo>
                  <a:lnTo>
                    <a:pt x="79" y="0"/>
                  </a:lnTo>
                  <a:lnTo>
                    <a:pt x="76" y="5"/>
                  </a:lnTo>
                  <a:lnTo>
                    <a:pt x="73" y="18"/>
                  </a:lnTo>
                  <a:lnTo>
                    <a:pt x="69" y="22"/>
                  </a:lnTo>
                  <a:lnTo>
                    <a:pt x="67" y="23"/>
                  </a:lnTo>
                  <a:lnTo>
                    <a:pt x="63" y="22"/>
                  </a:lnTo>
                  <a:lnTo>
                    <a:pt x="64" y="29"/>
                  </a:lnTo>
                  <a:lnTo>
                    <a:pt x="61" y="35"/>
                  </a:lnTo>
                  <a:lnTo>
                    <a:pt x="62" y="36"/>
                  </a:lnTo>
                  <a:lnTo>
                    <a:pt x="57" y="41"/>
                  </a:lnTo>
                  <a:lnTo>
                    <a:pt x="57" y="36"/>
                  </a:lnTo>
                  <a:lnTo>
                    <a:pt x="52" y="46"/>
                  </a:lnTo>
                  <a:lnTo>
                    <a:pt x="51" y="46"/>
                  </a:lnTo>
                  <a:lnTo>
                    <a:pt x="48" y="46"/>
                  </a:lnTo>
                  <a:lnTo>
                    <a:pt x="43" y="53"/>
                  </a:lnTo>
                  <a:lnTo>
                    <a:pt x="34" y="53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446" name="Freeform 193"/>
            <p:cNvSpPr>
              <a:spLocks/>
            </p:cNvSpPr>
            <p:nvPr/>
          </p:nvSpPr>
          <p:spPr bwMode="auto">
            <a:xfrm>
              <a:off x="2356" y="2501"/>
              <a:ext cx="40" cy="110"/>
            </a:xfrm>
            <a:custGeom>
              <a:avLst/>
              <a:gdLst>
                <a:gd name="T0" fmla="*/ 23 w 40"/>
                <a:gd name="T1" fmla="*/ 76 h 110"/>
                <a:gd name="T2" fmla="*/ 18 w 40"/>
                <a:gd name="T3" fmla="*/ 91 h 110"/>
                <a:gd name="T4" fmla="*/ 24 w 40"/>
                <a:gd name="T5" fmla="*/ 100 h 110"/>
                <a:gd name="T6" fmla="*/ 30 w 40"/>
                <a:gd name="T7" fmla="*/ 109 h 110"/>
                <a:gd name="T8" fmla="*/ 28 w 40"/>
                <a:gd name="T9" fmla="*/ 101 h 110"/>
                <a:gd name="T10" fmla="*/ 35 w 40"/>
                <a:gd name="T11" fmla="*/ 95 h 110"/>
                <a:gd name="T12" fmla="*/ 37 w 40"/>
                <a:gd name="T13" fmla="*/ 85 h 110"/>
                <a:gd name="T14" fmla="*/ 39 w 40"/>
                <a:gd name="T15" fmla="*/ 74 h 110"/>
                <a:gd name="T16" fmla="*/ 31 w 40"/>
                <a:gd name="T17" fmla="*/ 66 h 110"/>
                <a:gd name="T18" fmla="*/ 25 w 40"/>
                <a:gd name="T19" fmla="*/ 58 h 110"/>
                <a:gd name="T20" fmla="*/ 22 w 40"/>
                <a:gd name="T21" fmla="*/ 44 h 110"/>
                <a:gd name="T22" fmla="*/ 25 w 40"/>
                <a:gd name="T23" fmla="*/ 34 h 110"/>
                <a:gd name="T24" fmla="*/ 29 w 40"/>
                <a:gd name="T25" fmla="*/ 30 h 110"/>
                <a:gd name="T26" fmla="*/ 25 w 40"/>
                <a:gd name="T27" fmla="*/ 19 h 110"/>
                <a:gd name="T28" fmla="*/ 22 w 40"/>
                <a:gd name="T29" fmla="*/ 5 h 110"/>
                <a:gd name="T30" fmla="*/ 17 w 40"/>
                <a:gd name="T31" fmla="*/ 2 h 110"/>
                <a:gd name="T32" fmla="*/ 4 w 40"/>
                <a:gd name="T33" fmla="*/ 0 h 110"/>
                <a:gd name="T34" fmla="*/ 5 w 40"/>
                <a:gd name="T35" fmla="*/ 3 h 110"/>
                <a:gd name="T36" fmla="*/ 13 w 40"/>
                <a:gd name="T37" fmla="*/ 15 h 110"/>
                <a:gd name="T38" fmla="*/ 10 w 40"/>
                <a:gd name="T39" fmla="*/ 19 h 110"/>
                <a:gd name="T40" fmla="*/ 9 w 40"/>
                <a:gd name="T41" fmla="*/ 30 h 110"/>
                <a:gd name="T42" fmla="*/ 8 w 40"/>
                <a:gd name="T43" fmla="*/ 42 h 110"/>
                <a:gd name="T44" fmla="*/ 7 w 40"/>
                <a:gd name="T45" fmla="*/ 45 h 110"/>
                <a:gd name="T46" fmla="*/ 0 w 40"/>
                <a:gd name="T47" fmla="*/ 59 h 110"/>
                <a:gd name="T48" fmla="*/ 6 w 40"/>
                <a:gd name="T49" fmla="*/ 65 h 110"/>
                <a:gd name="T50" fmla="*/ 10 w 40"/>
                <a:gd name="T51" fmla="*/ 71 h 110"/>
                <a:gd name="T52" fmla="*/ 18 w 40"/>
                <a:gd name="T53" fmla="*/ 71 h 110"/>
                <a:gd name="T54" fmla="*/ 23 w 40"/>
                <a:gd name="T55" fmla="*/ 76 h 11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0"/>
                <a:gd name="T85" fmla="*/ 0 h 110"/>
                <a:gd name="T86" fmla="*/ 40 w 40"/>
                <a:gd name="T87" fmla="*/ 110 h 11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0" h="110">
                  <a:moveTo>
                    <a:pt x="23" y="76"/>
                  </a:moveTo>
                  <a:lnTo>
                    <a:pt x="18" y="91"/>
                  </a:lnTo>
                  <a:lnTo>
                    <a:pt x="24" y="100"/>
                  </a:lnTo>
                  <a:lnTo>
                    <a:pt x="30" y="109"/>
                  </a:lnTo>
                  <a:lnTo>
                    <a:pt x="28" y="101"/>
                  </a:lnTo>
                  <a:lnTo>
                    <a:pt x="35" y="95"/>
                  </a:lnTo>
                  <a:lnTo>
                    <a:pt x="37" y="85"/>
                  </a:lnTo>
                  <a:lnTo>
                    <a:pt x="39" y="74"/>
                  </a:lnTo>
                  <a:lnTo>
                    <a:pt x="31" y="66"/>
                  </a:lnTo>
                  <a:lnTo>
                    <a:pt x="25" y="58"/>
                  </a:lnTo>
                  <a:lnTo>
                    <a:pt x="22" y="44"/>
                  </a:lnTo>
                  <a:lnTo>
                    <a:pt x="25" y="34"/>
                  </a:lnTo>
                  <a:lnTo>
                    <a:pt x="29" y="30"/>
                  </a:lnTo>
                  <a:lnTo>
                    <a:pt x="25" y="19"/>
                  </a:lnTo>
                  <a:lnTo>
                    <a:pt x="22" y="5"/>
                  </a:lnTo>
                  <a:lnTo>
                    <a:pt x="17" y="2"/>
                  </a:lnTo>
                  <a:lnTo>
                    <a:pt x="4" y="0"/>
                  </a:lnTo>
                  <a:lnTo>
                    <a:pt x="5" y="3"/>
                  </a:lnTo>
                  <a:lnTo>
                    <a:pt x="13" y="15"/>
                  </a:lnTo>
                  <a:lnTo>
                    <a:pt x="10" y="19"/>
                  </a:lnTo>
                  <a:lnTo>
                    <a:pt x="9" y="30"/>
                  </a:lnTo>
                  <a:lnTo>
                    <a:pt x="8" y="42"/>
                  </a:lnTo>
                  <a:lnTo>
                    <a:pt x="7" y="45"/>
                  </a:lnTo>
                  <a:lnTo>
                    <a:pt x="0" y="59"/>
                  </a:lnTo>
                  <a:lnTo>
                    <a:pt x="6" y="65"/>
                  </a:lnTo>
                  <a:lnTo>
                    <a:pt x="10" y="71"/>
                  </a:lnTo>
                  <a:lnTo>
                    <a:pt x="18" y="71"/>
                  </a:lnTo>
                  <a:lnTo>
                    <a:pt x="23" y="76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447" name="Freeform 194"/>
            <p:cNvSpPr>
              <a:spLocks/>
            </p:cNvSpPr>
            <p:nvPr/>
          </p:nvSpPr>
          <p:spPr bwMode="auto">
            <a:xfrm>
              <a:off x="2324" y="2518"/>
              <a:ext cx="132" cy="230"/>
            </a:xfrm>
            <a:custGeom>
              <a:avLst/>
              <a:gdLst>
                <a:gd name="T0" fmla="*/ 53 w 132"/>
                <a:gd name="T1" fmla="*/ 134 h 230"/>
                <a:gd name="T2" fmla="*/ 57 w 132"/>
                <a:gd name="T3" fmla="*/ 129 h 230"/>
                <a:gd name="T4" fmla="*/ 81 w 132"/>
                <a:gd name="T5" fmla="*/ 105 h 230"/>
                <a:gd name="T6" fmla="*/ 102 w 132"/>
                <a:gd name="T7" fmla="*/ 93 h 230"/>
                <a:gd name="T8" fmla="*/ 128 w 132"/>
                <a:gd name="T9" fmla="*/ 66 h 230"/>
                <a:gd name="T10" fmla="*/ 129 w 132"/>
                <a:gd name="T11" fmla="*/ 56 h 230"/>
                <a:gd name="T12" fmla="*/ 129 w 132"/>
                <a:gd name="T13" fmla="*/ 29 h 230"/>
                <a:gd name="T14" fmla="*/ 130 w 132"/>
                <a:gd name="T15" fmla="*/ 0 h 230"/>
                <a:gd name="T16" fmla="*/ 116 w 132"/>
                <a:gd name="T17" fmla="*/ 7 h 230"/>
                <a:gd name="T18" fmla="*/ 97 w 132"/>
                <a:gd name="T19" fmla="*/ 13 h 230"/>
                <a:gd name="T20" fmla="*/ 73 w 132"/>
                <a:gd name="T21" fmla="*/ 14 h 230"/>
                <a:gd name="T22" fmla="*/ 60 w 132"/>
                <a:gd name="T23" fmla="*/ 15 h 230"/>
                <a:gd name="T24" fmla="*/ 54 w 132"/>
                <a:gd name="T25" fmla="*/ 28 h 230"/>
                <a:gd name="T26" fmla="*/ 63 w 132"/>
                <a:gd name="T27" fmla="*/ 51 h 230"/>
                <a:gd name="T28" fmla="*/ 69 w 132"/>
                <a:gd name="T29" fmla="*/ 69 h 230"/>
                <a:gd name="T30" fmla="*/ 60 w 132"/>
                <a:gd name="T31" fmla="*/ 85 h 230"/>
                <a:gd name="T32" fmla="*/ 55 w 132"/>
                <a:gd name="T33" fmla="*/ 84 h 230"/>
                <a:gd name="T34" fmla="*/ 55 w 132"/>
                <a:gd name="T35" fmla="*/ 61 h 230"/>
                <a:gd name="T36" fmla="*/ 42 w 132"/>
                <a:gd name="T37" fmla="*/ 56 h 230"/>
                <a:gd name="T38" fmla="*/ 29 w 132"/>
                <a:gd name="T39" fmla="*/ 53 h 230"/>
                <a:gd name="T40" fmla="*/ 9 w 132"/>
                <a:gd name="T41" fmla="*/ 61 h 230"/>
                <a:gd name="T42" fmla="*/ 3 w 132"/>
                <a:gd name="T43" fmla="*/ 72 h 230"/>
                <a:gd name="T44" fmla="*/ 8 w 132"/>
                <a:gd name="T45" fmla="*/ 77 h 230"/>
                <a:gd name="T46" fmla="*/ 33 w 132"/>
                <a:gd name="T47" fmla="*/ 87 h 230"/>
                <a:gd name="T48" fmla="*/ 30 w 132"/>
                <a:gd name="T49" fmla="*/ 116 h 230"/>
                <a:gd name="T50" fmla="*/ 27 w 132"/>
                <a:gd name="T51" fmla="*/ 141 h 230"/>
                <a:gd name="T52" fmla="*/ 16 w 132"/>
                <a:gd name="T53" fmla="*/ 159 h 230"/>
                <a:gd name="T54" fmla="*/ 11 w 132"/>
                <a:gd name="T55" fmla="*/ 177 h 230"/>
                <a:gd name="T56" fmla="*/ 14 w 132"/>
                <a:gd name="T57" fmla="*/ 202 h 230"/>
                <a:gd name="T58" fmla="*/ 15 w 132"/>
                <a:gd name="T59" fmla="*/ 228 h 230"/>
                <a:gd name="T60" fmla="*/ 25 w 132"/>
                <a:gd name="T61" fmla="*/ 220 h 230"/>
                <a:gd name="T62" fmla="*/ 36 w 132"/>
                <a:gd name="T63" fmla="*/ 205 h 230"/>
                <a:gd name="T64" fmla="*/ 57 w 132"/>
                <a:gd name="T65" fmla="*/ 192 h 230"/>
                <a:gd name="T66" fmla="*/ 59 w 132"/>
                <a:gd name="T67" fmla="*/ 175 h 230"/>
                <a:gd name="T68" fmla="*/ 58 w 132"/>
                <a:gd name="T69" fmla="*/ 167 h 230"/>
                <a:gd name="T70" fmla="*/ 54 w 132"/>
                <a:gd name="T71" fmla="*/ 143 h 2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32"/>
                <a:gd name="T109" fmla="*/ 0 h 230"/>
                <a:gd name="T110" fmla="*/ 132 w 132"/>
                <a:gd name="T111" fmla="*/ 230 h 2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32" h="230">
                  <a:moveTo>
                    <a:pt x="54" y="143"/>
                  </a:moveTo>
                  <a:lnTo>
                    <a:pt x="53" y="134"/>
                  </a:lnTo>
                  <a:lnTo>
                    <a:pt x="52" y="129"/>
                  </a:lnTo>
                  <a:lnTo>
                    <a:pt x="57" y="129"/>
                  </a:lnTo>
                  <a:lnTo>
                    <a:pt x="71" y="118"/>
                  </a:lnTo>
                  <a:lnTo>
                    <a:pt x="81" y="105"/>
                  </a:lnTo>
                  <a:lnTo>
                    <a:pt x="92" y="100"/>
                  </a:lnTo>
                  <a:lnTo>
                    <a:pt x="102" y="93"/>
                  </a:lnTo>
                  <a:lnTo>
                    <a:pt x="118" y="83"/>
                  </a:lnTo>
                  <a:lnTo>
                    <a:pt x="128" y="66"/>
                  </a:lnTo>
                  <a:lnTo>
                    <a:pt x="131" y="55"/>
                  </a:lnTo>
                  <a:lnTo>
                    <a:pt x="129" y="56"/>
                  </a:lnTo>
                  <a:lnTo>
                    <a:pt x="128" y="36"/>
                  </a:lnTo>
                  <a:lnTo>
                    <a:pt x="129" y="29"/>
                  </a:lnTo>
                  <a:lnTo>
                    <a:pt x="129" y="10"/>
                  </a:lnTo>
                  <a:lnTo>
                    <a:pt x="130" y="0"/>
                  </a:lnTo>
                  <a:lnTo>
                    <a:pt x="129" y="0"/>
                  </a:lnTo>
                  <a:lnTo>
                    <a:pt x="116" y="7"/>
                  </a:lnTo>
                  <a:lnTo>
                    <a:pt x="103" y="12"/>
                  </a:lnTo>
                  <a:lnTo>
                    <a:pt x="97" y="13"/>
                  </a:lnTo>
                  <a:lnTo>
                    <a:pt x="87" y="17"/>
                  </a:lnTo>
                  <a:lnTo>
                    <a:pt x="73" y="14"/>
                  </a:lnTo>
                  <a:lnTo>
                    <a:pt x="66" y="15"/>
                  </a:lnTo>
                  <a:lnTo>
                    <a:pt x="60" y="15"/>
                  </a:lnTo>
                  <a:lnTo>
                    <a:pt x="56" y="18"/>
                  </a:lnTo>
                  <a:lnTo>
                    <a:pt x="54" y="28"/>
                  </a:lnTo>
                  <a:lnTo>
                    <a:pt x="56" y="42"/>
                  </a:lnTo>
                  <a:lnTo>
                    <a:pt x="63" y="51"/>
                  </a:lnTo>
                  <a:lnTo>
                    <a:pt x="71" y="58"/>
                  </a:lnTo>
                  <a:lnTo>
                    <a:pt x="69" y="69"/>
                  </a:lnTo>
                  <a:lnTo>
                    <a:pt x="66" y="79"/>
                  </a:lnTo>
                  <a:lnTo>
                    <a:pt x="60" y="85"/>
                  </a:lnTo>
                  <a:lnTo>
                    <a:pt x="61" y="93"/>
                  </a:lnTo>
                  <a:lnTo>
                    <a:pt x="55" y="84"/>
                  </a:lnTo>
                  <a:lnTo>
                    <a:pt x="50" y="75"/>
                  </a:lnTo>
                  <a:lnTo>
                    <a:pt x="55" y="61"/>
                  </a:lnTo>
                  <a:lnTo>
                    <a:pt x="50" y="56"/>
                  </a:lnTo>
                  <a:lnTo>
                    <a:pt x="42" y="56"/>
                  </a:lnTo>
                  <a:lnTo>
                    <a:pt x="38" y="50"/>
                  </a:lnTo>
                  <a:lnTo>
                    <a:pt x="29" y="53"/>
                  </a:lnTo>
                  <a:lnTo>
                    <a:pt x="18" y="57"/>
                  </a:lnTo>
                  <a:lnTo>
                    <a:pt x="9" y="61"/>
                  </a:lnTo>
                  <a:lnTo>
                    <a:pt x="0" y="65"/>
                  </a:lnTo>
                  <a:lnTo>
                    <a:pt x="3" y="72"/>
                  </a:lnTo>
                  <a:lnTo>
                    <a:pt x="3" y="77"/>
                  </a:lnTo>
                  <a:lnTo>
                    <a:pt x="8" y="77"/>
                  </a:lnTo>
                  <a:lnTo>
                    <a:pt x="20" y="82"/>
                  </a:lnTo>
                  <a:lnTo>
                    <a:pt x="33" y="87"/>
                  </a:lnTo>
                  <a:lnTo>
                    <a:pt x="33" y="105"/>
                  </a:lnTo>
                  <a:lnTo>
                    <a:pt x="30" y="116"/>
                  </a:lnTo>
                  <a:lnTo>
                    <a:pt x="31" y="129"/>
                  </a:lnTo>
                  <a:lnTo>
                    <a:pt x="27" y="141"/>
                  </a:lnTo>
                  <a:lnTo>
                    <a:pt x="24" y="152"/>
                  </a:lnTo>
                  <a:lnTo>
                    <a:pt x="16" y="159"/>
                  </a:lnTo>
                  <a:lnTo>
                    <a:pt x="8" y="167"/>
                  </a:lnTo>
                  <a:lnTo>
                    <a:pt x="11" y="177"/>
                  </a:lnTo>
                  <a:lnTo>
                    <a:pt x="13" y="188"/>
                  </a:lnTo>
                  <a:lnTo>
                    <a:pt x="14" y="202"/>
                  </a:lnTo>
                  <a:lnTo>
                    <a:pt x="14" y="217"/>
                  </a:lnTo>
                  <a:lnTo>
                    <a:pt x="15" y="228"/>
                  </a:lnTo>
                  <a:lnTo>
                    <a:pt x="24" y="229"/>
                  </a:lnTo>
                  <a:lnTo>
                    <a:pt x="25" y="220"/>
                  </a:lnTo>
                  <a:lnTo>
                    <a:pt x="22" y="217"/>
                  </a:lnTo>
                  <a:lnTo>
                    <a:pt x="36" y="205"/>
                  </a:lnTo>
                  <a:lnTo>
                    <a:pt x="46" y="198"/>
                  </a:lnTo>
                  <a:lnTo>
                    <a:pt x="57" y="192"/>
                  </a:lnTo>
                  <a:lnTo>
                    <a:pt x="57" y="188"/>
                  </a:lnTo>
                  <a:lnTo>
                    <a:pt x="59" y="175"/>
                  </a:lnTo>
                  <a:lnTo>
                    <a:pt x="60" y="163"/>
                  </a:lnTo>
                  <a:lnTo>
                    <a:pt x="58" y="167"/>
                  </a:lnTo>
                  <a:lnTo>
                    <a:pt x="56" y="155"/>
                  </a:lnTo>
                  <a:lnTo>
                    <a:pt x="54" y="143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448" name="Freeform 195"/>
            <p:cNvSpPr>
              <a:spLocks/>
            </p:cNvSpPr>
            <p:nvPr/>
          </p:nvSpPr>
          <p:spPr bwMode="auto">
            <a:xfrm>
              <a:off x="2151" y="2680"/>
              <a:ext cx="191" cy="170"/>
            </a:xfrm>
            <a:custGeom>
              <a:avLst/>
              <a:gdLst>
                <a:gd name="T0" fmla="*/ 41 w 191"/>
                <a:gd name="T1" fmla="*/ 48 h 170"/>
                <a:gd name="T2" fmla="*/ 38 w 191"/>
                <a:gd name="T3" fmla="*/ 73 h 170"/>
                <a:gd name="T4" fmla="*/ 28 w 191"/>
                <a:gd name="T5" fmla="*/ 90 h 170"/>
                <a:gd name="T6" fmla="*/ 6 w 191"/>
                <a:gd name="T7" fmla="*/ 79 h 170"/>
                <a:gd name="T8" fmla="*/ 5 w 191"/>
                <a:gd name="T9" fmla="*/ 98 h 170"/>
                <a:gd name="T10" fmla="*/ 14 w 191"/>
                <a:gd name="T11" fmla="*/ 124 h 170"/>
                <a:gd name="T12" fmla="*/ 14 w 191"/>
                <a:gd name="T13" fmla="*/ 142 h 170"/>
                <a:gd name="T14" fmla="*/ 18 w 191"/>
                <a:gd name="T15" fmla="*/ 162 h 170"/>
                <a:gd name="T16" fmla="*/ 28 w 191"/>
                <a:gd name="T17" fmla="*/ 165 h 170"/>
                <a:gd name="T18" fmla="*/ 48 w 191"/>
                <a:gd name="T19" fmla="*/ 165 h 170"/>
                <a:gd name="T20" fmla="*/ 72 w 191"/>
                <a:gd name="T21" fmla="*/ 161 h 170"/>
                <a:gd name="T22" fmla="*/ 99 w 191"/>
                <a:gd name="T23" fmla="*/ 158 h 170"/>
                <a:gd name="T24" fmla="*/ 119 w 191"/>
                <a:gd name="T25" fmla="*/ 148 h 170"/>
                <a:gd name="T26" fmla="*/ 139 w 191"/>
                <a:gd name="T27" fmla="*/ 134 h 170"/>
                <a:gd name="T28" fmla="*/ 154 w 191"/>
                <a:gd name="T29" fmla="*/ 117 h 170"/>
                <a:gd name="T30" fmla="*/ 171 w 191"/>
                <a:gd name="T31" fmla="*/ 99 h 170"/>
                <a:gd name="T32" fmla="*/ 184 w 191"/>
                <a:gd name="T33" fmla="*/ 76 h 170"/>
                <a:gd name="T34" fmla="*/ 181 w 191"/>
                <a:gd name="T35" fmla="*/ 62 h 170"/>
                <a:gd name="T36" fmla="*/ 168 w 191"/>
                <a:gd name="T37" fmla="*/ 65 h 170"/>
                <a:gd name="T38" fmla="*/ 174 w 191"/>
                <a:gd name="T39" fmla="*/ 48 h 170"/>
                <a:gd name="T40" fmla="*/ 180 w 191"/>
                <a:gd name="T41" fmla="*/ 37 h 170"/>
                <a:gd name="T42" fmla="*/ 177 w 191"/>
                <a:gd name="T43" fmla="*/ 13 h 170"/>
                <a:gd name="T44" fmla="*/ 164 w 191"/>
                <a:gd name="T45" fmla="*/ 2 h 170"/>
                <a:gd name="T46" fmla="*/ 152 w 191"/>
                <a:gd name="T47" fmla="*/ 0 h 170"/>
                <a:gd name="T48" fmla="*/ 124 w 191"/>
                <a:gd name="T49" fmla="*/ 21 h 170"/>
                <a:gd name="T50" fmla="*/ 111 w 191"/>
                <a:gd name="T51" fmla="*/ 37 h 170"/>
                <a:gd name="T52" fmla="*/ 87 w 191"/>
                <a:gd name="T53" fmla="*/ 45 h 170"/>
                <a:gd name="T54" fmla="*/ 71 w 191"/>
                <a:gd name="T55" fmla="*/ 51 h 170"/>
                <a:gd name="T56" fmla="*/ 52 w 191"/>
                <a:gd name="T57" fmla="*/ 62 h 170"/>
                <a:gd name="T58" fmla="*/ 51 w 191"/>
                <a:gd name="T59" fmla="*/ 48 h 170"/>
                <a:gd name="T60" fmla="*/ 132 w 191"/>
                <a:gd name="T61" fmla="*/ 90 h 170"/>
                <a:gd name="T62" fmla="*/ 129 w 191"/>
                <a:gd name="T63" fmla="*/ 113 h 170"/>
                <a:gd name="T64" fmla="*/ 144 w 191"/>
                <a:gd name="T65" fmla="*/ 101 h 170"/>
                <a:gd name="T66" fmla="*/ 136 w 191"/>
                <a:gd name="T67" fmla="*/ 87 h 170"/>
                <a:gd name="T68" fmla="*/ 42 w 191"/>
                <a:gd name="T69" fmla="*/ 35 h 1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91"/>
                <a:gd name="T106" fmla="*/ 0 h 170"/>
                <a:gd name="T107" fmla="*/ 191 w 191"/>
                <a:gd name="T108" fmla="*/ 170 h 17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91" h="170">
                  <a:moveTo>
                    <a:pt x="42" y="35"/>
                  </a:moveTo>
                  <a:lnTo>
                    <a:pt x="41" y="48"/>
                  </a:lnTo>
                  <a:lnTo>
                    <a:pt x="40" y="60"/>
                  </a:lnTo>
                  <a:lnTo>
                    <a:pt x="38" y="73"/>
                  </a:lnTo>
                  <a:lnTo>
                    <a:pt x="38" y="85"/>
                  </a:lnTo>
                  <a:lnTo>
                    <a:pt x="28" y="90"/>
                  </a:lnTo>
                  <a:lnTo>
                    <a:pt x="10" y="88"/>
                  </a:lnTo>
                  <a:lnTo>
                    <a:pt x="6" y="79"/>
                  </a:lnTo>
                  <a:lnTo>
                    <a:pt x="0" y="86"/>
                  </a:lnTo>
                  <a:lnTo>
                    <a:pt x="5" y="98"/>
                  </a:lnTo>
                  <a:lnTo>
                    <a:pt x="10" y="111"/>
                  </a:lnTo>
                  <a:lnTo>
                    <a:pt x="14" y="124"/>
                  </a:lnTo>
                  <a:lnTo>
                    <a:pt x="18" y="136"/>
                  </a:lnTo>
                  <a:lnTo>
                    <a:pt x="14" y="142"/>
                  </a:lnTo>
                  <a:lnTo>
                    <a:pt x="15" y="148"/>
                  </a:lnTo>
                  <a:lnTo>
                    <a:pt x="18" y="162"/>
                  </a:lnTo>
                  <a:lnTo>
                    <a:pt x="22" y="162"/>
                  </a:lnTo>
                  <a:lnTo>
                    <a:pt x="28" y="165"/>
                  </a:lnTo>
                  <a:lnTo>
                    <a:pt x="36" y="169"/>
                  </a:lnTo>
                  <a:lnTo>
                    <a:pt x="48" y="165"/>
                  </a:lnTo>
                  <a:lnTo>
                    <a:pt x="59" y="161"/>
                  </a:lnTo>
                  <a:lnTo>
                    <a:pt x="72" y="161"/>
                  </a:lnTo>
                  <a:lnTo>
                    <a:pt x="84" y="160"/>
                  </a:lnTo>
                  <a:lnTo>
                    <a:pt x="99" y="158"/>
                  </a:lnTo>
                  <a:lnTo>
                    <a:pt x="107" y="155"/>
                  </a:lnTo>
                  <a:lnTo>
                    <a:pt x="119" y="148"/>
                  </a:lnTo>
                  <a:lnTo>
                    <a:pt x="132" y="142"/>
                  </a:lnTo>
                  <a:lnTo>
                    <a:pt x="139" y="134"/>
                  </a:lnTo>
                  <a:lnTo>
                    <a:pt x="147" y="126"/>
                  </a:lnTo>
                  <a:lnTo>
                    <a:pt x="154" y="117"/>
                  </a:lnTo>
                  <a:lnTo>
                    <a:pt x="162" y="109"/>
                  </a:lnTo>
                  <a:lnTo>
                    <a:pt x="171" y="99"/>
                  </a:lnTo>
                  <a:lnTo>
                    <a:pt x="179" y="89"/>
                  </a:lnTo>
                  <a:lnTo>
                    <a:pt x="184" y="76"/>
                  </a:lnTo>
                  <a:lnTo>
                    <a:pt x="190" y="63"/>
                  </a:lnTo>
                  <a:lnTo>
                    <a:pt x="181" y="62"/>
                  </a:lnTo>
                  <a:lnTo>
                    <a:pt x="179" y="69"/>
                  </a:lnTo>
                  <a:lnTo>
                    <a:pt x="168" y="65"/>
                  </a:lnTo>
                  <a:lnTo>
                    <a:pt x="168" y="54"/>
                  </a:lnTo>
                  <a:lnTo>
                    <a:pt x="174" y="48"/>
                  </a:lnTo>
                  <a:lnTo>
                    <a:pt x="180" y="51"/>
                  </a:lnTo>
                  <a:lnTo>
                    <a:pt x="180" y="37"/>
                  </a:lnTo>
                  <a:lnTo>
                    <a:pt x="180" y="23"/>
                  </a:lnTo>
                  <a:lnTo>
                    <a:pt x="177" y="13"/>
                  </a:lnTo>
                  <a:lnTo>
                    <a:pt x="175" y="3"/>
                  </a:lnTo>
                  <a:lnTo>
                    <a:pt x="164" y="2"/>
                  </a:lnTo>
                  <a:lnTo>
                    <a:pt x="153" y="0"/>
                  </a:lnTo>
                  <a:lnTo>
                    <a:pt x="152" y="0"/>
                  </a:lnTo>
                  <a:lnTo>
                    <a:pt x="135" y="10"/>
                  </a:lnTo>
                  <a:lnTo>
                    <a:pt x="124" y="21"/>
                  </a:lnTo>
                  <a:lnTo>
                    <a:pt x="118" y="33"/>
                  </a:lnTo>
                  <a:lnTo>
                    <a:pt x="111" y="37"/>
                  </a:lnTo>
                  <a:lnTo>
                    <a:pt x="104" y="48"/>
                  </a:lnTo>
                  <a:lnTo>
                    <a:pt x="87" y="45"/>
                  </a:lnTo>
                  <a:lnTo>
                    <a:pt x="77" y="42"/>
                  </a:lnTo>
                  <a:lnTo>
                    <a:pt x="71" y="51"/>
                  </a:lnTo>
                  <a:lnTo>
                    <a:pt x="65" y="60"/>
                  </a:lnTo>
                  <a:lnTo>
                    <a:pt x="52" y="62"/>
                  </a:lnTo>
                  <a:lnTo>
                    <a:pt x="48" y="61"/>
                  </a:lnTo>
                  <a:lnTo>
                    <a:pt x="51" y="48"/>
                  </a:lnTo>
                  <a:lnTo>
                    <a:pt x="42" y="35"/>
                  </a:lnTo>
                  <a:lnTo>
                    <a:pt x="132" y="90"/>
                  </a:lnTo>
                  <a:lnTo>
                    <a:pt x="121" y="101"/>
                  </a:lnTo>
                  <a:lnTo>
                    <a:pt x="129" y="113"/>
                  </a:lnTo>
                  <a:lnTo>
                    <a:pt x="133" y="109"/>
                  </a:lnTo>
                  <a:lnTo>
                    <a:pt x="144" y="101"/>
                  </a:lnTo>
                  <a:lnTo>
                    <a:pt x="147" y="92"/>
                  </a:lnTo>
                  <a:lnTo>
                    <a:pt x="136" y="87"/>
                  </a:lnTo>
                  <a:lnTo>
                    <a:pt x="132" y="90"/>
                  </a:lnTo>
                  <a:lnTo>
                    <a:pt x="42" y="35"/>
                  </a:lnTo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449" name="Freeform 196"/>
            <p:cNvSpPr>
              <a:spLocks/>
            </p:cNvSpPr>
            <p:nvPr/>
          </p:nvSpPr>
          <p:spPr bwMode="auto">
            <a:xfrm>
              <a:off x="2151" y="2680"/>
              <a:ext cx="199" cy="178"/>
            </a:xfrm>
            <a:custGeom>
              <a:avLst/>
              <a:gdLst>
                <a:gd name="T0" fmla="*/ 44 w 199"/>
                <a:gd name="T1" fmla="*/ 37 h 178"/>
                <a:gd name="T2" fmla="*/ 43 w 199"/>
                <a:gd name="T3" fmla="*/ 50 h 178"/>
                <a:gd name="T4" fmla="*/ 42 w 199"/>
                <a:gd name="T5" fmla="*/ 63 h 178"/>
                <a:gd name="T6" fmla="*/ 40 w 199"/>
                <a:gd name="T7" fmla="*/ 76 h 178"/>
                <a:gd name="T8" fmla="*/ 39 w 199"/>
                <a:gd name="T9" fmla="*/ 89 h 178"/>
                <a:gd name="T10" fmla="*/ 29 w 199"/>
                <a:gd name="T11" fmla="*/ 94 h 178"/>
                <a:gd name="T12" fmla="*/ 11 w 199"/>
                <a:gd name="T13" fmla="*/ 92 h 178"/>
                <a:gd name="T14" fmla="*/ 7 w 199"/>
                <a:gd name="T15" fmla="*/ 83 h 178"/>
                <a:gd name="T16" fmla="*/ 0 w 199"/>
                <a:gd name="T17" fmla="*/ 90 h 178"/>
                <a:gd name="T18" fmla="*/ 5 w 199"/>
                <a:gd name="T19" fmla="*/ 103 h 178"/>
                <a:gd name="T20" fmla="*/ 10 w 199"/>
                <a:gd name="T21" fmla="*/ 116 h 178"/>
                <a:gd name="T22" fmla="*/ 14 w 199"/>
                <a:gd name="T23" fmla="*/ 129 h 178"/>
                <a:gd name="T24" fmla="*/ 19 w 199"/>
                <a:gd name="T25" fmla="*/ 142 h 178"/>
                <a:gd name="T26" fmla="*/ 14 w 199"/>
                <a:gd name="T27" fmla="*/ 149 h 178"/>
                <a:gd name="T28" fmla="*/ 16 w 199"/>
                <a:gd name="T29" fmla="*/ 155 h 178"/>
                <a:gd name="T30" fmla="*/ 19 w 199"/>
                <a:gd name="T31" fmla="*/ 169 h 178"/>
                <a:gd name="T32" fmla="*/ 23 w 199"/>
                <a:gd name="T33" fmla="*/ 169 h 178"/>
                <a:gd name="T34" fmla="*/ 29 w 199"/>
                <a:gd name="T35" fmla="*/ 173 h 178"/>
                <a:gd name="T36" fmla="*/ 38 w 199"/>
                <a:gd name="T37" fmla="*/ 177 h 178"/>
                <a:gd name="T38" fmla="*/ 50 w 199"/>
                <a:gd name="T39" fmla="*/ 173 h 178"/>
                <a:gd name="T40" fmla="*/ 62 w 199"/>
                <a:gd name="T41" fmla="*/ 169 h 178"/>
                <a:gd name="T42" fmla="*/ 75 w 199"/>
                <a:gd name="T43" fmla="*/ 169 h 178"/>
                <a:gd name="T44" fmla="*/ 88 w 199"/>
                <a:gd name="T45" fmla="*/ 168 h 178"/>
                <a:gd name="T46" fmla="*/ 104 w 199"/>
                <a:gd name="T47" fmla="*/ 165 h 178"/>
                <a:gd name="T48" fmla="*/ 111 w 199"/>
                <a:gd name="T49" fmla="*/ 163 h 178"/>
                <a:gd name="T50" fmla="*/ 124 w 199"/>
                <a:gd name="T51" fmla="*/ 155 h 178"/>
                <a:gd name="T52" fmla="*/ 138 w 199"/>
                <a:gd name="T53" fmla="*/ 149 h 178"/>
                <a:gd name="T54" fmla="*/ 145 w 199"/>
                <a:gd name="T55" fmla="*/ 140 h 178"/>
                <a:gd name="T56" fmla="*/ 153 w 199"/>
                <a:gd name="T57" fmla="*/ 132 h 178"/>
                <a:gd name="T58" fmla="*/ 160 w 199"/>
                <a:gd name="T59" fmla="*/ 123 h 178"/>
                <a:gd name="T60" fmla="*/ 169 w 199"/>
                <a:gd name="T61" fmla="*/ 114 h 178"/>
                <a:gd name="T62" fmla="*/ 178 w 199"/>
                <a:gd name="T63" fmla="*/ 104 h 178"/>
                <a:gd name="T64" fmla="*/ 186 w 199"/>
                <a:gd name="T65" fmla="*/ 94 h 178"/>
                <a:gd name="T66" fmla="*/ 192 w 199"/>
                <a:gd name="T67" fmla="*/ 79 h 178"/>
                <a:gd name="T68" fmla="*/ 198 w 199"/>
                <a:gd name="T69" fmla="*/ 66 h 178"/>
                <a:gd name="T70" fmla="*/ 189 w 199"/>
                <a:gd name="T71" fmla="*/ 65 h 178"/>
                <a:gd name="T72" fmla="*/ 186 w 199"/>
                <a:gd name="T73" fmla="*/ 72 h 178"/>
                <a:gd name="T74" fmla="*/ 175 w 199"/>
                <a:gd name="T75" fmla="*/ 68 h 178"/>
                <a:gd name="T76" fmla="*/ 175 w 199"/>
                <a:gd name="T77" fmla="*/ 57 h 178"/>
                <a:gd name="T78" fmla="*/ 181 w 199"/>
                <a:gd name="T79" fmla="*/ 50 h 178"/>
                <a:gd name="T80" fmla="*/ 188 w 199"/>
                <a:gd name="T81" fmla="*/ 53 h 178"/>
                <a:gd name="T82" fmla="*/ 188 w 199"/>
                <a:gd name="T83" fmla="*/ 38 h 178"/>
                <a:gd name="T84" fmla="*/ 187 w 199"/>
                <a:gd name="T85" fmla="*/ 24 h 178"/>
                <a:gd name="T86" fmla="*/ 185 w 199"/>
                <a:gd name="T87" fmla="*/ 13 h 178"/>
                <a:gd name="T88" fmla="*/ 182 w 199"/>
                <a:gd name="T89" fmla="*/ 3 h 178"/>
                <a:gd name="T90" fmla="*/ 170 w 199"/>
                <a:gd name="T91" fmla="*/ 2 h 178"/>
                <a:gd name="T92" fmla="*/ 160 w 199"/>
                <a:gd name="T93" fmla="*/ 0 h 178"/>
                <a:gd name="T94" fmla="*/ 158 w 199"/>
                <a:gd name="T95" fmla="*/ 0 h 178"/>
                <a:gd name="T96" fmla="*/ 141 w 199"/>
                <a:gd name="T97" fmla="*/ 11 h 178"/>
                <a:gd name="T98" fmla="*/ 129 w 199"/>
                <a:gd name="T99" fmla="*/ 22 h 178"/>
                <a:gd name="T100" fmla="*/ 123 w 199"/>
                <a:gd name="T101" fmla="*/ 34 h 178"/>
                <a:gd name="T102" fmla="*/ 115 w 199"/>
                <a:gd name="T103" fmla="*/ 38 h 178"/>
                <a:gd name="T104" fmla="*/ 109 w 199"/>
                <a:gd name="T105" fmla="*/ 50 h 178"/>
                <a:gd name="T106" fmla="*/ 90 w 199"/>
                <a:gd name="T107" fmla="*/ 48 h 178"/>
                <a:gd name="T108" fmla="*/ 80 w 199"/>
                <a:gd name="T109" fmla="*/ 44 h 178"/>
                <a:gd name="T110" fmla="*/ 74 w 199"/>
                <a:gd name="T111" fmla="*/ 53 h 178"/>
                <a:gd name="T112" fmla="*/ 68 w 199"/>
                <a:gd name="T113" fmla="*/ 63 h 178"/>
                <a:gd name="T114" fmla="*/ 54 w 199"/>
                <a:gd name="T115" fmla="*/ 65 h 178"/>
                <a:gd name="T116" fmla="*/ 50 w 199"/>
                <a:gd name="T117" fmla="*/ 63 h 178"/>
                <a:gd name="T118" fmla="*/ 53 w 199"/>
                <a:gd name="T119" fmla="*/ 50 h 178"/>
                <a:gd name="T120" fmla="*/ 44 w 199"/>
                <a:gd name="T121" fmla="*/ 37 h 17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9"/>
                <a:gd name="T184" fmla="*/ 0 h 178"/>
                <a:gd name="T185" fmla="*/ 199 w 199"/>
                <a:gd name="T186" fmla="*/ 178 h 17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9" h="178">
                  <a:moveTo>
                    <a:pt x="44" y="37"/>
                  </a:moveTo>
                  <a:lnTo>
                    <a:pt x="43" y="50"/>
                  </a:lnTo>
                  <a:lnTo>
                    <a:pt x="42" y="63"/>
                  </a:lnTo>
                  <a:lnTo>
                    <a:pt x="40" y="76"/>
                  </a:lnTo>
                  <a:lnTo>
                    <a:pt x="39" y="89"/>
                  </a:lnTo>
                  <a:lnTo>
                    <a:pt x="29" y="94"/>
                  </a:lnTo>
                  <a:lnTo>
                    <a:pt x="11" y="92"/>
                  </a:lnTo>
                  <a:lnTo>
                    <a:pt x="7" y="83"/>
                  </a:lnTo>
                  <a:lnTo>
                    <a:pt x="0" y="90"/>
                  </a:lnTo>
                  <a:lnTo>
                    <a:pt x="5" y="103"/>
                  </a:lnTo>
                  <a:lnTo>
                    <a:pt x="10" y="116"/>
                  </a:lnTo>
                  <a:lnTo>
                    <a:pt x="14" y="129"/>
                  </a:lnTo>
                  <a:lnTo>
                    <a:pt x="19" y="142"/>
                  </a:lnTo>
                  <a:lnTo>
                    <a:pt x="14" y="149"/>
                  </a:lnTo>
                  <a:lnTo>
                    <a:pt x="16" y="155"/>
                  </a:lnTo>
                  <a:lnTo>
                    <a:pt x="19" y="169"/>
                  </a:lnTo>
                  <a:lnTo>
                    <a:pt x="23" y="169"/>
                  </a:lnTo>
                  <a:lnTo>
                    <a:pt x="29" y="173"/>
                  </a:lnTo>
                  <a:lnTo>
                    <a:pt x="38" y="177"/>
                  </a:lnTo>
                  <a:lnTo>
                    <a:pt x="50" y="173"/>
                  </a:lnTo>
                  <a:lnTo>
                    <a:pt x="62" y="169"/>
                  </a:lnTo>
                  <a:lnTo>
                    <a:pt x="75" y="169"/>
                  </a:lnTo>
                  <a:lnTo>
                    <a:pt x="88" y="168"/>
                  </a:lnTo>
                  <a:lnTo>
                    <a:pt x="104" y="165"/>
                  </a:lnTo>
                  <a:lnTo>
                    <a:pt x="111" y="163"/>
                  </a:lnTo>
                  <a:lnTo>
                    <a:pt x="124" y="155"/>
                  </a:lnTo>
                  <a:lnTo>
                    <a:pt x="138" y="149"/>
                  </a:lnTo>
                  <a:lnTo>
                    <a:pt x="145" y="140"/>
                  </a:lnTo>
                  <a:lnTo>
                    <a:pt x="153" y="132"/>
                  </a:lnTo>
                  <a:lnTo>
                    <a:pt x="160" y="123"/>
                  </a:lnTo>
                  <a:lnTo>
                    <a:pt x="169" y="114"/>
                  </a:lnTo>
                  <a:lnTo>
                    <a:pt x="178" y="104"/>
                  </a:lnTo>
                  <a:lnTo>
                    <a:pt x="186" y="94"/>
                  </a:lnTo>
                  <a:lnTo>
                    <a:pt x="192" y="79"/>
                  </a:lnTo>
                  <a:lnTo>
                    <a:pt x="198" y="66"/>
                  </a:lnTo>
                  <a:lnTo>
                    <a:pt x="189" y="65"/>
                  </a:lnTo>
                  <a:lnTo>
                    <a:pt x="186" y="72"/>
                  </a:lnTo>
                  <a:lnTo>
                    <a:pt x="175" y="68"/>
                  </a:lnTo>
                  <a:lnTo>
                    <a:pt x="175" y="57"/>
                  </a:lnTo>
                  <a:lnTo>
                    <a:pt x="181" y="50"/>
                  </a:lnTo>
                  <a:lnTo>
                    <a:pt x="188" y="53"/>
                  </a:lnTo>
                  <a:lnTo>
                    <a:pt x="188" y="38"/>
                  </a:lnTo>
                  <a:lnTo>
                    <a:pt x="187" y="24"/>
                  </a:lnTo>
                  <a:lnTo>
                    <a:pt x="185" y="13"/>
                  </a:lnTo>
                  <a:lnTo>
                    <a:pt x="182" y="3"/>
                  </a:lnTo>
                  <a:lnTo>
                    <a:pt x="170" y="2"/>
                  </a:lnTo>
                  <a:lnTo>
                    <a:pt x="160" y="0"/>
                  </a:lnTo>
                  <a:lnTo>
                    <a:pt x="158" y="0"/>
                  </a:lnTo>
                  <a:lnTo>
                    <a:pt x="141" y="11"/>
                  </a:lnTo>
                  <a:lnTo>
                    <a:pt x="129" y="22"/>
                  </a:lnTo>
                  <a:lnTo>
                    <a:pt x="123" y="34"/>
                  </a:lnTo>
                  <a:lnTo>
                    <a:pt x="115" y="38"/>
                  </a:lnTo>
                  <a:lnTo>
                    <a:pt x="109" y="50"/>
                  </a:lnTo>
                  <a:lnTo>
                    <a:pt x="90" y="48"/>
                  </a:lnTo>
                  <a:lnTo>
                    <a:pt x="80" y="44"/>
                  </a:lnTo>
                  <a:lnTo>
                    <a:pt x="74" y="53"/>
                  </a:lnTo>
                  <a:lnTo>
                    <a:pt x="68" y="63"/>
                  </a:lnTo>
                  <a:lnTo>
                    <a:pt x="54" y="65"/>
                  </a:lnTo>
                  <a:lnTo>
                    <a:pt x="50" y="63"/>
                  </a:lnTo>
                  <a:lnTo>
                    <a:pt x="53" y="50"/>
                  </a:lnTo>
                  <a:lnTo>
                    <a:pt x="44" y="3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450" name="Freeform 197"/>
            <p:cNvSpPr>
              <a:spLocks/>
            </p:cNvSpPr>
            <p:nvPr/>
          </p:nvSpPr>
          <p:spPr bwMode="auto">
            <a:xfrm>
              <a:off x="2277" y="2771"/>
              <a:ext cx="28" cy="30"/>
            </a:xfrm>
            <a:custGeom>
              <a:avLst/>
              <a:gdLst>
                <a:gd name="T0" fmla="*/ 12 w 28"/>
                <a:gd name="T1" fmla="*/ 4 h 30"/>
                <a:gd name="T2" fmla="*/ 0 w 28"/>
                <a:gd name="T3" fmla="*/ 16 h 30"/>
                <a:gd name="T4" fmla="*/ 8 w 28"/>
                <a:gd name="T5" fmla="*/ 29 h 30"/>
                <a:gd name="T6" fmla="*/ 13 w 28"/>
                <a:gd name="T7" fmla="*/ 25 h 30"/>
                <a:gd name="T8" fmla="*/ 24 w 28"/>
                <a:gd name="T9" fmla="*/ 16 h 30"/>
                <a:gd name="T10" fmla="*/ 27 w 28"/>
                <a:gd name="T11" fmla="*/ 6 h 30"/>
                <a:gd name="T12" fmla="*/ 16 w 28"/>
                <a:gd name="T13" fmla="*/ 0 h 30"/>
                <a:gd name="T14" fmla="*/ 12 w 28"/>
                <a:gd name="T15" fmla="*/ 4 h 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"/>
                <a:gd name="T25" fmla="*/ 0 h 30"/>
                <a:gd name="T26" fmla="*/ 28 w 28"/>
                <a:gd name="T27" fmla="*/ 30 h 3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" h="30">
                  <a:moveTo>
                    <a:pt x="12" y="4"/>
                  </a:moveTo>
                  <a:lnTo>
                    <a:pt x="0" y="16"/>
                  </a:lnTo>
                  <a:lnTo>
                    <a:pt x="8" y="29"/>
                  </a:lnTo>
                  <a:lnTo>
                    <a:pt x="13" y="25"/>
                  </a:lnTo>
                  <a:lnTo>
                    <a:pt x="24" y="16"/>
                  </a:lnTo>
                  <a:lnTo>
                    <a:pt x="27" y="6"/>
                  </a:lnTo>
                  <a:lnTo>
                    <a:pt x="16" y="0"/>
                  </a:lnTo>
                  <a:lnTo>
                    <a:pt x="12" y="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451" name="Freeform 198"/>
            <p:cNvSpPr>
              <a:spLocks/>
            </p:cNvSpPr>
            <p:nvPr/>
          </p:nvSpPr>
          <p:spPr bwMode="auto">
            <a:xfrm>
              <a:off x="2129" y="2687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0 w 17"/>
                <a:gd name="T3" fmla="*/ 14 h 17"/>
                <a:gd name="T4" fmla="*/ 8 w 17"/>
                <a:gd name="T5" fmla="*/ 0 h 17"/>
                <a:gd name="T6" fmla="*/ 16 w 17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16" y="16"/>
                  </a:moveTo>
                  <a:lnTo>
                    <a:pt x="0" y="14"/>
                  </a:lnTo>
                  <a:lnTo>
                    <a:pt x="8" y="0"/>
                  </a:lnTo>
                  <a:lnTo>
                    <a:pt x="16" y="16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452" name="Freeform 199"/>
            <p:cNvSpPr>
              <a:spLocks/>
            </p:cNvSpPr>
            <p:nvPr/>
          </p:nvSpPr>
          <p:spPr bwMode="auto">
            <a:xfrm>
              <a:off x="2326" y="2730"/>
              <a:ext cx="17" cy="23"/>
            </a:xfrm>
            <a:custGeom>
              <a:avLst/>
              <a:gdLst>
                <a:gd name="T0" fmla="*/ 8 w 17"/>
                <a:gd name="T1" fmla="*/ 0 h 23"/>
                <a:gd name="T2" fmla="*/ 1 w 17"/>
                <a:gd name="T3" fmla="*/ 7 h 23"/>
                <a:gd name="T4" fmla="*/ 0 w 17"/>
                <a:gd name="T5" fmla="*/ 18 h 23"/>
                <a:gd name="T6" fmla="*/ 13 w 17"/>
                <a:gd name="T7" fmla="*/ 22 h 23"/>
                <a:gd name="T8" fmla="*/ 16 w 17"/>
                <a:gd name="T9" fmla="*/ 15 h 23"/>
                <a:gd name="T10" fmla="*/ 14 w 17"/>
                <a:gd name="T11" fmla="*/ 3 h 23"/>
                <a:gd name="T12" fmla="*/ 8 w 17"/>
                <a:gd name="T13" fmla="*/ 0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23"/>
                <a:gd name="T23" fmla="*/ 17 w 17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23">
                  <a:moveTo>
                    <a:pt x="8" y="0"/>
                  </a:moveTo>
                  <a:lnTo>
                    <a:pt x="1" y="7"/>
                  </a:lnTo>
                  <a:lnTo>
                    <a:pt x="0" y="18"/>
                  </a:lnTo>
                  <a:lnTo>
                    <a:pt x="13" y="22"/>
                  </a:lnTo>
                  <a:lnTo>
                    <a:pt x="16" y="15"/>
                  </a:lnTo>
                  <a:lnTo>
                    <a:pt x="14" y="3"/>
                  </a:lnTo>
                  <a:lnTo>
                    <a:pt x="8" y="0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453" name="Freeform 200"/>
            <p:cNvSpPr>
              <a:spLocks/>
            </p:cNvSpPr>
            <p:nvPr/>
          </p:nvSpPr>
          <p:spPr bwMode="auto">
            <a:xfrm>
              <a:off x="2224" y="2483"/>
              <a:ext cx="146" cy="141"/>
            </a:xfrm>
            <a:custGeom>
              <a:avLst/>
              <a:gdLst>
                <a:gd name="T0" fmla="*/ 27 w 146"/>
                <a:gd name="T1" fmla="*/ 67 h 141"/>
                <a:gd name="T2" fmla="*/ 14 w 146"/>
                <a:gd name="T3" fmla="*/ 68 h 141"/>
                <a:gd name="T4" fmla="*/ 2 w 146"/>
                <a:gd name="T5" fmla="*/ 69 h 141"/>
                <a:gd name="T6" fmla="*/ 2 w 146"/>
                <a:gd name="T7" fmla="*/ 80 h 141"/>
                <a:gd name="T8" fmla="*/ 1 w 146"/>
                <a:gd name="T9" fmla="*/ 91 h 141"/>
                <a:gd name="T10" fmla="*/ 1 w 146"/>
                <a:gd name="T11" fmla="*/ 102 h 141"/>
                <a:gd name="T12" fmla="*/ 0 w 146"/>
                <a:gd name="T13" fmla="*/ 113 h 141"/>
                <a:gd name="T14" fmla="*/ 9 w 146"/>
                <a:gd name="T15" fmla="*/ 123 h 141"/>
                <a:gd name="T16" fmla="*/ 18 w 146"/>
                <a:gd name="T17" fmla="*/ 133 h 141"/>
                <a:gd name="T18" fmla="*/ 27 w 146"/>
                <a:gd name="T19" fmla="*/ 132 h 141"/>
                <a:gd name="T20" fmla="*/ 40 w 146"/>
                <a:gd name="T21" fmla="*/ 136 h 141"/>
                <a:gd name="T22" fmla="*/ 57 w 146"/>
                <a:gd name="T23" fmla="*/ 140 h 141"/>
                <a:gd name="T24" fmla="*/ 68 w 146"/>
                <a:gd name="T25" fmla="*/ 130 h 141"/>
                <a:gd name="T26" fmla="*/ 81 w 146"/>
                <a:gd name="T27" fmla="*/ 119 h 141"/>
                <a:gd name="T28" fmla="*/ 85 w 146"/>
                <a:gd name="T29" fmla="*/ 111 h 141"/>
                <a:gd name="T30" fmla="*/ 94 w 146"/>
                <a:gd name="T31" fmla="*/ 108 h 141"/>
                <a:gd name="T32" fmla="*/ 104 w 146"/>
                <a:gd name="T33" fmla="*/ 106 h 141"/>
                <a:gd name="T34" fmla="*/ 101 w 146"/>
                <a:gd name="T35" fmla="*/ 98 h 141"/>
                <a:gd name="T36" fmla="*/ 110 w 146"/>
                <a:gd name="T37" fmla="*/ 94 h 141"/>
                <a:gd name="T38" fmla="*/ 119 w 146"/>
                <a:gd name="T39" fmla="*/ 91 h 141"/>
                <a:gd name="T40" fmla="*/ 129 w 146"/>
                <a:gd name="T41" fmla="*/ 86 h 141"/>
                <a:gd name="T42" fmla="*/ 138 w 146"/>
                <a:gd name="T43" fmla="*/ 83 h 141"/>
                <a:gd name="T44" fmla="*/ 133 w 146"/>
                <a:gd name="T45" fmla="*/ 76 h 141"/>
                <a:gd name="T46" fmla="*/ 139 w 146"/>
                <a:gd name="T47" fmla="*/ 63 h 141"/>
                <a:gd name="T48" fmla="*/ 141 w 146"/>
                <a:gd name="T49" fmla="*/ 60 h 141"/>
                <a:gd name="T50" fmla="*/ 142 w 146"/>
                <a:gd name="T51" fmla="*/ 48 h 141"/>
                <a:gd name="T52" fmla="*/ 143 w 146"/>
                <a:gd name="T53" fmla="*/ 37 h 141"/>
                <a:gd name="T54" fmla="*/ 145 w 146"/>
                <a:gd name="T55" fmla="*/ 33 h 141"/>
                <a:gd name="T56" fmla="*/ 138 w 146"/>
                <a:gd name="T57" fmla="*/ 21 h 141"/>
                <a:gd name="T58" fmla="*/ 137 w 146"/>
                <a:gd name="T59" fmla="*/ 18 h 141"/>
                <a:gd name="T60" fmla="*/ 124 w 146"/>
                <a:gd name="T61" fmla="*/ 10 h 141"/>
                <a:gd name="T62" fmla="*/ 111 w 146"/>
                <a:gd name="T63" fmla="*/ 3 h 141"/>
                <a:gd name="T64" fmla="*/ 110 w 146"/>
                <a:gd name="T65" fmla="*/ 0 h 141"/>
                <a:gd name="T66" fmla="*/ 99 w 146"/>
                <a:gd name="T67" fmla="*/ 3 h 141"/>
                <a:gd name="T68" fmla="*/ 88 w 146"/>
                <a:gd name="T69" fmla="*/ 5 h 141"/>
                <a:gd name="T70" fmla="*/ 81 w 146"/>
                <a:gd name="T71" fmla="*/ 16 h 141"/>
                <a:gd name="T72" fmla="*/ 84 w 146"/>
                <a:gd name="T73" fmla="*/ 28 h 141"/>
                <a:gd name="T74" fmla="*/ 83 w 146"/>
                <a:gd name="T75" fmla="*/ 40 h 141"/>
                <a:gd name="T76" fmla="*/ 81 w 146"/>
                <a:gd name="T77" fmla="*/ 53 h 141"/>
                <a:gd name="T78" fmla="*/ 94 w 146"/>
                <a:gd name="T79" fmla="*/ 61 h 141"/>
                <a:gd name="T80" fmla="*/ 97 w 146"/>
                <a:gd name="T81" fmla="*/ 56 h 141"/>
                <a:gd name="T82" fmla="*/ 95 w 146"/>
                <a:gd name="T83" fmla="*/ 74 h 141"/>
                <a:gd name="T84" fmla="*/ 92 w 146"/>
                <a:gd name="T85" fmla="*/ 73 h 141"/>
                <a:gd name="T86" fmla="*/ 87 w 146"/>
                <a:gd name="T87" fmla="*/ 74 h 141"/>
                <a:gd name="T88" fmla="*/ 77 w 146"/>
                <a:gd name="T89" fmla="*/ 60 h 141"/>
                <a:gd name="T90" fmla="*/ 69 w 146"/>
                <a:gd name="T91" fmla="*/ 54 h 141"/>
                <a:gd name="T92" fmla="*/ 64 w 146"/>
                <a:gd name="T93" fmla="*/ 49 h 141"/>
                <a:gd name="T94" fmla="*/ 59 w 146"/>
                <a:gd name="T95" fmla="*/ 54 h 141"/>
                <a:gd name="T96" fmla="*/ 42 w 146"/>
                <a:gd name="T97" fmla="*/ 48 h 141"/>
                <a:gd name="T98" fmla="*/ 41 w 146"/>
                <a:gd name="T99" fmla="*/ 44 h 141"/>
                <a:gd name="T100" fmla="*/ 31 w 146"/>
                <a:gd name="T101" fmla="*/ 45 h 141"/>
                <a:gd name="T102" fmla="*/ 27 w 146"/>
                <a:gd name="T103" fmla="*/ 39 h 141"/>
                <a:gd name="T104" fmla="*/ 27 w 146"/>
                <a:gd name="T105" fmla="*/ 53 h 141"/>
                <a:gd name="T106" fmla="*/ 27 w 146"/>
                <a:gd name="T107" fmla="*/ 67 h 14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46"/>
                <a:gd name="T163" fmla="*/ 0 h 141"/>
                <a:gd name="T164" fmla="*/ 146 w 146"/>
                <a:gd name="T165" fmla="*/ 141 h 14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46" h="141">
                  <a:moveTo>
                    <a:pt x="27" y="67"/>
                  </a:moveTo>
                  <a:lnTo>
                    <a:pt x="14" y="68"/>
                  </a:lnTo>
                  <a:lnTo>
                    <a:pt x="2" y="69"/>
                  </a:lnTo>
                  <a:lnTo>
                    <a:pt x="2" y="80"/>
                  </a:lnTo>
                  <a:lnTo>
                    <a:pt x="1" y="91"/>
                  </a:lnTo>
                  <a:lnTo>
                    <a:pt x="1" y="102"/>
                  </a:lnTo>
                  <a:lnTo>
                    <a:pt x="0" y="113"/>
                  </a:lnTo>
                  <a:lnTo>
                    <a:pt x="9" y="123"/>
                  </a:lnTo>
                  <a:lnTo>
                    <a:pt x="18" y="133"/>
                  </a:lnTo>
                  <a:lnTo>
                    <a:pt x="27" y="132"/>
                  </a:lnTo>
                  <a:lnTo>
                    <a:pt x="40" y="136"/>
                  </a:lnTo>
                  <a:lnTo>
                    <a:pt x="57" y="140"/>
                  </a:lnTo>
                  <a:lnTo>
                    <a:pt x="68" y="130"/>
                  </a:lnTo>
                  <a:lnTo>
                    <a:pt x="81" y="119"/>
                  </a:lnTo>
                  <a:lnTo>
                    <a:pt x="85" y="111"/>
                  </a:lnTo>
                  <a:lnTo>
                    <a:pt x="94" y="108"/>
                  </a:lnTo>
                  <a:lnTo>
                    <a:pt x="104" y="106"/>
                  </a:lnTo>
                  <a:lnTo>
                    <a:pt x="101" y="98"/>
                  </a:lnTo>
                  <a:lnTo>
                    <a:pt x="110" y="94"/>
                  </a:lnTo>
                  <a:lnTo>
                    <a:pt x="119" y="91"/>
                  </a:lnTo>
                  <a:lnTo>
                    <a:pt x="129" y="86"/>
                  </a:lnTo>
                  <a:lnTo>
                    <a:pt x="138" y="83"/>
                  </a:lnTo>
                  <a:lnTo>
                    <a:pt x="133" y="76"/>
                  </a:lnTo>
                  <a:lnTo>
                    <a:pt x="139" y="63"/>
                  </a:lnTo>
                  <a:lnTo>
                    <a:pt x="141" y="60"/>
                  </a:lnTo>
                  <a:lnTo>
                    <a:pt x="142" y="48"/>
                  </a:lnTo>
                  <a:lnTo>
                    <a:pt x="143" y="37"/>
                  </a:lnTo>
                  <a:lnTo>
                    <a:pt x="145" y="33"/>
                  </a:lnTo>
                  <a:lnTo>
                    <a:pt x="138" y="21"/>
                  </a:lnTo>
                  <a:lnTo>
                    <a:pt x="137" y="18"/>
                  </a:lnTo>
                  <a:lnTo>
                    <a:pt x="124" y="10"/>
                  </a:lnTo>
                  <a:lnTo>
                    <a:pt x="111" y="3"/>
                  </a:lnTo>
                  <a:lnTo>
                    <a:pt x="110" y="0"/>
                  </a:lnTo>
                  <a:lnTo>
                    <a:pt x="99" y="3"/>
                  </a:lnTo>
                  <a:lnTo>
                    <a:pt x="88" y="5"/>
                  </a:lnTo>
                  <a:lnTo>
                    <a:pt x="81" y="16"/>
                  </a:lnTo>
                  <a:lnTo>
                    <a:pt x="84" y="28"/>
                  </a:lnTo>
                  <a:lnTo>
                    <a:pt x="83" y="40"/>
                  </a:lnTo>
                  <a:lnTo>
                    <a:pt x="81" y="53"/>
                  </a:lnTo>
                  <a:lnTo>
                    <a:pt x="94" y="61"/>
                  </a:lnTo>
                  <a:lnTo>
                    <a:pt x="97" y="56"/>
                  </a:lnTo>
                  <a:lnTo>
                    <a:pt x="95" y="74"/>
                  </a:lnTo>
                  <a:lnTo>
                    <a:pt x="92" y="73"/>
                  </a:lnTo>
                  <a:lnTo>
                    <a:pt x="87" y="74"/>
                  </a:lnTo>
                  <a:lnTo>
                    <a:pt x="77" y="60"/>
                  </a:lnTo>
                  <a:lnTo>
                    <a:pt x="69" y="54"/>
                  </a:lnTo>
                  <a:lnTo>
                    <a:pt x="64" y="49"/>
                  </a:lnTo>
                  <a:lnTo>
                    <a:pt x="59" y="54"/>
                  </a:lnTo>
                  <a:lnTo>
                    <a:pt x="42" y="48"/>
                  </a:lnTo>
                  <a:lnTo>
                    <a:pt x="41" y="44"/>
                  </a:lnTo>
                  <a:lnTo>
                    <a:pt x="31" y="45"/>
                  </a:lnTo>
                  <a:lnTo>
                    <a:pt x="27" y="39"/>
                  </a:lnTo>
                  <a:lnTo>
                    <a:pt x="27" y="53"/>
                  </a:lnTo>
                  <a:lnTo>
                    <a:pt x="27" y="67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454" name="Freeform 201"/>
            <p:cNvSpPr>
              <a:spLocks/>
            </p:cNvSpPr>
            <p:nvPr/>
          </p:nvSpPr>
          <p:spPr bwMode="auto">
            <a:xfrm>
              <a:off x="2264" y="2589"/>
              <a:ext cx="94" cy="96"/>
            </a:xfrm>
            <a:custGeom>
              <a:avLst/>
              <a:gdLst>
                <a:gd name="T0" fmla="*/ 46 w 94"/>
                <a:gd name="T1" fmla="*/ 91 h 96"/>
                <a:gd name="T2" fmla="*/ 43 w 94"/>
                <a:gd name="T3" fmla="*/ 88 h 96"/>
                <a:gd name="T4" fmla="*/ 32 w 94"/>
                <a:gd name="T5" fmla="*/ 83 h 96"/>
                <a:gd name="T6" fmla="*/ 28 w 94"/>
                <a:gd name="T7" fmla="*/ 72 h 96"/>
                <a:gd name="T8" fmla="*/ 25 w 94"/>
                <a:gd name="T9" fmla="*/ 68 h 96"/>
                <a:gd name="T10" fmla="*/ 23 w 94"/>
                <a:gd name="T11" fmla="*/ 65 h 96"/>
                <a:gd name="T12" fmla="*/ 14 w 94"/>
                <a:gd name="T13" fmla="*/ 58 h 96"/>
                <a:gd name="T14" fmla="*/ 7 w 94"/>
                <a:gd name="T15" fmla="*/ 44 h 96"/>
                <a:gd name="T16" fmla="*/ 0 w 94"/>
                <a:gd name="T17" fmla="*/ 30 h 96"/>
                <a:gd name="T18" fmla="*/ 17 w 94"/>
                <a:gd name="T19" fmla="*/ 34 h 96"/>
                <a:gd name="T20" fmla="*/ 28 w 94"/>
                <a:gd name="T21" fmla="*/ 24 h 96"/>
                <a:gd name="T22" fmla="*/ 41 w 94"/>
                <a:gd name="T23" fmla="*/ 13 h 96"/>
                <a:gd name="T24" fmla="*/ 45 w 94"/>
                <a:gd name="T25" fmla="*/ 5 h 96"/>
                <a:gd name="T26" fmla="*/ 54 w 94"/>
                <a:gd name="T27" fmla="*/ 3 h 96"/>
                <a:gd name="T28" fmla="*/ 63 w 94"/>
                <a:gd name="T29" fmla="*/ 0 h 96"/>
                <a:gd name="T30" fmla="*/ 63 w 94"/>
                <a:gd name="T31" fmla="*/ 5 h 96"/>
                <a:gd name="T32" fmla="*/ 69 w 94"/>
                <a:gd name="T33" fmla="*/ 5 h 96"/>
                <a:gd name="T34" fmla="*/ 81 w 94"/>
                <a:gd name="T35" fmla="*/ 10 h 96"/>
                <a:gd name="T36" fmla="*/ 93 w 94"/>
                <a:gd name="T37" fmla="*/ 15 h 96"/>
                <a:gd name="T38" fmla="*/ 93 w 94"/>
                <a:gd name="T39" fmla="*/ 33 h 96"/>
                <a:gd name="T40" fmla="*/ 91 w 94"/>
                <a:gd name="T41" fmla="*/ 44 h 96"/>
                <a:gd name="T42" fmla="*/ 91 w 94"/>
                <a:gd name="T43" fmla="*/ 57 h 96"/>
                <a:gd name="T44" fmla="*/ 87 w 94"/>
                <a:gd name="T45" fmla="*/ 69 h 96"/>
                <a:gd name="T46" fmla="*/ 85 w 94"/>
                <a:gd name="T47" fmla="*/ 80 h 96"/>
                <a:gd name="T48" fmla="*/ 77 w 94"/>
                <a:gd name="T49" fmla="*/ 88 h 96"/>
                <a:gd name="T50" fmla="*/ 69 w 94"/>
                <a:gd name="T51" fmla="*/ 95 h 96"/>
                <a:gd name="T52" fmla="*/ 58 w 94"/>
                <a:gd name="T53" fmla="*/ 93 h 96"/>
                <a:gd name="T54" fmla="*/ 47 w 94"/>
                <a:gd name="T55" fmla="*/ 92 h 96"/>
                <a:gd name="T56" fmla="*/ 46 w 94"/>
                <a:gd name="T57" fmla="*/ 91 h 9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4"/>
                <a:gd name="T88" fmla="*/ 0 h 96"/>
                <a:gd name="T89" fmla="*/ 94 w 94"/>
                <a:gd name="T90" fmla="*/ 96 h 9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4" h="96">
                  <a:moveTo>
                    <a:pt x="46" y="91"/>
                  </a:moveTo>
                  <a:lnTo>
                    <a:pt x="43" y="88"/>
                  </a:lnTo>
                  <a:lnTo>
                    <a:pt x="32" y="83"/>
                  </a:lnTo>
                  <a:lnTo>
                    <a:pt x="28" y="72"/>
                  </a:lnTo>
                  <a:lnTo>
                    <a:pt x="25" y="68"/>
                  </a:lnTo>
                  <a:lnTo>
                    <a:pt x="23" y="65"/>
                  </a:lnTo>
                  <a:lnTo>
                    <a:pt x="14" y="58"/>
                  </a:lnTo>
                  <a:lnTo>
                    <a:pt x="7" y="44"/>
                  </a:lnTo>
                  <a:lnTo>
                    <a:pt x="0" y="30"/>
                  </a:lnTo>
                  <a:lnTo>
                    <a:pt x="17" y="34"/>
                  </a:lnTo>
                  <a:lnTo>
                    <a:pt x="28" y="24"/>
                  </a:lnTo>
                  <a:lnTo>
                    <a:pt x="41" y="13"/>
                  </a:lnTo>
                  <a:lnTo>
                    <a:pt x="45" y="5"/>
                  </a:lnTo>
                  <a:lnTo>
                    <a:pt x="54" y="3"/>
                  </a:lnTo>
                  <a:lnTo>
                    <a:pt x="63" y="0"/>
                  </a:lnTo>
                  <a:lnTo>
                    <a:pt x="63" y="5"/>
                  </a:lnTo>
                  <a:lnTo>
                    <a:pt x="69" y="5"/>
                  </a:lnTo>
                  <a:lnTo>
                    <a:pt x="81" y="10"/>
                  </a:lnTo>
                  <a:lnTo>
                    <a:pt x="93" y="15"/>
                  </a:lnTo>
                  <a:lnTo>
                    <a:pt x="93" y="33"/>
                  </a:lnTo>
                  <a:lnTo>
                    <a:pt x="91" y="44"/>
                  </a:lnTo>
                  <a:lnTo>
                    <a:pt x="91" y="57"/>
                  </a:lnTo>
                  <a:lnTo>
                    <a:pt x="87" y="69"/>
                  </a:lnTo>
                  <a:lnTo>
                    <a:pt x="85" y="80"/>
                  </a:lnTo>
                  <a:lnTo>
                    <a:pt x="77" y="88"/>
                  </a:lnTo>
                  <a:lnTo>
                    <a:pt x="69" y="95"/>
                  </a:lnTo>
                  <a:lnTo>
                    <a:pt x="58" y="93"/>
                  </a:lnTo>
                  <a:lnTo>
                    <a:pt x="47" y="92"/>
                  </a:lnTo>
                  <a:lnTo>
                    <a:pt x="46" y="91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455" name="Freeform 202"/>
            <p:cNvSpPr>
              <a:spLocks/>
            </p:cNvSpPr>
            <p:nvPr/>
          </p:nvSpPr>
          <p:spPr bwMode="auto">
            <a:xfrm>
              <a:off x="2099" y="2452"/>
              <a:ext cx="152" cy="171"/>
            </a:xfrm>
            <a:custGeom>
              <a:avLst/>
              <a:gdLst>
                <a:gd name="T0" fmla="*/ 151 w 152"/>
                <a:gd name="T1" fmla="*/ 99 h 171"/>
                <a:gd name="T2" fmla="*/ 139 w 152"/>
                <a:gd name="T3" fmla="*/ 100 h 171"/>
                <a:gd name="T4" fmla="*/ 126 w 152"/>
                <a:gd name="T5" fmla="*/ 101 h 171"/>
                <a:gd name="T6" fmla="*/ 126 w 152"/>
                <a:gd name="T7" fmla="*/ 112 h 171"/>
                <a:gd name="T8" fmla="*/ 125 w 152"/>
                <a:gd name="T9" fmla="*/ 123 h 171"/>
                <a:gd name="T10" fmla="*/ 125 w 152"/>
                <a:gd name="T11" fmla="*/ 134 h 171"/>
                <a:gd name="T12" fmla="*/ 124 w 152"/>
                <a:gd name="T13" fmla="*/ 145 h 171"/>
                <a:gd name="T14" fmla="*/ 134 w 152"/>
                <a:gd name="T15" fmla="*/ 155 h 171"/>
                <a:gd name="T16" fmla="*/ 143 w 152"/>
                <a:gd name="T17" fmla="*/ 165 h 171"/>
                <a:gd name="T18" fmla="*/ 124 w 152"/>
                <a:gd name="T19" fmla="*/ 168 h 171"/>
                <a:gd name="T20" fmla="*/ 105 w 152"/>
                <a:gd name="T21" fmla="*/ 170 h 171"/>
                <a:gd name="T22" fmla="*/ 94 w 152"/>
                <a:gd name="T23" fmla="*/ 168 h 171"/>
                <a:gd name="T24" fmla="*/ 83 w 152"/>
                <a:gd name="T25" fmla="*/ 165 h 171"/>
                <a:gd name="T26" fmla="*/ 80 w 152"/>
                <a:gd name="T27" fmla="*/ 162 h 171"/>
                <a:gd name="T28" fmla="*/ 66 w 152"/>
                <a:gd name="T29" fmla="*/ 162 h 171"/>
                <a:gd name="T30" fmla="*/ 52 w 152"/>
                <a:gd name="T31" fmla="*/ 161 h 171"/>
                <a:gd name="T32" fmla="*/ 38 w 152"/>
                <a:gd name="T33" fmla="*/ 161 h 171"/>
                <a:gd name="T34" fmla="*/ 24 w 152"/>
                <a:gd name="T35" fmla="*/ 160 h 171"/>
                <a:gd name="T36" fmla="*/ 15 w 152"/>
                <a:gd name="T37" fmla="*/ 156 h 171"/>
                <a:gd name="T38" fmla="*/ 0 w 152"/>
                <a:gd name="T39" fmla="*/ 160 h 171"/>
                <a:gd name="T40" fmla="*/ 1 w 152"/>
                <a:gd name="T41" fmla="*/ 149 h 171"/>
                <a:gd name="T42" fmla="*/ 2 w 152"/>
                <a:gd name="T43" fmla="*/ 138 h 171"/>
                <a:gd name="T44" fmla="*/ 7 w 152"/>
                <a:gd name="T45" fmla="*/ 120 h 171"/>
                <a:gd name="T46" fmla="*/ 13 w 152"/>
                <a:gd name="T47" fmla="*/ 103 h 171"/>
                <a:gd name="T48" fmla="*/ 20 w 152"/>
                <a:gd name="T49" fmla="*/ 93 h 171"/>
                <a:gd name="T50" fmla="*/ 26 w 152"/>
                <a:gd name="T51" fmla="*/ 83 h 171"/>
                <a:gd name="T52" fmla="*/ 24 w 152"/>
                <a:gd name="T53" fmla="*/ 65 h 171"/>
                <a:gd name="T54" fmla="*/ 21 w 152"/>
                <a:gd name="T55" fmla="*/ 54 h 171"/>
                <a:gd name="T56" fmla="*/ 17 w 152"/>
                <a:gd name="T57" fmla="*/ 43 h 171"/>
                <a:gd name="T58" fmla="*/ 22 w 152"/>
                <a:gd name="T59" fmla="*/ 37 h 171"/>
                <a:gd name="T60" fmla="*/ 15 w 152"/>
                <a:gd name="T61" fmla="*/ 20 h 171"/>
                <a:gd name="T62" fmla="*/ 9 w 152"/>
                <a:gd name="T63" fmla="*/ 3 h 171"/>
                <a:gd name="T64" fmla="*/ 19 w 152"/>
                <a:gd name="T65" fmla="*/ 0 h 171"/>
                <a:gd name="T66" fmla="*/ 30 w 152"/>
                <a:gd name="T67" fmla="*/ 1 h 171"/>
                <a:gd name="T68" fmla="*/ 40 w 152"/>
                <a:gd name="T69" fmla="*/ 1 h 171"/>
                <a:gd name="T70" fmla="*/ 51 w 152"/>
                <a:gd name="T71" fmla="*/ 2 h 171"/>
                <a:gd name="T72" fmla="*/ 61 w 152"/>
                <a:gd name="T73" fmla="*/ 2 h 171"/>
                <a:gd name="T74" fmla="*/ 66 w 152"/>
                <a:gd name="T75" fmla="*/ 15 h 171"/>
                <a:gd name="T76" fmla="*/ 71 w 152"/>
                <a:gd name="T77" fmla="*/ 28 h 171"/>
                <a:gd name="T78" fmla="*/ 80 w 152"/>
                <a:gd name="T79" fmla="*/ 32 h 171"/>
                <a:gd name="T80" fmla="*/ 95 w 152"/>
                <a:gd name="T81" fmla="*/ 28 h 171"/>
                <a:gd name="T82" fmla="*/ 97 w 152"/>
                <a:gd name="T83" fmla="*/ 17 h 171"/>
                <a:gd name="T84" fmla="*/ 110 w 152"/>
                <a:gd name="T85" fmla="*/ 18 h 171"/>
                <a:gd name="T86" fmla="*/ 110 w 152"/>
                <a:gd name="T87" fmla="*/ 20 h 171"/>
                <a:gd name="T88" fmla="*/ 125 w 152"/>
                <a:gd name="T89" fmla="*/ 23 h 171"/>
                <a:gd name="T90" fmla="*/ 126 w 152"/>
                <a:gd name="T91" fmla="*/ 38 h 171"/>
                <a:gd name="T92" fmla="*/ 126 w 152"/>
                <a:gd name="T93" fmla="*/ 55 h 171"/>
                <a:gd name="T94" fmla="*/ 130 w 152"/>
                <a:gd name="T95" fmla="*/ 69 h 171"/>
                <a:gd name="T96" fmla="*/ 131 w 152"/>
                <a:gd name="T97" fmla="*/ 75 h 171"/>
                <a:gd name="T98" fmla="*/ 141 w 152"/>
                <a:gd name="T99" fmla="*/ 73 h 171"/>
                <a:gd name="T100" fmla="*/ 151 w 152"/>
                <a:gd name="T101" fmla="*/ 71 h 171"/>
                <a:gd name="T102" fmla="*/ 151 w 152"/>
                <a:gd name="T103" fmla="*/ 85 h 171"/>
                <a:gd name="T104" fmla="*/ 151 w 152"/>
                <a:gd name="T105" fmla="*/ 99 h 17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2"/>
                <a:gd name="T160" fmla="*/ 0 h 171"/>
                <a:gd name="T161" fmla="*/ 152 w 152"/>
                <a:gd name="T162" fmla="*/ 171 h 17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2" h="171">
                  <a:moveTo>
                    <a:pt x="151" y="99"/>
                  </a:moveTo>
                  <a:lnTo>
                    <a:pt x="139" y="100"/>
                  </a:lnTo>
                  <a:lnTo>
                    <a:pt x="126" y="101"/>
                  </a:lnTo>
                  <a:lnTo>
                    <a:pt x="126" y="112"/>
                  </a:lnTo>
                  <a:lnTo>
                    <a:pt x="125" y="123"/>
                  </a:lnTo>
                  <a:lnTo>
                    <a:pt x="125" y="134"/>
                  </a:lnTo>
                  <a:lnTo>
                    <a:pt x="124" y="145"/>
                  </a:lnTo>
                  <a:lnTo>
                    <a:pt x="134" y="155"/>
                  </a:lnTo>
                  <a:lnTo>
                    <a:pt x="143" y="165"/>
                  </a:lnTo>
                  <a:lnTo>
                    <a:pt x="124" y="168"/>
                  </a:lnTo>
                  <a:lnTo>
                    <a:pt x="105" y="170"/>
                  </a:lnTo>
                  <a:lnTo>
                    <a:pt x="94" y="168"/>
                  </a:lnTo>
                  <a:lnTo>
                    <a:pt x="83" y="165"/>
                  </a:lnTo>
                  <a:lnTo>
                    <a:pt x="80" y="162"/>
                  </a:lnTo>
                  <a:lnTo>
                    <a:pt x="66" y="162"/>
                  </a:lnTo>
                  <a:lnTo>
                    <a:pt x="52" y="161"/>
                  </a:lnTo>
                  <a:lnTo>
                    <a:pt x="38" y="161"/>
                  </a:lnTo>
                  <a:lnTo>
                    <a:pt x="24" y="160"/>
                  </a:lnTo>
                  <a:lnTo>
                    <a:pt x="15" y="156"/>
                  </a:lnTo>
                  <a:lnTo>
                    <a:pt x="0" y="160"/>
                  </a:lnTo>
                  <a:lnTo>
                    <a:pt x="1" y="149"/>
                  </a:lnTo>
                  <a:lnTo>
                    <a:pt x="2" y="138"/>
                  </a:lnTo>
                  <a:lnTo>
                    <a:pt x="7" y="120"/>
                  </a:lnTo>
                  <a:lnTo>
                    <a:pt x="13" y="103"/>
                  </a:lnTo>
                  <a:lnTo>
                    <a:pt x="20" y="93"/>
                  </a:lnTo>
                  <a:lnTo>
                    <a:pt x="26" y="83"/>
                  </a:lnTo>
                  <a:lnTo>
                    <a:pt x="24" y="65"/>
                  </a:lnTo>
                  <a:lnTo>
                    <a:pt x="21" y="54"/>
                  </a:lnTo>
                  <a:lnTo>
                    <a:pt x="17" y="43"/>
                  </a:lnTo>
                  <a:lnTo>
                    <a:pt x="22" y="37"/>
                  </a:lnTo>
                  <a:lnTo>
                    <a:pt x="15" y="20"/>
                  </a:lnTo>
                  <a:lnTo>
                    <a:pt x="9" y="3"/>
                  </a:lnTo>
                  <a:lnTo>
                    <a:pt x="19" y="0"/>
                  </a:lnTo>
                  <a:lnTo>
                    <a:pt x="30" y="1"/>
                  </a:lnTo>
                  <a:lnTo>
                    <a:pt x="40" y="1"/>
                  </a:lnTo>
                  <a:lnTo>
                    <a:pt x="51" y="2"/>
                  </a:lnTo>
                  <a:lnTo>
                    <a:pt x="61" y="2"/>
                  </a:lnTo>
                  <a:lnTo>
                    <a:pt x="66" y="15"/>
                  </a:lnTo>
                  <a:lnTo>
                    <a:pt x="71" y="28"/>
                  </a:lnTo>
                  <a:lnTo>
                    <a:pt x="80" y="32"/>
                  </a:lnTo>
                  <a:lnTo>
                    <a:pt x="95" y="28"/>
                  </a:lnTo>
                  <a:lnTo>
                    <a:pt x="97" y="17"/>
                  </a:lnTo>
                  <a:lnTo>
                    <a:pt x="110" y="18"/>
                  </a:lnTo>
                  <a:lnTo>
                    <a:pt x="110" y="20"/>
                  </a:lnTo>
                  <a:lnTo>
                    <a:pt x="125" y="23"/>
                  </a:lnTo>
                  <a:lnTo>
                    <a:pt x="126" y="38"/>
                  </a:lnTo>
                  <a:lnTo>
                    <a:pt x="126" y="55"/>
                  </a:lnTo>
                  <a:lnTo>
                    <a:pt x="130" y="69"/>
                  </a:lnTo>
                  <a:lnTo>
                    <a:pt x="131" y="75"/>
                  </a:lnTo>
                  <a:lnTo>
                    <a:pt x="141" y="73"/>
                  </a:lnTo>
                  <a:lnTo>
                    <a:pt x="151" y="71"/>
                  </a:lnTo>
                  <a:lnTo>
                    <a:pt x="151" y="85"/>
                  </a:lnTo>
                  <a:lnTo>
                    <a:pt x="151" y="99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456" name="Freeform 203"/>
            <p:cNvSpPr>
              <a:spLocks/>
            </p:cNvSpPr>
            <p:nvPr/>
          </p:nvSpPr>
          <p:spPr bwMode="auto">
            <a:xfrm>
              <a:off x="2105" y="2433"/>
              <a:ext cx="17" cy="19"/>
            </a:xfrm>
            <a:custGeom>
              <a:avLst/>
              <a:gdLst>
                <a:gd name="T0" fmla="*/ 2 w 17"/>
                <a:gd name="T1" fmla="*/ 18 h 19"/>
                <a:gd name="T2" fmla="*/ 0 w 17"/>
                <a:gd name="T3" fmla="*/ 7 h 19"/>
                <a:gd name="T4" fmla="*/ 10 w 17"/>
                <a:gd name="T5" fmla="*/ 0 h 19"/>
                <a:gd name="T6" fmla="*/ 16 w 17"/>
                <a:gd name="T7" fmla="*/ 2 h 19"/>
                <a:gd name="T8" fmla="*/ 9 w 17"/>
                <a:gd name="T9" fmla="*/ 7 h 19"/>
                <a:gd name="T10" fmla="*/ 6 w 17"/>
                <a:gd name="T11" fmla="*/ 17 h 19"/>
                <a:gd name="T12" fmla="*/ 2 w 17"/>
                <a:gd name="T13" fmla="*/ 18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9"/>
                <a:gd name="T23" fmla="*/ 17 w 17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9">
                  <a:moveTo>
                    <a:pt x="2" y="18"/>
                  </a:moveTo>
                  <a:lnTo>
                    <a:pt x="0" y="7"/>
                  </a:lnTo>
                  <a:lnTo>
                    <a:pt x="10" y="0"/>
                  </a:lnTo>
                  <a:lnTo>
                    <a:pt x="16" y="2"/>
                  </a:lnTo>
                  <a:lnTo>
                    <a:pt x="9" y="7"/>
                  </a:lnTo>
                  <a:lnTo>
                    <a:pt x="6" y="17"/>
                  </a:lnTo>
                  <a:lnTo>
                    <a:pt x="2" y="18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457" name="Freeform 204"/>
            <p:cNvSpPr>
              <a:spLocks/>
            </p:cNvSpPr>
            <p:nvPr/>
          </p:nvSpPr>
          <p:spPr bwMode="auto">
            <a:xfrm>
              <a:off x="1041" y="2296"/>
              <a:ext cx="485" cy="548"/>
            </a:xfrm>
            <a:custGeom>
              <a:avLst/>
              <a:gdLst>
                <a:gd name="T0" fmla="*/ 364 w 485"/>
                <a:gd name="T1" fmla="*/ 107 h 548"/>
                <a:gd name="T2" fmla="*/ 357 w 485"/>
                <a:gd name="T3" fmla="*/ 95 h 548"/>
                <a:gd name="T4" fmla="*/ 341 w 485"/>
                <a:gd name="T5" fmla="*/ 88 h 548"/>
                <a:gd name="T6" fmla="*/ 325 w 485"/>
                <a:gd name="T7" fmla="*/ 84 h 548"/>
                <a:gd name="T8" fmla="*/ 308 w 485"/>
                <a:gd name="T9" fmla="*/ 98 h 548"/>
                <a:gd name="T10" fmla="*/ 292 w 485"/>
                <a:gd name="T11" fmla="*/ 101 h 548"/>
                <a:gd name="T12" fmla="*/ 267 w 485"/>
                <a:gd name="T13" fmla="*/ 97 h 548"/>
                <a:gd name="T14" fmla="*/ 287 w 485"/>
                <a:gd name="T15" fmla="*/ 66 h 548"/>
                <a:gd name="T16" fmla="*/ 284 w 485"/>
                <a:gd name="T17" fmla="*/ 32 h 548"/>
                <a:gd name="T18" fmla="*/ 276 w 485"/>
                <a:gd name="T19" fmla="*/ 17 h 548"/>
                <a:gd name="T20" fmla="*/ 258 w 485"/>
                <a:gd name="T21" fmla="*/ 43 h 548"/>
                <a:gd name="T22" fmla="*/ 219 w 485"/>
                <a:gd name="T23" fmla="*/ 41 h 548"/>
                <a:gd name="T24" fmla="*/ 189 w 485"/>
                <a:gd name="T25" fmla="*/ 55 h 548"/>
                <a:gd name="T26" fmla="*/ 175 w 485"/>
                <a:gd name="T27" fmla="*/ 16 h 548"/>
                <a:gd name="T28" fmla="*/ 163 w 485"/>
                <a:gd name="T29" fmla="*/ 1 h 548"/>
                <a:gd name="T30" fmla="*/ 137 w 485"/>
                <a:gd name="T31" fmla="*/ 22 h 548"/>
                <a:gd name="T32" fmla="*/ 121 w 485"/>
                <a:gd name="T33" fmla="*/ 37 h 548"/>
                <a:gd name="T34" fmla="*/ 103 w 485"/>
                <a:gd name="T35" fmla="*/ 63 h 548"/>
                <a:gd name="T36" fmla="*/ 82 w 485"/>
                <a:gd name="T37" fmla="*/ 56 h 548"/>
                <a:gd name="T38" fmla="*/ 69 w 485"/>
                <a:gd name="T39" fmla="*/ 50 h 548"/>
                <a:gd name="T40" fmla="*/ 57 w 485"/>
                <a:gd name="T41" fmla="*/ 62 h 548"/>
                <a:gd name="T42" fmla="*/ 53 w 485"/>
                <a:gd name="T43" fmla="*/ 94 h 548"/>
                <a:gd name="T44" fmla="*/ 33 w 485"/>
                <a:gd name="T45" fmla="*/ 135 h 548"/>
                <a:gd name="T46" fmla="*/ 7 w 485"/>
                <a:gd name="T47" fmla="*/ 166 h 548"/>
                <a:gd name="T48" fmla="*/ 11 w 485"/>
                <a:gd name="T49" fmla="*/ 205 h 548"/>
                <a:gd name="T50" fmla="*/ 41 w 485"/>
                <a:gd name="T51" fmla="*/ 207 h 548"/>
                <a:gd name="T52" fmla="*/ 72 w 485"/>
                <a:gd name="T53" fmla="*/ 228 h 548"/>
                <a:gd name="T54" fmla="*/ 108 w 485"/>
                <a:gd name="T55" fmla="*/ 212 h 548"/>
                <a:gd name="T56" fmla="*/ 129 w 485"/>
                <a:gd name="T57" fmla="*/ 249 h 548"/>
                <a:gd name="T58" fmla="*/ 171 w 485"/>
                <a:gd name="T59" fmla="*/ 271 h 548"/>
                <a:gd name="T60" fmla="*/ 177 w 485"/>
                <a:gd name="T61" fmla="*/ 301 h 548"/>
                <a:gd name="T62" fmla="*/ 209 w 485"/>
                <a:gd name="T63" fmla="*/ 324 h 548"/>
                <a:gd name="T64" fmla="*/ 208 w 485"/>
                <a:gd name="T65" fmla="*/ 355 h 548"/>
                <a:gd name="T66" fmla="*/ 228 w 485"/>
                <a:gd name="T67" fmla="*/ 385 h 548"/>
                <a:gd name="T68" fmla="*/ 250 w 485"/>
                <a:gd name="T69" fmla="*/ 409 h 548"/>
                <a:gd name="T70" fmla="*/ 264 w 485"/>
                <a:gd name="T71" fmla="*/ 433 h 548"/>
                <a:gd name="T72" fmla="*/ 248 w 485"/>
                <a:gd name="T73" fmla="*/ 473 h 548"/>
                <a:gd name="T74" fmla="*/ 229 w 485"/>
                <a:gd name="T75" fmla="*/ 498 h 548"/>
                <a:gd name="T76" fmla="*/ 260 w 485"/>
                <a:gd name="T77" fmla="*/ 512 h 548"/>
                <a:gd name="T78" fmla="*/ 288 w 485"/>
                <a:gd name="T79" fmla="*/ 547 h 548"/>
                <a:gd name="T80" fmla="*/ 300 w 485"/>
                <a:gd name="T81" fmla="*/ 512 h 548"/>
                <a:gd name="T82" fmla="*/ 310 w 485"/>
                <a:gd name="T83" fmla="*/ 499 h 548"/>
                <a:gd name="T84" fmla="*/ 299 w 485"/>
                <a:gd name="T85" fmla="*/ 522 h 548"/>
                <a:gd name="T86" fmla="*/ 321 w 485"/>
                <a:gd name="T87" fmla="*/ 490 h 548"/>
                <a:gd name="T88" fmla="*/ 330 w 485"/>
                <a:gd name="T89" fmla="*/ 449 h 548"/>
                <a:gd name="T90" fmla="*/ 328 w 485"/>
                <a:gd name="T91" fmla="*/ 430 h 548"/>
                <a:gd name="T92" fmla="*/ 365 w 485"/>
                <a:gd name="T93" fmla="*/ 406 h 548"/>
                <a:gd name="T94" fmla="*/ 382 w 485"/>
                <a:gd name="T95" fmla="*/ 397 h 548"/>
                <a:gd name="T96" fmla="*/ 410 w 485"/>
                <a:gd name="T97" fmla="*/ 385 h 548"/>
                <a:gd name="T98" fmla="*/ 430 w 485"/>
                <a:gd name="T99" fmla="*/ 345 h 548"/>
                <a:gd name="T100" fmla="*/ 436 w 485"/>
                <a:gd name="T101" fmla="*/ 291 h 548"/>
                <a:gd name="T102" fmla="*/ 436 w 485"/>
                <a:gd name="T103" fmla="*/ 253 h 548"/>
                <a:gd name="T104" fmla="*/ 454 w 485"/>
                <a:gd name="T105" fmla="*/ 234 h 548"/>
                <a:gd name="T106" fmla="*/ 471 w 485"/>
                <a:gd name="T107" fmla="*/ 209 h 548"/>
                <a:gd name="T108" fmla="*/ 473 w 485"/>
                <a:gd name="T109" fmla="*/ 146 h 548"/>
                <a:gd name="T110" fmla="*/ 427 w 485"/>
                <a:gd name="T111" fmla="*/ 118 h 548"/>
                <a:gd name="T112" fmla="*/ 376 w 485"/>
                <a:gd name="T113" fmla="*/ 109 h 54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85"/>
                <a:gd name="T172" fmla="*/ 0 h 548"/>
                <a:gd name="T173" fmla="*/ 485 w 485"/>
                <a:gd name="T174" fmla="*/ 548 h 54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85" h="548">
                  <a:moveTo>
                    <a:pt x="367" y="107"/>
                  </a:moveTo>
                  <a:lnTo>
                    <a:pt x="366" y="109"/>
                  </a:lnTo>
                  <a:lnTo>
                    <a:pt x="360" y="118"/>
                  </a:lnTo>
                  <a:lnTo>
                    <a:pt x="364" y="107"/>
                  </a:lnTo>
                  <a:lnTo>
                    <a:pt x="362" y="105"/>
                  </a:lnTo>
                  <a:lnTo>
                    <a:pt x="360" y="106"/>
                  </a:lnTo>
                  <a:lnTo>
                    <a:pt x="361" y="99"/>
                  </a:lnTo>
                  <a:lnTo>
                    <a:pt x="357" y="95"/>
                  </a:lnTo>
                  <a:lnTo>
                    <a:pt x="352" y="96"/>
                  </a:lnTo>
                  <a:lnTo>
                    <a:pt x="351" y="94"/>
                  </a:lnTo>
                  <a:lnTo>
                    <a:pt x="346" y="92"/>
                  </a:lnTo>
                  <a:lnTo>
                    <a:pt x="341" y="88"/>
                  </a:lnTo>
                  <a:lnTo>
                    <a:pt x="336" y="87"/>
                  </a:lnTo>
                  <a:lnTo>
                    <a:pt x="332" y="86"/>
                  </a:lnTo>
                  <a:lnTo>
                    <a:pt x="325" y="82"/>
                  </a:lnTo>
                  <a:lnTo>
                    <a:pt x="325" y="84"/>
                  </a:lnTo>
                  <a:lnTo>
                    <a:pt x="318" y="86"/>
                  </a:lnTo>
                  <a:lnTo>
                    <a:pt x="313" y="94"/>
                  </a:lnTo>
                  <a:lnTo>
                    <a:pt x="313" y="96"/>
                  </a:lnTo>
                  <a:lnTo>
                    <a:pt x="308" y="98"/>
                  </a:lnTo>
                  <a:lnTo>
                    <a:pt x="299" y="111"/>
                  </a:lnTo>
                  <a:lnTo>
                    <a:pt x="300" y="100"/>
                  </a:lnTo>
                  <a:lnTo>
                    <a:pt x="296" y="102"/>
                  </a:lnTo>
                  <a:lnTo>
                    <a:pt x="292" y="101"/>
                  </a:lnTo>
                  <a:lnTo>
                    <a:pt x="288" y="101"/>
                  </a:lnTo>
                  <a:lnTo>
                    <a:pt x="284" y="87"/>
                  </a:lnTo>
                  <a:lnTo>
                    <a:pt x="275" y="92"/>
                  </a:lnTo>
                  <a:lnTo>
                    <a:pt x="267" y="97"/>
                  </a:lnTo>
                  <a:lnTo>
                    <a:pt x="262" y="95"/>
                  </a:lnTo>
                  <a:lnTo>
                    <a:pt x="271" y="90"/>
                  </a:lnTo>
                  <a:lnTo>
                    <a:pt x="279" y="75"/>
                  </a:lnTo>
                  <a:lnTo>
                    <a:pt x="287" y="66"/>
                  </a:lnTo>
                  <a:lnTo>
                    <a:pt x="295" y="56"/>
                  </a:lnTo>
                  <a:lnTo>
                    <a:pt x="292" y="48"/>
                  </a:lnTo>
                  <a:lnTo>
                    <a:pt x="286" y="43"/>
                  </a:lnTo>
                  <a:lnTo>
                    <a:pt x="284" y="32"/>
                  </a:lnTo>
                  <a:lnTo>
                    <a:pt x="280" y="19"/>
                  </a:lnTo>
                  <a:lnTo>
                    <a:pt x="280" y="21"/>
                  </a:lnTo>
                  <a:lnTo>
                    <a:pt x="275" y="13"/>
                  </a:lnTo>
                  <a:lnTo>
                    <a:pt x="276" y="17"/>
                  </a:lnTo>
                  <a:lnTo>
                    <a:pt x="275" y="17"/>
                  </a:lnTo>
                  <a:lnTo>
                    <a:pt x="274" y="17"/>
                  </a:lnTo>
                  <a:lnTo>
                    <a:pt x="266" y="30"/>
                  </a:lnTo>
                  <a:lnTo>
                    <a:pt x="258" y="43"/>
                  </a:lnTo>
                  <a:lnTo>
                    <a:pt x="245" y="42"/>
                  </a:lnTo>
                  <a:lnTo>
                    <a:pt x="238" y="41"/>
                  </a:lnTo>
                  <a:lnTo>
                    <a:pt x="229" y="38"/>
                  </a:lnTo>
                  <a:lnTo>
                    <a:pt x="219" y="41"/>
                  </a:lnTo>
                  <a:lnTo>
                    <a:pt x="219" y="47"/>
                  </a:lnTo>
                  <a:lnTo>
                    <a:pt x="214" y="46"/>
                  </a:lnTo>
                  <a:lnTo>
                    <a:pt x="201" y="48"/>
                  </a:lnTo>
                  <a:lnTo>
                    <a:pt x="189" y="55"/>
                  </a:lnTo>
                  <a:lnTo>
                    <a:pt x="181" y="55"/>
                  </a:lnTo>
                  <a:lnTo>
                    <a:pt x="174" y="45"/>
                  </a:lnTo>
                  <a:lnTo>
                    <a:pt x="172" y="28"/>
                  </a:lnTo>
                  <a:lnTo>
                    <a:pt x="175" y="16"/>
                  </a:lnTo>
                  <a:lnTo>
                    <a:pt x="170" y="8"/>
                  </a:lnTo>
                  <a:lnTo>
                    <a:pt x="169" y="0"/>
                  </a:lnTo>
                  <a:lnTo>
                    <a:pt x="162" y="1"/>
                  </a:lnTo>
                  <a:lnTo>
                    <a:pt x="163" y="1"/>
                  </a:lnTo>
                  <a:lnTo>
                    <a:pt x="159" y="8"/>
                  </a:lnTo>
                  <a:lnTo>
                    <a:pt x="149" y="12"/>
                  </a:lnTo>
                  <a:lnTo>
                    <a:pt x="139" y="17"/>
                  </a:lnTo>
                  <a:lnTo>
                    <a:pt x="137" y="22"/>
                  </a:lnTo>
                  <a:lnTo>
                    <a:pt x="125" y="18"/>
                  </a:lnTo>
                  <a:lnTo>
                    <a:pt x="113" y="14"/>
                  </a:lnTo>
                  <a:lnTo>
                    <a:pt x="118" y="22"/>
                  </a:lnTo>
                  <a:lnTo>
                    <a:pt x="121" y="37"/>
                  </a:lnTo>
                  <a:lnTo>
                    <a:pt x="129" y="40"/>
                  </a:lnTo>
                  <a:lnTo>
                    <a:pt x="127" y="44"/>
                  </a:lnTo>
                  <a:lnTo>
                    <a:pt x="116" y="53"/>
                  </a:lnTo>
                  <a:lnTo>
                    <a:pt x="103" y="63"/>
                  </a:lnTo>
                  <a:lnTo>
                    <a:pt x="102" y="62"/>
                  </a:lnTo>
                  <a:lnTo>
                    <a:pt x="95" y="62"/>
                  </a:lnTo>
                  <a:lnTo>
                    <a:pt x="85" y="57"/>
                  </a:lnTo>
                  <a:lnTo>
                    <a:pt x="82" y="56"/>
                  </a:lnTo>
                  <a:lnTo>
                    <a:pt x="78" y="44"/>
                  </a:lnTo>
                  <a:lnTo>
                    <a:pt x="71" y="49"/>
                  </a:lnTo>
                  <a:lnTo>
                    <a:pt x="68" y="47"/>
                  </a:lnTo>
                  <a:lnTo>
                    <a:pt x="69" y="50"/>
                  </a:lnTo>
                  <a:lnTo>
                    <a:pt x="58" y="50"/>
                  </a:lnTo>
                  <a:lnTo>
                    <a:pt x="48" y="50"/>
                  </a:lnTo>
                  <a:lnTo>
                    <a:pt x="49" y="58"/>
                  </a:lnTo>
                  <a:lnTo>
                    <a:pt x="57" y="62"/>
                  </a:lnTo>
                  <a:lnTo>
                    <a:pt x="54" y="65"/>
                  </a:lnTo>
                  <a:lnTo>
                    <a:pt x="45" y="66"/>
                  </a:lnTo>
                  <a:lnTo>
                    <a:pt x="48" y="79"/>
                  </a:lnTo>
                  <a:lnTo>
                    <a:pt x="53" y="94"/>
                  </a:lnTo>
                  <a:lnTo>
                    <a:pt x="50" y="113"/>
                  </a:lnTo>
                  <a:lnTo>
                    <a:pt x="48" y="133"/>
                  </a:lnTo>
                  <a:lnTo>
                    <a:pt x="43" y="132"/>
                  </a:lnTo>
                  <a:lnTo>
                    <a:pt x="33" y="135"/>
                  </a:lnTo>
                  <a:lnTo>
                    <a:pt x="23" y="140"/>
                  </a:lnTo>
                  <a:lnTo>
                    <a:pt x="13" y="144"/>
                  </a:lnTo>
                  <a:lnTo>
                    <a:pt x="9" y="155"/>
                  </a:lnTo>
                  <a:lnTo>
                    <a:pt x="7" y="166"/>
                  </a:lnTo>
                  <a:lnTo>
                    <a:pt x="0" y="177"/>
                  </a:lnTo>
                  <a:lnTo>
                    <a:pt x="6" y="188"/>
                  </a:lnTo>
                  <a:lnTo>
                    <a:pt x="11" y="198"/>
                  </a:lnTo>
                  <a:lnTo>
                    <a:pt x="11" y="205"/>
                  </a:lnTo>
                  <a:lnTo>
                    <a:pt x="16" y="206"/>
                  </a:lnTo>
                  <a:lnTo>
                    <a:pt x="23" y="211"/>
                  </a:lnTo>
                  <a:lnTo>
                    <a:pt x="33" y="214"/>
                  </a:lnTo>
                  <a:lnTo>
                    <a:pt x="41" y="207"/>
                  </a:lnTo>
                  <a:lnTo>
                    <a:pt x="42" y="217"/>
                  </a:lnTo>
                  <a:lnTo>
                    <a:pt x="43" y="228"/>
                  </a:lnTo>
                  <a:lnTo>
                    <a:pt x="56" y="227"/>
                  </a:lnTo>
                  <a:lnTo>
                    <a:pt x="72" y="228"/>
                  </a:lnTo>
                  <a:lnTo>
                    <a:pt x="78" y="223"/>
                  </a:lnTo>
                  <a:lnTo>
                    <a:pt x="88" y="217"/>
                  </a:lnTo>
                  <a:lnTo>
                    <a:pt x="98" y="211"/>
                  </a:lnTo>
                  <a:lnTo>
                    <a:pt x="108" y="212"/>
                  </a:lnTo>
                  <a:lnTo>
                    <a:pt x="109" y="223"/>
                  </a:lnTo>
                  <a:lnTo>
                    <a:pt x="110" y="235"/>
                  </a:lnTo>
                  <a:lnTo>
                    <a:pt x="119" y="246"/>
                  </a:lnTo>
                  <a:lnTo>
                    <a:pt x="129" y="249"/>
                  </a:lnTo>
                  <a:lnTo>
                    <a:pt x="139" y="254"/>
                  </a:lnTo>
                  <a:lnTo>
                    <a:pt x="154" y="263"/>
                  </a:lnTo>
                  <a:lnTo>
                    <a:pt x="168" y="266"/>
                  </a:lnTo>
                  <a:lnTo>
                    <a:pt x="171" y="271"/>
                  </a:lnTo>
                  <a:lnTo>
                    <a:pt x="173" y="286"/>
                  </a:lnTo>
                  <a:lnTo>
                    <a:pt x="170" y="286"/>
                  </a:lnTo>
                  <a:lnTo>
                    <a:pt x="175" y="291"/>
                  </a:lnTo>
                  <a:lnTo>
                    <a:pt x="177" y="301"/>
                  </a:lnTo>
                  <a:lnTo>
                    <a:pt x="189" y="303"/>
                  </a:lnTo>
                  <a:lnTo>
                    <a:pt x="199" y="304"/>
                  </a:lnTo>
                  <a:lnTo>
                    <a:pt x="201" y="316"/>
                  </a:lnTo>
                  <a:lnTo>
                    <a:pt x="209" y="324"/>
                  </a:lnTo>
                  <a:lnTo>
                    <a:pt x="211" y="330"/>
                  </a:lnTo>
                  <a:lnTo>
                    <a:pt x="209" y="341"/>
                  </a:lnTo>
                  <a:lnTo>
                    <a:pt x="206" y="351"/>
                  </a:lnTo>
                  <a:lnTo>
                    <a:pt x="208" y="355"/>
                  </a:lnTo>
                  <a:lnTo>
                    <a:pt x="206" y="356"/>
                  </a:lnTo>
                  <a:lnTo>
                    <a:pt x="209" y="363"/>
                  </a:lnTo>
                  <a:lnTo>
                    <a:pt x="210" y="382"/>
                  </a:lnTo>
                  <a:lnTo>
                    <a:pt x="228" y="385"/>
                  </a:lnTo>
                  <a:lnTo>
                    <a:pt x="237" y="386"/>
                  </a:lnTo>
                  <a:lnTo>
                    <a:pt x="240" y="398"/>
                  </a:lnTo>
                  <a:lnTo>
                    <a:pt x="244" y="410"/>
                  </a:lnTo>
                  <a:lnTo>
                    <a:pt x="250" y="409"/>
                  </a:lnTo>
                  <a:lnTo>
                    <a:pt x="257" y="410"/>
                  </a:lnTo>
                  <a:lnTo>
                    <a:pt x="257" y="421"/>
                  </a:lnTo>
                  <a:lnTo>
                    <a:pt x="256" y="432"/>
                  </a:lnTo>
                  <a:lnTo>
                    <a:pt x="264" y="433"/>
                  </a:lnTo>
                  <a:lnTo>
                    <a:pt x="270" y="450"/>
                  </a:lnTo>
                  <a:lnTo>
                    <a:pt x="262" y="458"/>
                  </a:lnTo>
                  <a:lnTo>
                    <a:pt x="255" y="465"/>
                  </a:lnTo>
                  <a:lnTo>
                    <a:pt x="248" y="473"/>
                  </a:lnTo>
                  <a:lnTo>
                    <a:pt x="241" y="480"/>
                  </a:lnTo>
                  <a:lnTo>
                    <a:pt x="234" y="489"/>
                  </a:lnTo>
                  <a:lnTo>
                    <a:pt x="228" y="497"/>
                  </a:lnTo>
                  <a:lnTo>
                    <a:pt x="229" y="498"/>
                  </a:lnTo>
                  <a:lnTo>
                    <a:pt x="234" y="496"/>
                  </a:lnTo>
                  <a:lnTo>
                    <a:pt x="250" y="507"/>
                  </a:lnTo>
                  <a:lnTo>
                    <a:pt x="253" y="508"/>
                  </a:lnTo>
                  <a:lnTo>
                    <a:pt x="260" y="512"/>
                  </a:lnTo>
                  <a:lnTo>
                    <a:pt x="273" y="522"/>
                  </a:lnTo>
                  <a:lnTo>
                    <a:pt x="286" y="531"/>
                  </a:lnTo>
                  <a:lnTo>
                    <a:pt x="285" y="537"/>
                  </a:lnTo>
                  <a:lnTo>
                    <a:pt x="288" y="547"/>
                  </a:lnTo>
                  <a:lnTo>
                    <a:pt x="292" y="538"/>
                  </a:lnTo>
                  <a:lnTo>
                    <a:pt x="296" y="530"/>
                  </a:lnTo>
                  <a:lnTo>
                    <a:pt x="297" y="521"/>
                  </a:lnTo>
                  <a:lnTo>
                    <a:pt x="300" y="512"/>
                  </a:lnTo>
                  <a:lnTo>
                    <a:pt x="305" y="506"/>
                  </a:lnTo>
                  <a:lnTo>
                    <a:pt x="304" y="498"/>
                  </a:lnTo>
                  <a:lnTo>
                    <a:pt x="305" y="497"/>
                  </a:lnTo>
                  <a:lnTo>
                    <a:pt x="310" y="499"/>
                  </a:lnTo>
                  <a:lnTo>
                    <a:pt x="313" y="500"/>
                  </a:lnTo>
                  <a:lnTo>
                    <a:pt x="308" y="510"/>
                  </a:lnTo>
                  <a:lnTo>
                    <a:pt x="303" y="520"/>
                  </a:lnTo>
                  <a:lnTo>
                    <a:pt x="299" y="522"/>
                  </a:lnTo>
                  <a:lnTo>
                    <a:pt x="300" y="524"/>
                  </a:lnTo>
                  <a:lnTo>
                    <a:pt x="308" y="512"/>
                  </a:lnTo>
                  <a:lnTo>
                    <a:pt x="316" y="501"/>
                  </a:lnTo>
                  <a:lnTo>
                    <a:pt x="321" y="490"/>
                  </a:lnTo>
                  <a:lnTo>
                    <a:pt x="326" y="478"/>
                  </a:lnTo>
                  <a:lnTo>
                    <a:pt x="330" y="472"/>
                  </a:lnTo>
                  <a:lnTo>
                    <a:pt x="330" y="460"/>
                  </a:lnTo>
                  <a:lnTo>
                    <a:pt x="330" y="449"/>
                  </a:lnTo>
                  <a:lnTo>
                    <a:pt x="328" y="441"/>
                  </a:lnTo>
                  <a:lnTo>
                    <a:pt x="328" y="436"/>
                  </a:lnTo>
                  <a:lnTo>
                    <a:pt x="330" y="431"/>
                  </a:lnTo>
                  <a:lnTo>
                    <a:pt x="328" y="430"/>
                  </a:lnTo>
                  <a:lnTo>
                    <a:pt x="333" y="430"/>
                  </a:lnTo>
                  <a:lnTo>
                    <a:pt x="344" y="419"/>
                  </a:lnTo>
                  <a:lnTo>
                    <a:pt x="355" y="409"/>
                  </a:lnTo>
                  <a:lnTo>
                    <a:pt x="365" y="406"/>
                  </a:lnTo>
                  <a:lnTo>
                    <a:pt x="374" y="400"/>
                  </a:lnTo>
                  <a:lnTo>
                    <a:pt x="378" y="396"/>
                  </a:lnTo>
                  <a:lnTo>
                    <a:pt x="386" y="396"/>
                  </a:lnTo>
                  <a:lnTo>
                    <a:pt x="382" y="397"/>
                  </a:lnTo>
                  <a:lnTo>
                    <a:pt x="391" y="395"/>
                  </a:lnTo>
                  <a:lnTo>
                    <a:pt x="392" y="394"/>
                  </a:lnTo>
                  <a:lnTo>
                    <a:pt x="406" y="394"/>
                  </a:lnTo>
                  <a:lnTo>
                    <a:pt x="410" y="385"/>
                  </a:lnTo>
                  <a:lnTo>
                    <a:pt x="417" y="381"/>
                  </a:lnTo>
                  <a:lnTo>
                    <a:pt x="418" y="366"/>
                  </a:lnTo>
                  <a:lnTo>
                    <a:pt x="425" y="356"/>
                  </a:lnTo>
                  <a:lnTo>
                    <a:pt x="430" y="345"/>
                  </a:lnTo>
                  <a:lnTo>
                    <a:pt x="432" y="326"/>
                  </a:lnTo>
                  <a:lnTo>
                    <a:pt x="436" y="319"/>
                  </a:lnTo>
                  <a:lnTo>
                    <a:pt x="436" y="305"/>
                  </a:lnTo>
                  <a:lnTo>
                    <a:pt x="436" y="291"/>
                  </a:lnTo>
                  <a:lnTo>
                    <a:pt x="436" y="281"/>
                  </a:lnTo>
                  <a:lnTo>
                    <a:pt x="436" y="271"/>
                  </a:lnTo>
                  <a:lnTo>
                    <a:pt x="434" y="266"/>
                  </a:lnTo>
                  <a:lnTo>
                    <a:pt x="436" y="253"/>
                  </a:lnTo>
                  <a:lnTo>
                    <a:pt x="440" y="252"/>
                  </a:lnTo>
                  <a:lnTo>
                    <a:pt x="441" y="256"/>
                  </a:lnTo>
                  <a:lnTo>
                    <a:pt x="447" y="246"/>
                  </a:lnTo>
                  <a:lnTo>
                    <a:pt x="454" y="234"/>
                  </a:lnTo>
                  <a:lnTo>
                    <a:pt x="454" y="233"/>
                  </a:lnTo>
                  <a:lnTo>
                    <a:pt x="456" y="230"/>
                  </a:lnTo>
                  <a:lnTo>
                    <a:pt x="464" y="220"/>
                  </a:lnTo>
                  <a:lnTo>
                    <a:pt x="471" y="209"/>
                  </a:lnTo>
                  <a:lnTo>
                    <a:pt x="481" y="193"/>
                  </a:lnTo>
                  <a:lnTo>
                    <a:pt x="484" y="174"/>
                  </a:lnTo>
                  <a:lnTo>
                    <a:pt x="479" y="160"/>
                  </a:lnTo>
                  <a:lnTo>
                    <a:pt x="473" y="146"/>
                  </a:lnTo>
                  <a:lnTo>
                    <a:pt x="463" y="144"/>
                  </a:lnTo>
                  <a:lnTo>
                    <a:pt x="453" y="142"/>
                  </a:lnTo>
                  <a:lnTo>
                    <a:pt x="440" y="130"/>
                  </a:lnTo>
                  <a:lnTo>
                    <a:pt x="427" y="118"/>
                  </a:lnTo>
                  <a:lnTo>
                    <a:pt x="410" y="113"/>
                  </a:lnTo>
                  <a:lnTo>
                    <a:pt x="397" y="114"/>
                  </a:lnTo>
                  <a:lnTo>
                    <a:pt x="387" y="112"/>
                  </a:lnTo>
                  <a:lnTo>
                    <a:pt x="376" y="109"/>
                  </a:lnTo>
                  <a:lnTo>
                    <a:pt x="366" y="112"/>
                  </a:lnTo>
                  <a:lnTo>
                    <a:pt x="367" y="107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458" name="Freeform 205"/>
            <p:cNvSpPr>
              <a:spLocks/>
            </p:cNvSpPr>
            <p:nvPr/>
          </p:nvSpPr>
          <p:spPr bwMode="auto">
            <a:xfrm>
              <a:off x="1326" y="2371"/>
              <a:ext cx="30" cy="25"/>
            </a:xfrm>
            <a:custGeom>
              <a:avLst/>
              <a:gdLst>
                <a:gd name="T0" fmla="*/ 15 w 30"/>
                <a:gd name="T1" fmla="*/ 22 h 25"/>
                <a:gd name="T2" fmla="*/ 13 w 30"/>
                <a:gd name="T3" fmla="*/ 23 h 25"/>
                <a:gd name="T4" fmla="*/ 6 w 30"/>
                <a:gd name="T5" fmla="*/ 21 h 25"/>
                <a:gd name="T6" fmla="*/ 4 w 30"/>
                <a:gd name="T7" fmla="*/ 24 h 25"/>
                <a:gd name="T8" fmla="*/ 0 w 30"/>
                <a:gd name="T9" fmla="*/ 14 h 25"/>
                <a:gd name="T10" fmla="*/ 2 w 30"/>
                <a:gd name="T11" fmla="*/ 13 h 25"/>
                <a:gd name="T12" fmla="*/ 1 w 30"/>
                <a:gd name="T13" fmla="*/ 8 h 25"/>
                <a:gd name="T14" fmla="*/ 5 w 30"/>
                <a:gd name="T15" fmla="*/ 0 h 25"/>
                <a:gd name="T16" fmla="*/ 17 w 30"/>
                <a:gd name="T17" fmla="*/ 2 h 25"/>
                <a:gd name="T18" fmla="*/ 29 w 30"/>
                <a:gd name="T19" fmla="*/ 4 h 25"/>
                <a:gd name="T20" fmla="*/ 23 w 30"/>
                <a:gd name="T21" fmla="*/ 16 h 25"/>
                <a:gd name="T22" fmla="*/ 23 w 30"/>
                <a:gd name="T23" fmla="*/ 17 h 25"/>
                <a:gd name="T24" fmla="*/ 21 w 30"/>
                <a:gd name="T25" fmla="*/ 20 h 25"/>
                <a:gd name="T26" fmla="*/ 19 w 30"/>
                <a:gd name="T27" fmla="*/ 20 h 25"/>
                <a:gd name="T28" fmla="*/ 15 w 30"/>
                <a:gd name="T29" fmla="*/ 22 h 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25"/>
                <a:gd name="T47" fmla="*/ 30 w 30"/>
                <a:gd name="T48" fmla="*/ 25 h 2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25">
                  <a:moveTo>
                    <a:pt x="15" y="22"/>
                  </a:moveTo>
                  <a:lnTo>
                    <a:pt x="13" y="23"/>
                  </a:lnTo>
                  <a:lnTo>
                    <a:pt x="6" y="21"/>
                  </a:lnTo>
                  <a:lnTo>
                    <a:pt x="4" y="24"/>
                  </a:lnTo>
                  <a:lnTo>
                    <a:pt x="0" y="14"/>
                  </a:lnTo>
                  <a:lnTo>
                    <a:pt x="2" y="13"/>
                  </a:lnTo>
                  <a:lnTo>
                    <a:pt x="1" y="8"/>
                  </a:lnTo>
                  <a:lnTo>
                    <a:pt x="5" y="0"/>
                  </a:lnTo>
                  <a:lnTo>
                    <a:pt x="17" y="2"/>
                  </a:lnTo>
                  <a:lnTo>
                    <a:pt x="29" y="4"/>
                  </a:lnTo>
                  <a:lnTo>
                    <a:pt x="23" y="16"/>
                  </a:lnTo>
                  <a:lnTo>
                    <a:pt x="23" y="17"/>
                  </a:lnTo>
                  <a:lnTo>
                    <a:pt x="21" y="20"/>
                  </a:lnTo>
                  <a:lnTo>
                    <a:pt x="19" y="20"/>
                  </a:lnTo>
                  <a:lnTo>
                    <a:pt x="15" y="22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459" name="Freeform 206"/>
            <p:cNvSpPr>
              <a:spLocks/>
            </p:cNvSpPr>
            <p:nvPr/>
          </p:nvSpPr>
          <p:spPr bwMode="auto">
            <a:xfrm>
              <a:off x="2071" y="2336"/>
              <a:ext cx="25" cy="19"/>
            </a:xfrm>
            <a:custGeom>
              <a:avLst/>
              <a:gdLst>
                <a:gd name="T0" fmla="*/ 4 w 25"/>
                <a:gd name="T1" fmla="*/ 18 h 19"/>
                <a:gd name="T2" fmla="*/ 0 w 25"/>
                <a:gd name="T3" fmla="*/ 16 h 19"/>
                <a:gd name="T4" fmla="*/ 1 w 25"/>
                <a:gd name="T5" fmla="*/ 11 h 19"/>
                <a:gd name="T6" fmla="*/ 4 w 25"/>
                <a:gd name="T7" fmla="*/ 0 h 19"/>
                <a:gd name="T8" fmla="*/ 14 w 25"/>
                <a:gd name="T9" fmla="*/ 2 h 19"/>
                <a:gd name="T10" fmla="*/ 24 w 25"/>
                <a:gd name="T11" fmla="*/ 2 h 19"/>
                <a:gd name="T12" fmla="*/ 24 w 25"/>
                <a:gd name="T13" fmla="*/ 18 h 19"/>
                <a:gd name="T14" fmla="*/ 14 w 25"/>
                <a:gd name="T15" fmla="*/ 18 h 19"/>
                <a:gd name="T16" fmla="*/ 4 w 25"/>
                <a:gd name="T17" fmla="*/ 18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19"/>
                <a:gd name="T29" fmla="*/ 25 w 25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19">
                  <a:moveTo>
                    <a:pt x="4" y="18"/>
                  </a:moveTo>
                  <a:lnTo>
                    <a:pt x="0" y="16"/>
                  </a:lnTo>
                  <a:lnTo>
                    <a:pt x="1" y="11"/>
                  </a:lnTo>
                  <a:lnTo>
                    <a:pt x="4" y="0"/>
                  </a:lnTo>
                  <a:lnTo>
                    <a:pt x="14" y="2"/>
                  </a:lnTo>
                  <a:lnTo>
                    <a:pt x="24" y="2"/>
                  </a:lnTo>
                  <a:lnTo>
                    <a:pt x="24" y="18"/>
                  </a:lnTo>
                  <a:lnTo>
                    <a:pt x="14" y="18"/>
                  </a:lnTo>
                  <a:lnTo>
                    <a:pt x="4" y="18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460" name="Freeform 207"/>
            <p:cNvSpPr>
              <a:spLocks/>
            </p:cNvSpPr>
            <p:nvPr/>
          </p:nvSpPr>
          <p:spPr bwMode="auto">
            <a:xfrm>
              <a:off x="2061" y="2316"/>
              <a:ext cx="17" cy="17"/>
            </a:xfrm>
            <a:custGeom>
              <a:avLst/>
              <a:gdLst>
                <a:gd name="T0" fmla="*/ 16 w 17"/>
                <a:gd name="T1" fmla="*/ 2 h 17"/>
                <a:gd name="T2" fmla="*/ 10 w 17"/>
                <a:gd name="T3" fmla="*/ 0 h 17"/>
                <a:gd name="T4" fmla="*/ 0 w 17"/>
                <a:gd name="T5" fmla="*/ 16 h 17"/>
                <a:gd name="T6" fmla="*/ 16 w 17"/>
                <a:gd name="T7" fmla="*/ 2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16" y="2"/>
                  </a:moveTo>
                  <a:lnTo>
                    <a:pt x="10" y="0"/>
                  </a:lnTo>
                  <a:lnTo>
                    <a:pt x="0" y="16"/>
                  </a:lnTo>
                  <a:lnTo>
                    <a:pt x="16" y="2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461" name="Freeform 208"/>
            <p:cNvSpPr>
              <a:spLocks/>
            </p:cNvSpPr>
            <p:nvPr/>
          </p:nvSpPr>
          <p:spPr bwMode="auto">
            <a:xfrm>
              <a:off x="2063" y="2339"/>
              <a:ext cx="71" cy="87"/>
            </a:xfrm>
            <a:custGeom>
              <a:avLst/>
              <a:gdLst>
                <a:gd name="T0" fmla="*/ 12 w 71"/>
                <a:gd name="T1" fmla="*/ 16 h 87"/>
                <a:gd name="T2" fmla="*/ 10 w 71"/>
                <a:gd name="T3" fmla="*/ 22 h 87"/>
                <a:gd name="T4" fmla="*/ 7 w 71"/>
                <a:gd name="T5" fmla="*/ 22 h 87"/>
                <a:gd name="T6" fmla="*/ 14 w 71"/>
                <a:gd name="T7" fmla="*/ 28 h 87"/>
                <a:gd name="T8" fmla="*/ 8 w 71"/>
                <a:gd name="T9" fmla="*/ 28 h 87"/>
                <a:gd name="T10" fmla="*/ 3 w 71"/>
                <a:gd name="T11" fmla="*/ 41 h 87"/>
                <a:gd name="T12" fmla="*/ 0 w 71"/>
                <a:gd name="T13" fmla="*/ 41 h 87"/>
                <a:gd name="T14" fmla="*/ 5 w 71"/>
                <a:gd name="T15" fmla="*/ 50 h 87"/>
                <a:gd name="T16" fmla="*/ 8 w 71"/>
                <a:gd name="T17" fmla="*/ 53 h 87"/>
                <a:gd name="T18" fmla="*/ 3 w 71"/>
                <a:gd name="T19" fmla="*/ 49 h 87"/>
                <a:gd name="T20" fmla="*/ 9 w 71"/>
                <a:gd name="T21" fmla="*/ 58 h 87"/>
                <a:gd name="T22" fmla="*/ 8 w 71"/>
                <a:gd name="T23" fmla="*/ 58 h 87"/>
                <a:gd name="T24" fmla="*/ 15 w 71"/>
                <a:gd name="T25" fmla="*/ 66 h 87"/>
                <a:gd name="T26" fmla="*/ 13 w 71"/>
                <a:gd name="T27" fmla="*/ 66 h 87"/>
                <a:gd name="T28" fmla="*/ 21 w 71"/>
                <a:gd name="T29" fmla="*/ 76 h 87"/>
                <a:gd name="T30" fmla="*/ 29 w 71"/>
                <a:gd name="T31" fmla="*/ 86 h 87"/>
                <a:gd name="T32" fmla="*/ 33 w 71"/>
                <a:gd name="T33" fmla="*/ 80 h 87"/>
                <a:gd name="T34" fmla="*/ 37 w 71"/>
                <a:gd name="T35" fmla="*/ 82 h 87"/>
                <a:gd name="T36" fmla="*/ 39 w 71"/>
                <a:gd name="T37" fmla="*/ 79 h 87"/>
                <a:gd name="T38" fmla="*/ 37 w 71"/>
                <a:gd name="T39" fmla="*/ 73 h 87"/>
                <a:gd name="T40" fmla="*/ 35 w 71"/>
                <a:gd name="T41" fmla="*/ 70 h 87"/>
                <a:gd name="T42" fmla="*/ 35 w 71"/>
                <a:gd name="T43" fmla="*/ 66 h 87"/>
                <a:gd name="T44" fmla="*/ 46 w 71"/>
                <a:gd name="T45" fmla="*/ 64 h 87"/>
                <a:gd name="T46" fmla="*/ 47 w 71"/>
                <a:gd name="T47" fmla="*/ 56 h 87"/>
                <a:gd name="T48" fmla="*/ 54 w 71"/>
                <a:gd name="T49" fmla="*/ 64 h 87"/>
                <a:gd name="T50" fmla="*/ 61 w 71"/>
                <a:gd name="T51" fmla="*/ 62 h 87"/>
                <a:gd name="T52" fmla="*/ 63 w 71"/>
                <a:gd name="T53" fmla="*/ 65 h 87"/>
                <a:gd name="T54" fmla="*/ 68 w 71"/>
                <a:gd name="T55" fmla="*/ 62 h 87"/>
                <a:gd name="T56" fmla="*/ 70 w 71"/>
                <a:gd name="T57" fmla="*/ 43 h 87"/>
                <a:gd name="T58" fmla="*/ 63 w 71"/>
                <a:gd name="T59" fmla="*/ 30 h 87"/>
                <a:gd name="T60" fmla="*/ 69 w 71"/>
                <a:gd name="T61" fmla="*/ 22 h 87"/>
                <a:gd name="T62" fmla="*/ 68 w 71"/>
                <a:gd name="T63" fmla="*/ 13 h 87"/>
                <a:gd name="T64" fmla="*/ 55 w 71"/>
                <a:gd name="T65" fmla="*/ 13 h 87"/>
                <a:gd name="T66" fmla="*/ 56 w 71"/>
                <a:gd name="T67" fmla="*/ 0 h 87"/>
                <a:gd name="T68" fmla="*/ 43 w 71"/>
                <a:gd name="T69" fmla="*/ 0 h 87"/>
                <a:gd name="T70" fmla="*/ 32 w 71"/>
                <a:gd name="T71" fmla="*/ 0 h 87"/>
                <a:gd name="T72" fmla="*/ 32 w 71"/>
                <a:gd name="T73" fmla="*/ 17 h 87"/>
                <a:gd name="T74" fmla="*/ 22 w 71"/>
                <a:gd name="T75" fmla="*/ 17 h 87"/>
                <a:gd name="T76" fmla="*/ 13 w 71"/>
                <a:gd name="T77" fmla="*/ 17 h 87"/>
                <a:gd name="T78" fmla="*/ 12 w 71"/>
                <a:gd name="T79" fmla="*/ 16 h 8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71"/>
                <a:gd name="T121" fmla="*/ 0 h 87"/>
                <a:gd name="T122" fmla="*/ 71 w 71"/>
                <a:gd name="T123" fmla="*/ 87 h 8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71" h="87">
                  <a:moveTo>
                    <a:pt x="12" y="16"/>
                  </a:moveTo>
                  <a:lnTo>
                    <a:pt x="10" y="22"/>
                  </a:lnTo>
                  <a:lnTo>
                    <a:pt x="7" y="22"/>
                  </a:lnTo>
                  <a:lnTo>
                    <a:pt x="14" y="28"/>
                  </a:lnTo>
                  <a:lnTo>
                    <a:pt x="8" y="28"/>
                  </a:lnTo>
                  <a:lnTo>
                    <a:pt x="3" y="41"/>
                  </a:lnTo>
                  <a:lnTo>
                    <a:pt x="0" y="41"/>
                  </a:lnTo>
                  <a:lnTo>
                    <a:pt x="5" y="50"/>
                  </a:lnTo>
                  <a:lnTo>
                    <a:pt x="8" y="53"/>
                  </a:lnTo>
                  <a:lnTo>
                    <a:pt x="3" y="49"/>
                  </a:lnTo>
                  <a:lnTo>
                    <a:pt x="9" y="58"/>
                  </a:lnTo>
                  <a:lnTo>
                    <a:pt x="8" y="58"/>
                  </a:lnTo>
                  <a:lnTo>
                    <a:pt x="15" y="66"/>
                  </a:lnTo>
                  <a:lnTo>
                    <a:pt x="13" y="66"/>
                  </a:lnTo>
                  <a:lnTo>
                    <a:pt x="21" y="76"/>
                  </a:lnTo>
                  <a:lnTo>
                    <a:pt x="29" y="86"/>
                  </a:lnTo>
                  <a:lnTo>
                    <a:pt x="33" y="80"/>
                  </a:lnTo>
                  <a:lnTo>
                    <a:pt x="37" y="82"/>
                  </a:lnTo>
                  <a:lnTo>
                    <a:pt x="39" y="79"/>
                  </a:lnTo>
                  <a:lnTo>
                    <a:pt x="37" y="73"/>
                  </a:lnTo>
                  <a:lnTo>
                    <a:pt x="35" y="70"/>
                  </a:lnTo>
                  <a:lnTo>
                    <a:pt x="35" y="66"/>
                  </a:lnTo>
                  <a:lnTo>
                    <a:pt x="46" y="64"/>
                  </a:lnTo>
                  <a:lnTo>
                    <a:pt x="47" y="56"/>
                  </a:lnTo>
                  <a:lnTo>
                    <a:pt x="54" y="64"/>
                  </a:lnTo>
                  <a:lnTo>
                    <a:pt x="61" y="62"/>
                  </a:lnTo>
                  <a:lnTo>
                    <a:pt x="63" y="65"/>
                  </a:lnTo>
                  <a:lnTo>
                    <a:pt x="68" y="62"/>
                  </a:lnTo>
                  <a:lnTo>
                    <a:pt x="70" y="43"/>
                  </a:lnTo>
                  <a:lnTo>
                    <a:pt x="63" y="30"/>
                  </a:lnTo>
                  <a:lnTo>
                    <a:pt x="69" y="22"/>
                  </a:lnTo>
                  <a:lnTo>
                    <a:pt x="68" y="13"/>
                  </a:lnTo>
                  <a:lnTo>
                    <a:pt x="55" y="13"/>
                  </a:lnTo>
                  <a:lnTo>
                    <a:pt x="56" y="0"/>
                  </a:lnTo>
                  <a:lnTo>
                    <a:pt x="43" y="0"/>
                  </a:lnTo>
                  <a:lnTo>
                    <a:pt x="32" y="0"/>
                  </a:lnTo>
                  <a:lnTo>
                    <a:pt x="32" y="17"/>
                  </a:lnTo>
                  <a:lnTo>
                    <a:pt x="22" y="17"/>
                  </a:lnTo>
                  <a:lnTo>
                    <a:pt x="13" y="17"/>
                  </a:lnTo>
                  <a:lnTo>
                    <a:pt x="12" y="16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462" name="Freeform 209"/>
            <p:cNvSpPr>
              <a:spLocks/>
            </p:cNvSpPr>
            <p:nvPr/>
          </p:nvSpPr>
          <p:spPr bwMode="auto">
            <a:xfrm>
              <a:off x="1195" y="2642"/>
              <a:ext cx="104" cy="114"/>
            </a:xfrm>
            <a:custGeom>
              <a:avLst/>
              <a:gdLst>
                <a:gd name="T0" fmla="*/ 5 w 104"/>
                <a:gd name="T1" fmla="*/ 10 h 114"/>
                <a:gd name="T2" fmla="*/ 3 w 104"/>
                <a:gd name="T3" fmla="*/ 25 h 114"/>
                <a:gd name="T4" fmla="*/ 0 w 104"/>
                <a:gd name="T5" fmla="*/ 40 h 114"/>
                <a:gd name="T6" fmla="*/ 12 w 104"/>
                <a:gd name="T7" fmla="*/ 52 h 114"/>
                <a:gd name="T8" fmla="*/ 24 w 104"/>
                <a:gd name="T9" fmla="*/ 63 h 114"/>
                <a:gd name="T10" fmla="*/ 34 w 104"/>
                <a:gd name="T11" fmla="*/ 67 h 114"/>
                <a:gd name="T12" fmla="*/ 44 w 104"/>
                <a:gd name="T13" fmla="*/ 72 h 114"/>
                <a:gd name="T14" fmla="*/ 55 w 104"/>
                <a:gd name="T15" fmla="*/ 78 h 114"/>
                <a:gd name="T16" fmla="*/ 66 w 104"/>
                <a:gd name="T17" fmla="*/ 85 h 114"/>
                <a:gd name="T18" fmla="*/ 62 w 104"/>
                <a:gd name="T19" fmla="*/ 98 h 114"/>
                <a:gd name="T20" fmla="*/ 57 w 104"/>
                <a:gd name="T21" fmla="*/ 111 h 114"/>
                <a:gd name="T22" fmla="*/ 71 w 104"/>
                <a:gd name="T23" fmla="*/ 112 h 114"/>
                <a:gd name="T24" fmla="*/ 85 w 104"/>
                <a:gd name="T25" fmla="*/ 113 h 114"/>
                <a:gd name="T26" fmla="*/ 94 w 104"/>
                <a:gd name="T27" fmla="*/ 111 h 114"/>
                <a:gd name="T28" fmla="*/ 103 w 104"/>
                <a:gd name="T29" fmla="*/ 96 h 114"/>
                <a:gd name="T30" fmla="*/ 102 w 104"/>
                <a:gd name="T31" fmla="*/ 86 h 114"/>
                <a:gd name="T32" fmla="*/ 103 w 104"/>
                <a:gd name="T33" fmla="*/ 76 h 114"/>
                <a:gd name="T34" fmla="*/ 103 w 104"/>
                <a:gd name="T35" fmla="*/ 64 h 114"/>
                <a:gd name="T36" fmla="*/ 96 w 104"/>
                <a:gd name="T37" fmla="*/ 63 h 114"/>
                <a:gd name="T38" fmla="*/ 90 w 104"/>
                <a:gd name="T39" fmla="*/ 64 h 114"/>
                <a:gd name="T40" fmla="*/ 86 w 104"/>
                <a:gd name="T41" fmla="*/ 52 h 114"/>
                <a:gd name="T42" fmla="*/ 83 w 104"/>
                <a:gd name="T43" fmla="*/ 41 h 114"/>
                <a:gd name="T44" fmla="*/ 74 w 104"/>
                <a:gd name="T45" fmla="*/ 40 h 114"/>
                <a:gd name="T46" fmla="*/ 56 w 104"/>
                <a:gd name="T47" fmla="*/ 37 h 114"/>
                <a:gd name="T48" fmla="*/ 54 w 104"/>
                <a:gd name="T49" fmla="*/ 17 h 114"/>
                <a:gd name="T50" fmla="*/ 52 w 104"/>
                <a:gd name="T51" fmla="*/ 11 h 114"/>
                <a:gd name="T52" fmla="*/ 52 w 104"/>
                <a:gd name="T53" fmla="*/ 8 h 114"/>
                <a:gd name="T54" fmla="*/ 39 w 104"/>
                <a:gd name="T55" fmla="*/ 0 h 114"/>
                <a:gd name="T56" fmla="*/ 23 w 104"/>
                <a:gd name="T57" fmla="*/ 2 h 114"/>
                <a:gd name="T58" fmla="*/ 7 w 104"/>
                <a:gd name="T59" fmla="*/ 4 h 114"/>
                <a:gd name="T60" fmla="*/ 5 w 104"/>
                <a:gd name="T61" fmla="*/ 10 h 11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04"/>
                <a:gd name="T94" fmla="*/ 0 h 114"/>
                <a:gd name="T95" fmla="*/ 104 w 104"/>
                <a:gd name="T96" fmla="*/ 114 h 11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04" h="114">
                  <a:moveTo>
                    <a:pt x="5" y="10"/>
                  </a:moveTo>
                  <a:lnTo>
                    <a:pt x="3" y="25"/>
                  </a:lnTo>
                  <a:lnTo>
                    <a:pt x="0" y="40"/>
                  </a:lnTo>
                  <a:lnTo>
                    <a:pt x="12" y="52"/>
                  </a:lnTo>
                  <a:lnTo>
                    <a:pt x="24" y="63"/>
                  </a:lnTo>
                  <a:lnTo>
                    <a:pt x="34" y="67"/>
                  </a:lnTo>
                  <a:lnTo>
                    <a:pt x="44" y="72"/>
                  </a:lnTo>
                  <a:lnTo>
                    <a:pt x="55" y="78"/>
                  </a:lnTo>
                  <a:lnTo>
                    <a:pt x="66" y="85"/>
                  </a:lnTo>
                  <a:lnTo>
                    <a:pt x="62" y="98"/>
                  </a:lnTo>
                  <a:lnTo>
                    <a:pt x="57" y="111"/>
                  </a:lnTo>
                  <a:lnTo>
                    <a:pt x="71" y="112"/>
                  </a:lnTo>
                  <a:lnTo>
                    <a:pt x="85" y="113"/>
                  </a:lnTo>
                  <a:lnTo>
                    <a:pt x="94" y="111"/>
                  </a:lnTo>
                  <a:lnTo>
                    <a:pt x="103" y="96"/>
                  </a:lnTo>
                  <a:lnTo>
                    <a:pt x="102" y="86"/>
                  </a:lnTo>
                  <a:lnTo>
                    <a:pt x="103" y="76"/>
                  </a:lnTo>
                  <a:lnTo>
                    <a:pt x="103" y="64"/>
                  </a:lnTo>
                  <a:lnTo>
                    <a:pt x="96" y="63"/>
                  </a:lnTo>
                  <a:lnTo>
                    <a:pt x="90" y="64"/>
                  </a:lnTo>
                  <a:lnTo>
                    <a:pt x="86" y="52"/>
                  </a:lnTo>
                  <a:lnTo>
                    <a:pt x="83" y="41"/>
                  </a:lnTo>
                  <a:lnTo>
                    <a:pt x="74" y="40"/>
                  </a:lnTo>
                  <a:lnTo>
                    <a:pt x="56" y="37"/>
                  </a:lnTo>
                  <a:lnTo>
                    <a:pt x="54" y="17"/>
                  </a:lnTo>
                  <a:lnTo>
                    <a:pt x="52" y="11"/>
                  </a:lnTo>
                  <a:lnTo>
                    <a:pt x="52" y="8"/>
                  </a:lnTo>
                  <a:lnTo>
                    <a:pt x="39" y="0"/>
                  </a:lnTo>
                  <a:lnTo>
                    <a:pt x="23" y="2"/>
                  </a:lnTo>
                  <a:lnTo>
                    <a:pt x="7" y="4"/>
                  </a:lnTo>
                  <a:lnTo>
                    <a:pt x="5" y="1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463" name="Freeform 210"/>
            <p:cNvSpPr>
              <a:spLocks/>
            </p:cNvSpPr>
            <p:nvPr/>
          </p:nvSpPr>
          <p:spPr bwMode="auto">
            <a:xfrm>
              <a:off x="2034" y="2364"/>
              <a:ext cx="17" cy="17"/>
            </a:xfrm>
            <a:custGeom>
              <a:avLst/>
              <a:gdLst>
                <a:gd name="T0" fmla="*/ 16 w 17"/>
                <a:gd name="T1" fmla="*/ 5 h 17"/>
                <a:gd name="T2" fmla="*/ 8 w 17"/>
                <a:gd name="T3" fmla="*/ 16 h 17"/>
                <a:gd name="T4" fmla="*/ 0 w 17"/>
                <a:gd name="T5" fmla="*/ 8 h 17"/>
                <a:gd name="T6" fmla="*/ 8 w 17"/>
                <a:gd name="T7" fmla="*/ 0 h 17"/>
                <a:gd name="T8" fmla="*/ 16 w 17"/>
                <a:gd name="T9" fmla="*/ 5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5"/>
                  </a:moveTo>
                  <a:lnTo>
                    <a:pt x="8" y="16"/>
                  </a:lnTo>
                  <a:lnTo>
                    <a:pt x="0" y="8"/>
                  </a:lnTo>
                  <a:lnTo>
                    <a:pt x="8" y="0"/>
                  </a:lnTo>
                  <a:lnTo>
                    <a:pt x="16" y="5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464" name="Freeform 211"/>
            <p:cNvSpPr>
              <a:spLocks/>
            </p:cNvSpPr>
            <p:nvPr/>
          </p:nvSpPr>
          <p:spPr bwMode="auto">
            <a:xfrm>
              <a:off x="2045" y="2346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8 h 17"/>
                <a:gd name="T4" fmla="*/ 16 w 17"/>
                <a:gd name="T5" fmla="*/ 0 h 17"/>
                <a:gd name="T6" fmla="*/ 0 w 17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16"/>
                  </a:moveTo>
                  <a:lnTo>
                    <a:pt x="0" y="8"/>
                  </a:lnTo>
                  <a:lnTo>
                    <a:pt x="16" y="0"/>
                  </a:lnTo>
                  <a:lnTo>
                    <a:pt x="0" y="16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465" name="Freeform 212"/>
            <p:cNvSpPr>
              <a:spLocks/>
            </p:cNvSpPr>
            <p:nvPr/>
          </p:nvSpPr>
          <p:spPr bwMode="auto">
            <a:xfrm>
              <a:off x="1268" y="2793"/>
              <a:ext cx="62" cy="67"/>
            </a:xfrm>
            <a:custGeom>
              <a:avLst/>
              <a:gdLst>
                <a:gd name="T0" fmla="*/ 59 w 62"/>
                <a:gd name="T1" fmla="*/ 34 h 67"/>
                <a:gd name="T2" fmla="*/ 46 w 62"/>
                <a:gd name="T3" fmla="*/ 25 h 67"/>
                <a:gd name="T4" fmla="*/ 33 w 62"/>
                <a:gd name="T5" fmla="*/ 15 h 67"/>
                <a:gd name="T6" fmla="*/ 26 w 62"/>
                <a:gd name="T7" fmla="*/ 11 h 67"/>
                <a:gd name="T8" fmla="*/ 23 w 62"/>
                <a:gd name="T9" fmla="*/ 11 h 67"/>
                <a:gd name="T10" fmla="*/ 8 w 62"/>
                <a:gd name="T11" fmla="*/ 0 h 67"/>
                <a:gd name="T12" fmla="*/ 2 w 62"/>
                <a:gd name="T13" fmla="*/ 2 h 67"/>
                <a:gd name="T14" fmla="*/ 1 w 62"/>
                <a:gd name="T15" fmla="*/ 17 h 67"/>
                <a:gd name="T16" fmla="*/ 1 w 62"/>
                <a:gd name="T17" fmla="*/ 32 h 67"/>
                <a:gd name="T18" fmla="*/ 1 w 62"/>
                <a:gd name="T19" fmla="*/ 34 h 67"/>
                <a:gd name="T20" fmla="*/ 0 w 62"/>
                <a:gd name="T21" fmla="*/ 45 h 67"/>
                <a:gd name="T22" fmla="*/ 7 w 62"/>
                <a:gd name="T23" fmla="*/ 56 h 67"/>
                <a:gd name="T24" fmla="*/ 21 w 62"/>
                <a:gd name="T25" fmla="*/ 63 h 67"/>
                <a:gd name="T26" fmla="*/ 41 w 62"/>
                <a:gd name="T27" fmla="*/ 66 h 67"/>
                <a:gd name="T28" fmla="*/ 52 w 62"/>
                <a:gd name="T29" fmla="*/ 61 h 67"/>
                <a:gd name="T30" fmla="*/ 61 w 62"/>
                <a:gd name="T31" fmla="*/ 50 h 67"/>
                <a:gd name="T32" fmla="*/ 58 w 62"/>
                <a:gd name="T33" fmla="*/ 40 h 67"/>
                <a:gd name="T34" fmla="*/ 59 w 62"/>
                <a:gd name="T35" fmla="*/ 34 h 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2"/>
                <a:gd name="T55" fmla="*/ 0 h 67"/>
                <a:gd name="T56" fmla="*/ 62 w 62"/>
                <a:gd name="T57" fmla="*/ 67 h 6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2" h="67">
                  <a:moveTo>
                    <a:pt x="59" y="34"/>
                  </a:moveTo>
                  <a:lnTo>
                    <a:pt x="46" y="25"/>
                  </a:lnTo>
                  <a:lnTo>
                    <a:pt x="33" y="15"/>
                  </a:lnTo>
                  <a:lnTo>
                    <a:pt x="26" y="11"/>
                  </a:lnTo>
                  <a:lnTo>
                    <a:pt x="23" y="11"/>
                  </a:lnTo>
                  <a:lnTo>
                    <a:pt x="8" y="0"/>
                  </a:lnTo>
                  <a:lnTo>
                    <a:pt x="2" y="2"/>
                  </a:lnTo>
                  <a:lnTo>
                    <a:pt x="1" y="17"/>
                  </a:lnTo>
                  <a:lnTo>
                    <a:pt x="1" y="32"/>
                  </a:lnTo>
                  <a:lnTo>
                    <a:pt x="1" y="34"/>
                  </a:lnTo>
                  <a:lnTo>
                    <a:pt x="0" y="45"/>
                  </a:lnTo>
                  <a:lnTo>
                    <a:pt x="7" y="56"/>
                  </a:lnTo>
                  <a:lnTo>
                    <a:pt x="21" y="63"/>
                  </a:lnTo>
                  <a:lnTo>
                    <a:pt x="41" y="66"/>
                  </a:lnTo>
                  <a:lnTo>
                    <a:pt x="52" y="61"/>
                  </a:lnTo>
                  <a:lnTo>
                    <a:pt x="61" y="50"/>
                  </a:lnTo>
                  <a:lnTo>
                    <a:pt x="58" y="40"/>
                  </a:lnTo>
                  <a:lnTo>
                    <a:pt x="59" y="34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466" name="Freeform 213"/>
            <p:cNvSpPr>
              <a:spLocks/>
            </p:cNvSpPr>
            <p:nvPr/>
          </p:nvSpPr>
          <p:spPr bwMode="auto">
            <a:xfrm>
              <a:off x="1121" y="2677"/>
              <a:ext cx="191" cy="424"/>
            </a:xfrm>
            <a:custGeom>
              <a:avLst/>
              <a:gdLst>
                <a:gd name="T0" fmla="*/ 106 w 191"/>
                <a:gd name="T1" fmla="*/ 268 h 424"/>
                <a:gd name="T2" fmla="*/ 103 w 191"/>
                <a:gd name="T3" fmla="*/ 284 h 424"/>
                <a:gd name="T4" fmla="*/ 111 w 191"/>
                <a:gd name="T5" fmla="*/ 285 h 424"/>
                <a:gd name="T6" fmla="*/ 118 w 191"/>
                <a:gd name="T7" fmla="*/ 293 h 424"/>
                <a:gd name="T8" fmla="*/ 103 w 191"/>
                <a:gd name="T9" fmla="*/ 291 h 424"/>
                <a:gd name="T10" fmla="*/ 103 w 191"/>
                <a:gd name="T11" fmla="*/ 306 h 424"/>
                <a:gd name="T12" fmla="*/ 103 w 191"/>
                <a:gd name="T13" fmla="*/ 323 h 424"/>
                <a:gd name="T14" fmla="*/ 91 w 191"/>
                <a:gd name="T15" fmla="*/ 343 h 424"/>
                <a:gd name="T16" fmla="*/ 115 w 191"/>
                <a:gd name="T17" fmla="*/ 356 h 424"/>
                <a:gd name="T18" fmla="*/ 115 w 191"/>
                <a:gd name="T19" fmla="*/ 363 h 424"/>
                <a:gd name="T20" fmla="*/ 103 w 191"/>
                <a:gd name="T21" fmla="*/ 381 h 424"/>
                <a:gd name="T22" fmla="*/ 96 w 191"/>
                <a:gd name="T23" fmla="*/ 390 h 424"/>
                <a:gd name="T24" fmla="*/ 99 w 191"/>
                <a:gd name="T25" fmla="*/ 394 h 424"/>
                <a:gd name="T26" fmla="*/ 94 w 191"/>
                <a:gd name="T27" fmla="*/ 405 h 424"/>
                <a:gd name="T28" fmla="*/ 97 w 191"/>
                <a:gd name="T29" fmla="*/ 412 h 424"/>
                <a:gd name="T30" fmla="*/ 111 w 191"/>
                <a:gd name="T31" fmla="*/ 423 h 424"/>
                <a:gd name="T32" fmla="*/ 71 w 191"/>
                <a:gd name="T33" fmla="*/ 416 h 424"/>
                <a:gd name="T34" fmla="*/ 58 w 191"/>
                <a:gd name="T35" fmla="*/ 400 h 424"/>
                <a:gd name="T36" fmla="*/ 40 w 191"/>
                <a:gd name="T37" fmla="*/ 382 h 424"/>
                <a:gd name="T38" fmla="*/ 45 w 191"/>
                <a:gd name="T39" fmla="*/ 355 h 424"/>
                <a:gd name="T40" fmla="*/ 42 w 191"/>
                <a:gd name="T41" fmla="*/ 328 h 424"/>
                <a:gd name="T42" fmla="*/ 34 w 191"/>
                <a:gd name="T43" fmla="*/ 320 h 424"/>
                <a:gd name="T44" fmla="*/ 33 w 191"/>
                <a:gd name="T45" fmla="*/ 312 h 424"/>
                <a:gd name="T46" fmla="*/ 22 w 191"/>
                <a:gd name="T47" fmla="*/ 289 h 424"/>
                <a:gd name="T48" fmla="*/ 17 w 191"/>
                <a:gd name="T49" fmla="*/ 260 h 424"/>
                <a:gd name="T50" fmla="*/ 18 w 191"/>
                <a:gd name="T51" fmla="*/ 236 h 424"/>
                <a:gd name="T52" fmla="*/ 13 w 191"/>
                <a:gd name="T53" fmla="*/ 216 h 424"/>
                <a:gd name="T54" fmla="*/ 15 w 191"/>
                <a:gd name="T55" fmla="*/ 196 h 424"/>
                <a:gd name="T56" fmla="*/ 14 w 191"/>
                <a:gd name="T57" fmla="*/ 168 h 424"/>
                <a:gd name="T58" fmla="*/ 6 w 191"/>
                <a:gd name="T59" fmla="*/ 149 h 424"/>
                <a:gd name="T60" fmla="*/ 0 w 191"/>
                <a:gd name="T61" fmla="*/ 129 h 424"/>
                <a:gd name="T62" fmla="*/ 2 w 191"/>
                <a:gd name="T63" fmla="*/ 109 h 424"/>
                <a:gd name="T64" fmla="*/ 7 w 191"/>
                <a:gd name="T65" fmla="*/ 87 h 424"/>
                <a:gd name="T66" fmla="*/ 15 w 191"/>
                <a:gd name="T67" fmla="*/ 71 h 424"/>
                <a:gd name="T68" fmla="*/ 8 w 191"/>
                <a:gd name="T69" fmla="*/ 43 h 424"/>
                <a:gd name="T70" fmla="*/ 21 w 191"/>
                <a:gd name="T71" fmla="*/ 31 h 424"/>
                <a:gd name="T72" fmla="*/ 20 w 191"/>
                <a:gd name="T73" fmla="*/ 14 h 424"/>
                <a:gd name="T74" fmla="*/ 33 w 191"/>
                <a:gd name="T75" fmla="*/ 2 h 424"/>
                <a:gd name="T76" fmla="*/ 54 w 191"/>
                <a:gd name="T77" fmla="*/ 12 h 424"/>
                <a:gd name="T78" fmla="*/ 73 w 191"/>
                <a:gd name="T79" fmla="*/ 2 h 424"/>
                <a:gd name="T80" fmla="*/ 87 w 191"/>
                <a:gd name="T81" fmla="*/ 17 h 424"/>
                <a:gd name="T82" fmla="*/ 109 w 191"/>
                <a:gd name="T83" fmla="*/ 33 h 424"/>
                <a:gd name="T84" fmla="*/ 130 w 191"/>
                <a:gd name="T85" fmla="*/ 44 h 424"/>
                <a:gd name="T86" fmla="*/ 137 w 191"/>
                <a:gd name="T87" fmla="*/ 64 h 424"/>
                <a:gd name="T88" fmla="*/ 146 w 191"/>
                <a:gd name="T89" fmla="*/ 78 h 424"/>
                <a:gd name="T90" fmla="*/ 168 w 191"/>
                <a:gd name="T91" fmla="*/ 76 h 424"/>
                <a:gd name="T92" fmla="*/ 177 w 191"/>
                <a:gd name="T93" fmla="*/ 52 h 424"/>
                <a:gd name="T94" fmla="*/ 190 w 191"/>
                <a:gd name="T95" fmla="*/ 71 h 424"/>
                <a:gd name="T96" fmla="*/ 175 w 191"/>
                <a:gd name="T97" fmla="*/ 85 h 424"/>
                <a:gd name="T98" fmla="*/ 162 w 191"/>
                <a:gd name="T99" fmla="*/ 100 h 424"/>
                <a:gd name="T100" fmla="*/ 148 w 191"/>
                <a:gd name="T101" fmla="*/ 117 h 424"/>
                <a:gd name="T102" fmla="*/ 148 w 191"/>
                <a:gd name="T103" fmla="*/ 134 h 424"/>
                <a:gd name="T104" fmla="*/ 149 w 191"/>
                <a:gd name="T105" fmla="*/ 158 h 424"/>
                <a:gd name="T106" fmla="*/ 152 w 191"/>
                <a:gd name="T107" fmla="*/ 180 h 424"/>
                <a:gd name="T108" fmla="*/ 169 w 191"/>
                <a:gd name="T109" fmla="*/ 201 h 424"/>
                <a:gd name="T110" fmla="*/ 172 w 191"/>
                <a:gd name="T111" fmla="*/ 218 h 424"/>
                <a:gd name="T112" fmla="*/ 158 w 191"/>
                <a:gd name="T113" fmla="*/ 233 h 424"/>
                <a:gd name="T114" fmla="*/ 138 w 191"/>
                <a:gd name="T115" fmla="*/ 238 h 424"/>
                <a:gd name="T116" fmla="*/ 119 w 191"/>
                <a:gd name="T117" fmla="*/ 240 h 424"/>
                <a:gd name="T118" fmla="*/ 125 w 191"/>
                <a:gd name="T119" fmla="*/ 261 h 42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91"/>
                <a:gd name="T181" fmla="*/ 0 h 424"/>
                <a:gd name="T182" fmla="*/ 191 w 191"/>
                <a:gd name="T183" fmla="*/ 424 h 42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91" h="424">
                  <a:moveTo>
                    <a:pt x="122" y="269"/>
                  </a:moveTo>
                  <a:lnTo>
                    <a:pt x="106" y="268"/>
                  </a:lnTo>
                  <a:lnTo>
                    <a:pt x="93" y="265"/>
                  </a:lnTo>
                  <a:lnTo>
                    <a:pt x="103" y="284"/>
                  </a:lnTo>
                  <a:lnTo>
                    <a:pt x="107" y="286"/>
                  </a:lnTo>
                  <a:lnTo>
                    <a:pt x="111" y="285"/>
                  </a:lnTo>
                  <a:lnTo>
                    <a:pt x="114" y="283"/>
                  </a:lnTo>
                  <a:lnTo>
                    <a:pt x="118" y="293"/>
                  </a:lnTo>
                  <a:lnTo>
                    <a:pt x="112" y="291"/>
                  </a:lnTo>
                  <a:lnTo>
                    <a:pt x="103" y="291"/>
                  </a:lnTo>
                  <a:lnTo>
                    <a:pt x="112" y="295"/>
                  </a:lnTo>
                  <a:lnTo>
                    <a:pt x="103" y="306"/>
                  </a:lnTo>
                  <a:lnTo>
                    <a:pt x="105" y="318"/>
                  </a:lnTo>
                  <a:lnTo>
                    <a:pt x="103" y="323"/>
                  </a:lnTo>
                  <a:lnTo>
                    <a:pt x="90" y="330"/>
                  </a:lnTo>
                  <a:lnTo>
                    <a:pt x="91" y="343"/>
                  </a:lnTo>
                  <a:lnTo>
                    <a:pt x="108" y="352"/>
                  </a:lnTo>
                  <a:lnTo>
                    <a:pt x="115" y="356"/>
                  </a:lnTo>
                  <a:lnTo>
                    <a:pt x="111" y="362"/>
                  </a:lnTo>
                  <a:lnTo>
                    <a:pt x="115" y="363"/>
                  </a:lnTo>
                  <a:lnTo>
                    <a:pt x="109" y="372"/>
                  </a:lnTo>
                  <a:lnTo>
                    <a:pt x="103" y="381"/>
                  </a:lnTo>
                  <a:lnTo>
                    <a:pt x="103" y="392"/>
                  </a:lnTo>
                  <a:lnTo>
                    <a:pt x="96" y="390"/>
                  </a:lnTo>
                  <a:lnTo>
                    <a:pt x="93" y="391"/>
                  </a:lnTo>
                  <a:lnTo>
                    <a:pt x="99" y="394"/>
                  </a:lnTo>
                  <a:lnTo>
                    <a:pt x="94" y="401"/>
                  </a:lnTo>
                  <a:lnTo>
                    <a:pt x="94" y="405"/>
                  </a:lnTo>
                  <a:lnTo>
                    <a:pt x="99" y="413"/>
                  </a:lnTo>
                  <a:lnTo>
                    <a:pt x="97" y="412"/>
                  </a:lnTo>
                  <a:lnTo>
                    <a:pt x="105" y="416"/>
                  </a:lnTo>
                  <a:lnTo>
                    <a:pt x="111" y="423"/>
                  </a:lnTo>
                  <a:lnTo>
                    <a:pt x="93" y="418"/>
                  </a:lnTo>
                  <a:lnTo>
                    <a:pt x="71" y="416"/>
                  </a:lnTo>
                  <a:lnTo>
                    <a:pt x="64" y="410"/>
                  </a:lnTo>
                  <a:lnTo>
                    <a:pt x="58" y="400"/>
                  </a:lnTo>
                  <a:lnTo>
                    <a:pt x="51" y="400"/>
                  </a:lnTo>
                  <a:lnTo>
                    <a:pt x="40" y="382"/>
                  </a:lnTo>
                  <a:lnTo>
                    <a:pt x="48" y="373"/>
                  </a:lnTo>
                  <a:lnTo>
                    <a:pt x="45" y="355"/>
                  </a:lnTo>
                  <a:lnTo>
                    <a:pt x="43" y="340"/>
                  </a:lnTo>
                  <a:lnTo>
                    <a:pt x="42" y="328"/>
                  </a:lnTo>
                  <a:lnTo>
                    <a:pt x="39" y="323"/>
                  </a:lnTo>
                  <a:lnTo>
                    <a:pt x="34" y="320"/>
                  </a:lnTo>
                  <a:lnTo>
                    <a:pt x="42" y="318"/>
                  </a:lnTo>
                  <a:lnTo>
                    <a:pt x="33" y="312"/>
                  </a:lnTo>
                  <a:lnTo>
                    <a:pt x="28" y="297"/>
                  </a:lnTo>
                  <a:lnTo>
                    <a:pt x="22" y="289"/>
                  </a:lnTo>
                  <a:lnTo>
                    <a:pt x="22" y="279"/>
                  </a:lnTo>
                  <a:lnTo>
                    <a:pt x="17" y="260"/>
                  </a:lnTo>
                  <a:lnTo>
                    <a:pt x="16" y="246"/>
                  </a:lnTo>
                  <a:lnTo>
                    <a:pt x="18" y="236"/>
                  </a:lnTo>
                  <a:lnTo>
                    <a:pt x="17" y="228"/>
                  </a:lnTo>
                  <a:lnTo>
                    <a:pt x="13" y="216"/>
                  </a:lnTo>
                  <a:lnTo>
                    <a:pt x="10" y="205"/>
                  </a:lnTo>
                  <a:lnTo>
                    <a:pt x="15" y="196"/>
                  </a:lnTo>
                  <a:lnTo>
                    <a:pt x="13" y="187"/>
                  </a:lnTo>
                  <a:lnTo>
                    <a:pt x="14" y="168"/>
                  </a:lnTo>
                  <a:lnTo>
                    <a:pt x="11" y="161"/>
                  </a:lnTo>
                  <a:lnTo>
                    <a:pt x="6" y="149"/>
                  </a:lnTo>
                  <a:lnTo>
                    <a:pt x="0" y="138"/>
                  </a:lnTo>
                  <a:lnTo>
                    <a:pt x="0" y="129"/>
                  </a:lnTo>
                  <a:lnTo>
                    <a:pt x="3" y="120"/>
                  </a:lnTo>
                  <a:lnTo>
                    <a:pt x="2" y="109"/>
                  </a:lnTo>
                  <a:lnTo>
                    <a:pt x="1" y="100"/>
                  </a:lnTo>
                  <a:lnTo>
                    <a:pt x="7" y="87"/>
                  </a:lnTo>
                  <a:lnTo>
                    <a:pt x="11" y="75"/>
                  </a:lnTo>
                  <a:lnTo>
                    <a:pt x="15" y="71"/>
                  </a:lnTo>
                  <a:lnTo>
                    <a:pt x="10" y="63"/>
                  </a:lnTo>
                  <a:lnTo>
                    <a:pt x="8" y="43"/>
                  </a:lnTo>
                  <a:lnTo>
                    <a:pt x="10" y="36"/>
                  </a:lnTo>
                  <a:lnTo>
                    <a:pt x="21" y="31"/>
                  </a:lnTo>
                  <a:lnTo>
                    <a:pt x="23" y="17"/>
                  </a:lnTo>
                  <a:lnTo>
                    <a:pt x="20" y="14"/>
                  </a:lnTo>
                  <a:lnTo>
                    <a:pt x="30" y="0"/>
                  </a:lnTo>
                  <a:lnTo>
                    <a:pt x="33" y="2"/>
                  </a:lnTo>
                  <a:lnTo>
                    <a:pt x="48" y="4"/>
                  </a:lnTo>
                  <a:lnTo>
                    <a:pt x="54" y="12"/>
                  </a:lnTo>
                  <a:lnTo>
                    <a:pt x="58" y="5"/>
                  </a:lnTo>
                  <a:lnTo>
                    <a:pt x="73" y="2"/>
                  </a:lnTo>
                  <a:lnTo>
                    <a:pt x="75" y="6"/>
                  </a:lnTo>
                  <a:lnTo>
                    <a:pt x="87" y="17"/>
                  </a:lnTo>
                  <a:lnTo>
                    <a:pt x="99" y="29"/>
                  </a:lnTo>
                  <a:lnTo>
                    <a:pt x="109" y="33"/>
                  </a:lnTo>
                  <a:lnTo>
                    <a:pt x="119" y="38"/>
                  </a:lnTo>
                  <a:lnTo>
                    <a:pt x="130" y="44"/>
                  </a:lnTo>
                  <a:lnTo>
                    <a:pt x="141" y="51"/>
                  </a:lnTo>
                  <a:lnTo>
                    <a:pt x="137" y="64"/>
                  </a:lnTo>
                  <a:lnTo>
                    <a:pt x="132" y="77"/>
                  </a:lnTo>
                  <a:lnTo>
                    <a:pt x="146" y="78"/>
                  </a:lnTo>
                  <a:lnTo>
                    <a:pt x="160" y="79"/>
                  </a:lnTo>
                  <a:lnTo>
                    <a:pt x="168" y="76"/>
                  </a:lnTo>
                  <a:lnTo>
                    <a:pt x="178" y="61"/>
                  </a:lnTo>
                  <a:lnTo>
                    <a:pt x="177" y="52"/>
                  </a:lnTo>
                  <a:lnTo>
                    <a:pt x="184" y="53"/>
                  </a:lnTo>
                  <a:lnTo>
                    <a:pt x="190" y="71"/>
                  </a:lnTo>
                  <a:lnTo>
                    <a:pt x="183" y="78"/>
                  </a:lnTo>
                  <a:lnTo>
                    <a:pt x="175" y="85"/>
                  </a:lnTo>
                  <a:lnTo>
                    <a:pt x="168" y="93"/>
                  </a:lnTo>
                  <a:lnTo>
                    <a:pt x="162" y="100"/>
                  </a:lnTo>
                  <a:lnTo>
                    <a:pt x="155" y="109"/>
                  </a:lnTo>
                  <a:lnTo>
                    <a:pt x="148" y="117"/>
                  </a:lnTo>
                  <a:lnTo>
                    <a:pt x="149" y="119"/>
                  </a:lnTo>
                  <a:lnTo>
                    <a:pt x="148" y="134"/>
                  </a:lnTo>
                  <a:lnTo>
                    <a:pt x="148" y="148"/>
                  </a:lnTo>
                  <a:lnTo>
                    <a:pt x="149" y="158"/>
                  </a:lnTo>
                  <a:lnTo>
                    <a:pt x="147" y="163"/>
                  </a:lnTo>
                  <a:lnTo>
                    <a:pt x="152" y="180"/>
                  </a:lnTo>
                  <a:lnTo>
                    <a:pt x="168" y="191"/>
                  </a:lnTo>
                  <a:lnTo>
                    <a:pt x="169" y="201"/>
                  </a:lnTo>
                  <a:lnTo>
                    <a:pt x="177" y="207"/>
                  </a:lnTo>
                  <a:lnTo>
                    <a:pt x="172" y="218"/>
                  </a:lnTo>
                  <a:lnTo>
                    <a:pt x="168" y="231"/>
                  </a:lnTo>
                  <a:lnTo>
                    <a:pt x="158" y="233"/>
                  </a:lnTo>
                  <a:lnTo>
                    <a:pt x="148" y="236"/>
                  </a:lnTo>
                  <a:lnTo>
                    <a:pt x="138" y="238"/>
                  </a:lnTo>
                  <a:lnTo>
                    <a:pt x="128" y="241"/>
                  </a:lnTo>
                  <a:lnTo>
                    <a:pt x="119" y="240"/>
                  </a:lnTo>
                  <a:lnTo>
                    <a:pt x="122" y="244"/>
                  </a:lnTo>
                  <a:lnTo>
                    <a:pt x="125" y="261"/>
                  </a:lnTo>
                  <a:lnTo>
                    <a:pt x="122" y="269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467" name="Freeform 214"/>
            <p:cNvSpPr>
              <a:spLocks/>
            </p:cNvSpPr>
            <p:nvPr/>
          </p:nvSpPr>
          <p:spPr bwMode="auto">
            <a:xfrm>
              <a:off x="1231" y="3103"/>
              <a:ext cx="47" cy="32"/>
            </a:xfrm>
            <a:custGeom>
              <a:avLst/>
              <a:gdLst>
                <a:gd name="T0" fmla="*/ 4 w 47"/>
                <a:gd name="T1" fmla="*/ 6 h 32"/>
                <a:gd name="T2" fmla="*/ 0 w 47"/>
                <a:gd name="T3" fmla="*/ 0 h 32"/>
                <a:gd name="T4" fmla="*/ 7 w 47"/>
                <a:gd name="T5" fmla="*/ 15 h 32"/>
                <a:gd name="T6" fmla="*/ 12 w 47"/>
                <a:gd name="T7" fmla="*/ 30 h 32"/>
                <a:gd name="T8" fmla="*/ 29 w 47"/>
                <a:gd name="T9" fmla="*/ 31 h 32"/>
                <a:gd name="T10" fmla="*/ 46 w 47"/>
                <a:gd name="T11" fmla="*/ 31 h 32"/>
                <a:gd name="T12" fmla="*/ 45 w 47"/>
                <a:gd name="T13" fmla="*/ 27 h 32"/>
                <a:gd name="T14" fmla="*/ 21 w 47"/>
                <a:gd name="T15" fmla="*/ 19 h 32"/>
                <a:gd name="T16" fmla="*/ 4 w 47"/>
                <a:gd name="T17" fmla="*/ 6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7"/>
                <a:gd name="T28" fmla="*/ 0 h 32"/>
                <a:gd name="T29" fmla="*/ 47 w 47"/>
                <a:gd name="T30" fmla="*/ 32 h 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7" h="32">
                  <a:moveTo>
                    <a:pt x="4" y="6"/>
                  </a:moveTo>
                  <a:lnTo>
                    <a:pt x="0" y="0"/>
                  </a:lnTo>
                  <a:lnTo>
                    <a:pt x="7" y="15"/>
                  </a:lnTo>
                  <a:lnTo>
                    <a:pt x="12" y="30"/>
                  </a:lnTo>
                  <a:lnTo>
                    <a:pt x="29" y="31"/>
                  </a:lnTo>
                  <a:lnTo>
                    <a:pt x="46" y="31"/>
                  </a:lnTo>
                  <a:lnTo>
                    <a:pt x="45" y="27"/>
                  </a:lnTo>
                  <a:lnTo>
                    <a:pt x="21" y="19"/>
                  </a:lnTo>
                  <a:lnTo>
                    <a:pt x="4" y="6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468" name="Freeform 215"/>
            <p:cNvSpPr>
              <a:spLocks/>
            </p:cNvSpPr>
            <p:nvPr/>
          </p:nvSpPr>
          <p:spPr bwMode="auto">
            <a:xfrm>
              <a:off x="1095" y="2616"/>
              <a:ext cx="137" cy="506"/>
            </a:xfrm>
            <a:custGeom>
              <a:avLst/>
              <a:gdLst>
                <a:gd name="T0" fmla="*/ 14 w 137"/>
                <a:gd name="T1" fmla="*/ 200 h 506"/>
                <a:gd name="T2" fmla="*/ 15 w 137"/>
                <a:gd name="T3" fmla="*/ 234 h 506"/>
                <a:gd name="T4" fmla="*/ 12 w 137"/>
                <a:gd name="T5" fmla="*/ 272 h 506"/>
                <a:gd name="T6" fmla="*/ 17 w 137"/>
                <a:gd name="T7" fmla="*/ 300 h 506"/>
                <a:gd name="T8" fmla="*/ 26 w 137"/>
                <a:gd name="T9" fmla="*/ 338 h 506"/>
                <a:gd name="T10" fmla="*/ 36 w 137"/>
                <a:gd name="T11" fmla="*/ 338 h 506"/>
                <a:gd name="T12" fmla="*/ 42 w 137"/>
                <a:gd name="T13" fmla="*/ 347 h 506"/>
                <a:gd name="T14" fmla="*/ 42 w 137"/>
                <a:gd name="T15" fmla="*/ 358 h 506"/>
                <a:gd name="T16" fmla="*/ 49 w 137"/>
                <a:gd name="T17" fmla="*/ 378 h 506"/>
                <a:gd name="T18" fmla="*/ 47 w 137"/>
                <a:gd name="T19" fmla="*/ 390 h 506"/>
                <a:gd name="T20" fmla="*/ 48 w 137"/>
                <a:gd name="T21" fmla="*/ 402 h 506"/>
                <a:gd name="T22" fmla="*/ 44 w 137"/>
                <a:gd name="T23" fmla="*/ 402 h 506"/>
                <a:gd name="T24" fmla="*/ 38 w 137"/>
                <a:gd name="T25" fmla="*/ 398 h 506"/>
                <a:gd name="T26" fmla="*/ 30 w 137"/>
                <a:gd name="T27" fmla="*/ 408 h 506"/>
                <a:gd name="T28" fmla="*/ 49 w 137"/>
                <a:gd name="T29" fmla="*/ 415 h 506"/>
                <a:gd name="T30" fmla="*/ 44 w 137"/>
                <a:gd name="T31" fmla="*/ 423 h 506"/>
                <a:gd name="T32" fmla="*/ 59 w 137"/>
                <a:gd name="T33" fmla="*/ 426 h 506"/>
                <a:gd name="T34" fmla="*/ 48 w 137"/>
                <a:gd name="T35" fmla="*/ 427 h 506"/>
                <a:gd name="T36" fmla="*/ 58 w 137"/>
                <a:gd name="T37" fmla="*/ 450 h 506"/>
                <a:gd name="T38" fmla="*/ 64 w 137"/>
                <a:gd name="T39" fmla="*/ 460 h 506"/>
                <a:gd name="T40" fmla="*/ 74 w 137"/>
                <a:gd name="T41" fmla="*/ 471 h 506"/>
                <a:gd name="T42" fmla="*/ 79 w 137"/>
                <a:gd name="T43" fmla="*/ 478 h 506"/>
                <a:gd name="T44" fmla="*/ 87 w 137"/>
                <a:gd name="T45" fmla="*/ 491 h 506"/>
                <a:gd name="T46" fmla="*/ 92 w 137"/>
                <a:gd name="T47" fmla="*/ 497 h 506"/>
                <a:gd name="T48" fmla="*/ 116 w 137"/>
                <a:gd name="T49" fmla="*/ 488 h 506"/>
                <a:gd name="T50" fmla="*/ 118 w 137"/>
                <a:gd name="T51" fmla="*/ 480 h 506"/>
                <a:gd name="T52" fmla="*/ 83 w 137"/>
                <a:gd name="T53" fmla="*/ 462 h 506"/>
                <a:gd name="T54" fmla="*/ 73 w 137"/>
                <a:gd name="T55" fmla="*/ 435 h 506"/>
                <a:gd name="T56" fmla="*/ 67 w 137"/>
                <a:gd name="T57" fmla="*/ 390 h 506"/>
                <a:gd name="T58" fmla="*/ 67 w 137"/>
                <a:gd name="T59" fmla="*/ 379 h 506"/>
                <a:gd name="T60" fmla="*/ 47 w 137"/>
                <a:gd name="T61" fmla="*/ 351 h 506"/>
                <a:gd name="T62" fmla="*/ 41 w 137"/>
                <a:gd name="T63" fmla="*/ 307 h 506"/>
                <a:gd name="T64" fmla="*/ 38 w 137"/>
                <a:gd name="T65" fmla="*/ 278 h 506"/>
                <a:gd name="T66" fmla="*/ 38 w 137"/>
                <a:gd name="T67" fmla="*/ 248 h 506"/>
                <a:gd name="T68" fmla="*/ 31 w 137"/>
                <a:gd name="T69" fmla="*/ 210 h 506"/>
                <a:gd name="T70" fmla="*/ 28 w 137"/>
                <a:gd name="T71" fmla="*/ 181 h 506"/>
                <a:gd name="T72" fmla="*/ 32 w 137"/>
                <a:gd name="T73" fmla="*/ 148 h 506"/>
                <a:gd name="T74" fmla="*/ 35 w 137"/>
                <a:gd name="T75" fmla="*/ 123 h 506"/>
                <a:gd name="T76" fmla="*/ 46 w 137"/>
                <a:gd name="T77" fmla="*/ 91 h 506"/>
                <a:gd name="T78" fmla="*/ 37 w 137"/>
                <a:gd name="T79" fmla="*/ 73 h 506"/>
                <a:gd name="T80" fmla="*/ 23 w 137"/>
                <a:gd name="T81" fmla="*/ 36 h 506"/>
                <a:gd name="T82" fmla="*/ 13 w 137"/>
                <a:gd name="T83" fmla="*/ 6 h 506"/>
                <a:gd name="T84" fmla="*/ 3 w 137"/>
                <a:gd name="T85" fmla="*/ 11 h 506"/>
                <a:gd name="T86" fmla="*/ 7 w 137"/>
                <a:gd name="T87" fmla="*/ 47 h 506"/>
                <a:gd name="T88" fmla="*/ 6 w 137"/>
                <a:gd name="T89" fmla="*/ 84 h 506"/>
                <a:gd name="T90" fmla="*/ 8 w 137"/>
                <a:gd name="T91" fmla="*/ 137 h 506"/>
                <a:gd name="T92" fmla="*/ 8 w 137"/>
                <a:gd name="T93" fmla="*/ 179 h 50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37"/>
                <a:gd name="T142" fmla="*/ 0 h 506"/>
                <a:gd name="T143" fmla="*/ 137 w 137"/>
                <a:gd name="T144" fmla="*/ 506 h 50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37" h="506">
                  <a:moveTo>
                    <a:pt x="8" y="179"/>
                  </a:moveTo>
                  <a:lnTo>
                    <a:pt x="11" y="189"/>
                  </a:lnTo>
                  <a:lnTo>
                    <a:pt x="14" y="200"/>
                  </a:lnTo>
                  <a:lnTo>
                    <a:pt x="15" y="211"/>
                  </a:lnTo>
                  <a:lnTo>
                    <a:pt x="17" y="222"/>
                  </a:lnTo>
                  <a:lnTo>
                    <a:pt x="15" y="234"/>
                  </a:lnTo>
                  <a:lnTo>
                    <a:pt x="13" y="246"/>
                  </a:lnTo>
                  <a:lnTo>
                    <a:pt x="13" y="258"/>
                  </a:lnTo>
                  <a:lnTo>
                    <a:pt x="12" y="272"/>
                  </a:lnTo>
                  <a:lnTo>
                    <a:pt x="8" y="276"/>
                  </a:lnTo>
                  <a:lnTo>
                    <a:pt x="13" y="288"/>
                  </a:lnTo>
                  <a:lnTo>
                    <a:pt x="17" y="300"/>
                  </a:lnTo>
                  <a:lnTo>
                    <a:pt x="20" y="313"/>
                  </a:lnTo>
                  <a:lnTo>
                    <a:pt x="18" y="325"/>
                  </a:lnTo>
                  <a:lnTo>
                    <a:pt x="26" y="338"/>
                  </a:lnTo>
                  <a:lnTo>
                    <a:pt x="27" y="340"/>
                  </a:lnTo>
                  <a:lnTo>
                    <a:pt x="32" y="337"/>
                  </a:lnTo>
                  <a:lnTo>
                    <a:pt x="36" y="338"/>
                  </a:lnTo>
                  <a:lnTo>
                    <a:pt x="39" y="335"/>
                  </a:lnTo>
                  <a:lnTo>
                    <a:pt x="38" y="343"/>
                  </a:lnTo>
                  <a:lnTo>
                    <a:pt x="42" y="347"/>
                  </a:lnTo>
                  <a:lnTo>
                    <a:pt x="40" y="345"/>
                  </a:lnTo>
                  <a:lnTo>
                    <a:pt x="40" y="350"/>
                  </a:lnTo>
                  <a:lnTo>
                    <a:pt x="42" y="358"/>
                  </a:lnTo>
                  <a:lnTo>
                    <a:pt x="43" y="367"/>
                  </a:lnTo>
                  <a:lnTo>
                    <a:pt x="43" y="373"/>
                  </a:lnTo>
                  <a:lnTo>
                    <a:pt x="49" y="378"/>
                  </a:lnTo>
                  <a:lnTo>
                    <a:pt x="46" y="387"/>
                  </a:lnTo>
                  <a:lnTo>
                    <a:pt x="50" y="390"/>
                  </a:lnTo>
                  <a:lnTo>
                    <a:pt x="47" y="390"/>
                  </a:lnTo>
                  <a:lnTo>
                    <a:pt x="47" y="393"/>
                  </a:lnTo>
                  <a:lnTo>
                    <a:pt x="48" y="394"/>
                  </a:lnTo>
                  <a:lnTo>
                    <a:pt x="48" y="402"/>
                  </a:lnTo>
                  <a:lnTo>
                    <a:pt x="49" y="400"/>
                  </a:lnTo>
                  <a:lnTo>
                    <a:pt x="45" y="406"/>
                  </a:lnTo>
                  <a:lnTo>
                    <a:pt x="44" y="402"/>
                  </a:lnTo>
                  <a:lnTo>
                    <a:pt x="40" y="402"/>
                  </a:lnTo>
                  <a:lnTo>
                    <a:pt x="41" y="397"/>
                  </a:lnTo>
                  <a:lnTo>
                    <a:pt x="38" y="398"/>
                  </a:lnTo>
                  <a:lnTo>
                    <a:pt x="35" y="398"/>
                  </a:lnTo>
                  <a:lnTo>
                    <a:pt x="28" y="409"/>
                  </a:lnTo>
                  <a:lnTo>
                    <a:pt x="30" y="408"/>
                  </a:lnTo>
                  <a:lnTo>
                    <a:pt x="34" y="406"/>
                  </a:lnTo>
                  <a:lnTo>
                    <a:pt x="41" y="409"/>
                  </a:lnTo>
                  <a:lnTo>
                    <a:pt x="49" y="415"/>
                  </a:lnTo>
                  <a:lnTo>
                    <a:pt x="46" y="418"/>
                  </a:lnTo>
                  <a:lnTo>
                    <a:pt x="49" y="421"/>
                  </a:lnTo>
                  <a:lnTo>
                    <a:pt x="44" y="423"/>
                  </a:lnTo>
                  <a:lnTo>
                    <a:pt x="54" y="422"/>
                  </a:lnTo>
                  <a:lnTo>
                    <a:pt x="55" y="421"/>
                  </a:lnTo>
                  <a:lnTo>
                    <a:pt x="59" y="426"/>
                  </a:lnTo>
                  <a:lnTo>
                    <a:pt x="59" y="429"/>
                  </a:lnTo>
                  <a:lnTo>
                    <a:pt x="51" y="428"/>
                  </a:lnTo>
                  <a:lnTo>
                    <a:pt x="48" y="427"/>
                  </a:lnTo>
                  <a:lnTo>
                    <a:pt x="53" y="435"/>
                  </a:lnTo>
                  <a:lnTo>
                    <a:pt x="58" y="444"/>
                  </a:lnTo>
                  <a:lnTo>
                    <a:pt x="58" y="450"/>
                  </a:lnTo>
                  <a:lnTo>
                    <a:pt x="61" y="454"/>
                  </a:lnTo>
                  <a:lnTo>
                    <a:pt x="59" y="456"/>
                  </a:lnTo>
                  <a:lnTo>
                    <a:pt x="64" y="460"/>
                  </a:lnTo>
                  <a:lnTo>
                    <a:pt x="69" y="465"/>
                  </a:lnTo>
                  <a:lnTo>
                    <a:pt x="68" y="468"/>
                  </a:lnTo>
                  <a:lnTo>
                    <a:pt x="74" y="471"/>
                  </a:lnTo>
                  <a:lnTo>
                    <a:pt x="77" y="475"/>
                  </a:lnTo>
                  <a:lnTo>
                    <a:pt x="74" y="473"/>
                  </a:lnTo>
                  <a:lnTo>
                    <a:pt x="79" y="478"/>
                  </a:lnTo>
                  <a:lnTo>
                    <a:pt x="80" y="482"/>
                  </a:lnTo>
                  <a:lnTo>
                    <a:pt x="85" y="488"/>
                  </a:lnTo>
                  <a:lnTo>
                    <a:pt x="87" y="491"/>
                  </a:lnTo>
                  <a:lnTo>
                    <a:pt x="93" y="494"/>
                  </a:lnTo>
                  <a:lnTo>
                    <a:pt x="94" y="496"/>
                  </a:lnTo>
                  <a:lnTo>
                    <a:pt x="92" y="497"/>
                  </a:lnTo>
                  <a:lnTo>
                    <a:pt x="99" y="499"/>
                  </a:lnTo>
                  <a:lnTo>
                    <a:pt x="115" y="505"/>
                  </a:lnTo>
                  <a:lnTo>
                    <a:pt x="116" y="488"/>
                  </a:lnTo>
                  <a:lnTo>
                    <a:pt x="124" y="483"/>
                  </a:lnTo>
                  <a:lnTo>
                    <a:pt x="136" y="485"/>
                  </a:lnTo>
                  <a:lnTo>
                    <a:pt x="118" y="480"/>
                  </a:lnTo>
                  <a:lnTo>
                    <a:pt x="96" y="478"/>
                  </a:lnTo>
                  <a:lnTo>
                    <a:pt x="89" y="472"/>
                  </a:lnTo>
                  <a:lnTo>
                    <a:pt x="83" y="462"/>
                  </a:lnTo>
                  <a:lnTo>
                    <a:pt x="76" y="462"/>
                  </a:lnTo>
                  <a:lnTo>
                    <a:pt x="65" y="443"/>
                  </a:lnTo>
                  <a:lnTo>
                    <a:pt x="73" y="435"/>
                  </a:lnTo>
                  <a:lnTo>
                    <a:pt x="70" y="417"/>
                  </a:lnTo>
                  <a:lnTo>
                    <a:pt x="68" y="402"/>
                  </a:lnTo>
                  <a:lnTo>
                    <a:pt x="67" y="390"/>
                  </a:lnTo>
                  <a:lnTo>
                    <a:pt x="64" y="384"/>
                  </a:lnTo>
                  <a:lnTo>
                    <a:pt x="59" y="382"/>
                  </a:lnTo>
                  <a:lnTo>
                    <a:pt x="67" y="379"/>
                  </a:lnTo>
                  <a:lnTo>
                    <a:pt x="58" y="373"/>
                  </a:lnTo>
                  <a:lnTo>
                    <a:pt x="53" y="358"/>
                  </a:lnTo>
                  <a:lnTo>
                    <a:pt x="47" y="351"/>
                  </a:lnTo>
                  <a:lnTo>
                    <a:pt x="47" y="340"/>
                  </a:lnTo>
                  <a:lnTo>
                    <a:pt x="42" y="321"/>
                  </a:lnTo>
                  <a:lnTo>
                    <a:pt x="41" y="307"/>
                  </a:lnTo>
                  <a:lnTo>
                    <a:pt x="43" y="298"/>
                  </a:lnTo>
                  <a:lnTo>
                    <a:pt x="42" y="289"/>
                  </a:lnTo>
                  <a:lnTo>
                    <a:pt x="38" y="278"/>
                  </a:lnTo>
                  <a:lnTo>
                    <a:pt x="35" y="266"/>
                  </a:lnTo>
                  <a:lnTo>
                    <a:pt x="40" y="257"/>
                  </a:lnTo>
                  <a:lnTo>
                    <a:pt x="38" y="248"/>
                  </a:lnTo>
                  <a:lnTo>
                    <a:pt x="39" y="229"/>
                  </a:lnTo>
                  <a:lnTo>
                    <a:pt x="36" y="222"/>
                  </a:lnTo>
                  <a:lnTo>
                    <a:pt x="31" y="210"/>
                  </a:lnTo>
                  <a:lnTo>
                    <a:pt x="25" y="198"/>
                  </a:lnTo>
                  <a:lnTo>
                    <a:pt x="25" y="189"/>
                  </a:lnTo>
                  <a:lnTo>
                    <a:pt x="28" y="181"/>
                  </a:lnTo>
                  <a:lnTo>
                    <a:pt x="27" y="170"/>
                  </a:lnTo>
                  <a:lnTo>
                    <a:pt x="26" y="160"/>
                  </a:lnTo>
                  <a:lnTo>
                    <a:pt x="32" y="148"/>
                  </a:lnTo>
                  <a:lnTo>
                    <a:pt x="36" y="135"/>
                  </a:lnTo>
                  <a:lnTo>
                    <a:pt x="40" y="131"/>
                  </a:lnTo>
                  <a:lnTo>
                    <a:pt x="35" y="123"/>
                  </a:lnTo>
                  <a:lnTo>
                    <a:pt x="33" y="103"/>
                  </a:lnTo>
                  <a:lnTo>
                    <a:pt x="35" y="97"/>
                  </a:lnTo>
                  <a:lnTo>
                    <a:pt x="46" y="91"/>
                  </a:lnTo>
                  <a:lnTo>
                    <a:pt x="48" y="77"/>
                  </a:lnTo>
                  <a:lnTo>
                    <a:pt x="45" y="74"/>
                  </a:lnTo>
                  <a:lnTo>
                    <a:pt x="37" y="73"/>
                  </a:lnTo>
                  <a:lnTo>
                    <a:pt x="32" y="60"/>
                  </a:lnTo>
                  <a:lnTo>
                    <a:pt x="27" y="48"/>
                  </a:lnTo>
                  <a:lnTo>
                    <a:pt x="23" y="36"/>
                  </a:lnTo>
                  <a:lnTo>
                    <a:pt x="24" y="25"/>
                  </a:lnTo>
                  <a:lnTo>
                    <a:pt x="17" y="16"/>
                  </a:lnTo>
                  <a:lnTo>
                    <a:pt x="13" y="6"/>
                  </a:lnTo>
                  <a:lnTo>
                    <a:pt x="10" y="0"/>
                  </a:lnTo>
                  <a:lnTo>
                    <a:pt x="7" y="5"/>
                  </a:lnTo>
                  <a:lnTo>
                    <a:pt x="3" y="11"/>
                  </a:lnTo>
                  <a:lnTo>
                    <a:pt x="0" y="11"/>
                  </a:lnTo>
                  <a:lnTo>
                    <a:pt x="3" y="29"/>
                  </a:lnTo>
                  <a:lnTo>
                    <a:pt x="7" y="47"/>
                  </a:lnTo>
                  <a:lnTo>
                    <a:pt x="7" y="63"/>
                  </a:lnTo>
                  <a:lnTo>
                    <a:pt x="6" y="78"/>
                  </a:lnTo>
                  <a:lnTo>
                    <a:pt x="6" y="84"/>
                  </a:lnTo>
                  <a:lnTo>
                    <a:pt x="8" y="102"/>
                  </a:lnTo>
                  <a:lnTo>
                    <a:pt x="8" y="117"/>
                  </a:lnTo>
                  <a:lnTo>
                    <a:pt x="8" y="137"/>
                  </a:lnTo>
                  <a:lnTo>
                    <a:pt x="8" y="157"/>
                  </a:lnTo>
                  <a:lnTo>
                    <a:pt x="8" y="165"/>
                  </a:lnTo>
                  <a:lnTo>
                    <a:pt x="8" y="179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469" name="Freeform 216"/>
            <p:cNvSpPr>
              <a:spLocks/>
            </p:cNvSpPr>
            <p:nvPr/>
          </p:nvSpPr>
          <p:spPr bwMode="auto">
            <a:xfrm>
              <a:off x="1208" y="3103"/>
              <a:ext cx="37" cy="32"/>
            </a:xfrm>
            <a:custGeom>
              <a:avLst/>
              <a:gdLst>
                <a:gd name="T0" fmla="*/ 23 w 37"/>
                <a:gd name="T1" fmla="*/ 1 h 32"/>
                <a:gd name="T2" fmla="*/ 30 w 37"/>
                <a:gd name="T3" fmla="*/ 16 h 32"/>
                <a:gd name="T4" fmla="*/ 36 w 37"/>
                <a:gd name="T5" fmla="*/ 31 h 32"/>
                <a:gd name="T6" fmla="*/ 32 w 37"/>
                <a:gd name="T7" fmla="*/ 30 h 32"/>
                <a:gd name="T8" fmla="*/ 27 w 37"/>
                <a:gd name="T9" fmla="*/ 31 h 32"/>
                <a:gd name="T10" fmla="*/ 14 w 37"/>
                <a:gd name="T11" fmla="*/ 29 h 32"/>
                <a:gd name="T12" fmla="*/ 10 w 37"/>
                <a:gd name="T13" fmla="*/ 28 h 32"/>
                <a:gd name="T14" fmla="*/ 0 w 37"/>
                <a:gd name="T15" fmla="*/ 28 h 32"/>
                <a:gd name="T16" fmla="*/ 3 w 37"/>
                <a:gd name="T17" fmla="*/ 26 h 32"/>
                <a:gd name="T18" fmla="*/ 8 w 37"/>
                <a:gd name="T19" fmla="*/ 24 h 32"/>
                <a:gd name="T20" fmla="*/ 12 w 37"/>
                <a:gd name="T21" fmla="*/ 26 h 32"/>
                <a:gd name="T22" fmla="*/ 16 w 37"/>
                <a:gd name="T23" fmla="*/ 26 h 32"/>
                <a:gd name="T24" fmla="*/ 10 w 37"/>
                <a:gd name="T25" fmla="*/ 23 h 32"/>
                <a:gd name="T26" fmla="*/ 18 w 37"/>
                <a:gd name="T27" fmla="*/ 24 h 32"/>
                <a:gd name="T28" fmla="*/ 21 w 37"/>
                <a:gd name="T29" fmla="*/ 25 h 32"/>
                <a:gd name="T30" fmla="*/ 27 w 37"/>
                <a:gd name="T31" fmla="*/ 27 h 32"/>
                <a:gd name="T32" fmla="*/ 28 w 37"/>
                <a:gd name="T33" fmla="*/ 27 h 32"/>
                <a:gd name="T34" fmla="*/ 14 w 37"/>
                <a:gd name="T35" fmla="*/ 18 h 32"/>
                <a:gd name="T36" fmla="*/ 21 w 37"/>
                <a:gd name="T37" fmla="*/ 13 h 32"/>
                <a:gd name="T38" fmla="*/ 12 w 37"/>
                <a:gd name="T39" fmla="*/ 13 h 32"/>
                <a:gd name="T40" fmla="*/ 8 w 37"/>
                <a:gd name="T41" fmla="*/ 3 h 32"/>
                <a:gd name="T42" fmla="*/ 12 w 37"/>
                <a:gd name="T43" fmla="*/ 0 h 32"/>
                <a:gd name="T44" fmla="*/ 23 w 37"/>
                <a:gd name="T45" fmla="*/ 1 h 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7"/>
                <a:gd name="T70" fmla="*/ 0 h 32"/>
                <a:gd name="T71" fmla="*/ 37 w 37"/>
                <a:gd name="T72" fmla="*/ 32 h 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7" h="32">
                  <a:moveTo>
                    <a:pt x="23" y="1"/>
                  </a:moveTo>
                  <a:lnTo>
                    <a:pt x="30" y="16"/>
                  </a:lnTo>
                  <a:lnTo>
                    <a:pt x="36" y="31"/>
                  </a:lnTo>
                  <a:lnTo>
                    <a:pt x="32" y="30"/>
                  </a:lnTo>
                  <a:lnTo>
                    <a:pt x="27" y="31"/>
                  </a:lnTo>
                  <a:lnTo>
                    <a:pt x="14" y="29"/>
                  </a:lnTo>
                  <a:lnTo>
                    <a:pt x="10" y="28"/>
                  </a:lnTo>
                  <a:lnTo>
                    <a:pt x="0" y="28"/>
                  </a:lnTo>
                  <a:lnTo>
                    <a:pt x="3" y="26"/>
                  </a:lnTo>
                  <a:lnTo>
                    <a:pt x="8" y="24"/>
                  </a:lnTo>
                  <a:lnTo>
                    <a:pt x="12" y="26"/>
                  </a:lnTo>
                  <a:lnTo>
                    <a:pt x="16" y="26"/>
                  </a:lnTo>
                  <a:lnTo>
                    <a:pt x="10" y="23"/>
                  </a:lnTo>
                  <a:lnTo>
                    <a:pt x="18" y="24"/>
                  </a:lnTo>
                  <a:lnTo>
                    <a:pt x="21" y="25"/>
                  </a:lnTo>
                  <a:lnTo>
                    <a:pt x="27" y="27"/>
                  </a:lnTo>
                  <a:lnTo>
                    <a:pt x="28" y="27"/>
                  </a:lnTo>
                  <a:lnTo>
                    <a:pt x="14" y="18"/>
                  </a:lnTo>
                  <a:lnTo>
                    <a:pt x="21" y="13"/>
                  </a:lnTo>
                  <a:lnTo>
                    <a:pt x="12" y="13"/>
                  </a:lnTo>
                  <a:lnTo>
                    <a:pt x="8" y="3"/>
                  </a:lnTo>
                  <a:lnTo>
                    <a:pt x="12" y="0"/>
                  </a:lnTo>
                  <a:lnTo>
                    <a:pt x="23" y="1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470" name="Freeform 217"/>
            <p:cNvSpPr>
              <a:spLocks/>
            </p:cNvSpPr>
            <p:nvPr/>
          </p:nvSpPr>
          <p:spPr bwMode="auto">
            <a:xfrm>
              <a:off x="1119" y="2956"/>
              <a:ext cx="17" cy="22"/>
            </a:xfrm>
            <a:custGeom>
              <a:avLst/>
              <a:gdLst>
                <a:gd name="T0" fmla="*/ 6 w 17"/>
                <a:gd name="T1" fmla="*/ 0 h 22"/>
                <a:gd name="T2" fmla="*/ 0 w 17"/>
                <a:gd name="T3" fmla="*/ 2 h 22"/>
                <a:gd name="T4" fmla="*/ 6 w 17"/>
                <a:gd name="T5" fmla="*/ 21 h 22"/>
                <a:gd name="T6" fmla="*/ 14 w 17"/>
                <a:gd name="T7" fmla="*/ 19 h 22"/>
                <a:gd name="T8" fmla="*/ 16 w 17"/>
                <a:gd name="T9" fmla="*/ 15 h 22"/>
                <a:gd name="T10" fmla="*/ 10 w 17"/>
                <a:gd name="T11" fmla="*/ 7 h 22"/>
                <a:gd name="T12" fmla="*/ 14 w 17"/>
                <a:gd name="T13" fmla="*/ 6 h 22"/>
                <a:gd name="T14" fmla="*/ 6 w 17"/>
                <a:gd name="T15" fmla="*/ 0 h 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22"/>
                <a:gd name="T26" fmla="*/ 17 w 17"/>
                <a:gd name="T27" fmla="*/ 22 h 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22">
                  <a:moveTo>
                    <a:pt x="6" y="0"/>
                  </a:moveTo>
                  <a:lnTo>
                    <a:pt x="0" y="2"/>
                  </a:lnTo>
                  <a:lnTo>
                    <a:pt x="6" y="21"/>
                  </a:lnTo>
                  <a:lnTo>
                    <a:pt x="14" y="19"/>
                  </a:lnTo>
                  <a:lnTo>
                    <a:pt x="16" y="15"/>
                  </a:lnTo>
                  <a:lnTo>
                    <a:pt x="10" y="7"/>
                  </a:lnTo>
                  <a:lnTo>
                    <a:pt x="14" y="6"/>
                  </a:lnTo>
                  <a:lnTo>
                    <a:pt x="6" y="0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471" name="Freeform 218"/>
            <p:cNvSpPr>
              <a:spLocks/>
            </p:cNvSpPr>
            <p:nvPr/>
          </p:nvSpPr>
          <p:spPr bwMode="auto">
            <a:xfrm>
              <a:off x="1140" y="3052"/>
              <a:ext cx="17" cy="17"/>
            </a:xfrm>
            <a:custGeom>
              <a:avLst/>
              <a:gdLst>
                <a:gd name="T0" fmla="*/ 8 w 17"/>
                <a:gd name="T1" fmla="*/ 0 h 17"/>
                <a:gd name="T2" fmla="*/ 0 w 17"/>
                <a:gd name="T3" fmla="*/ 6 h 17"/>
                <a:gd name="T4" fmla="*/ 9 w 17"/>
                <a:gd name="T5" fmla="*/ 14 h 17"/>
                <a:gd name="T6" fmla="*/ 16 w 17"/>
                <a:gd name="T7" fmla="*/ 16 h 17"/>
                <a:gd name="T8" fmla="*/ 16 w 17"/>
                <a:gd name="T9" fmla="*/ 11 h 17"/>
                <a:gd name="T10" fmla="*/ 8 w 17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8" y="0"/>
                  </a:moveTo>
                  <a:lnTo>
                    <a:pt x="0" y="6"/>
                  </a:lnTo>
                  <a:lnTo>
                    <a:pt x="9" y="14"/>
                  </a:lnTo>
                  <a:lnTo>
                    <a:pt x="16" y="16"/>
                  </a:lnTo>
                  <a:lnTo>
                    <a:pt x="16" y="11"/>
                  </a:lnTo>
                  <a:lnTo>
                    <a:pt x="8" y="0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472" name="Freeform 219"/>
            <p:cNvSpPr>
              <a:spLocks/>
            </p:cNvSpPr>
            <p:nvPr/>
          </p:nvSpPr>
          <p:spPr bwMode="auto">
            <a:xfrm>
              <a:off x="953" y="2349"/>
              <a:ext cx="70" cy="91"/>
            </a:xfrm>
            <a:custGeom>
              <a:avLst/>
              <a:gdLst>
                <a:gd name="T0" fmla="*/ 0 w 70"/>
                <a:gd name="T1" fmla="*/ 36 h 91"/>
                <a:gd name="T2" fmla="*/ 2 w 70"/>
                <a:gd name="T3" fmla="*/ 50 h 91"/>
                <a:gd name="T4" fmla="*/ 0 w 70"/>
                <a:gd name="T5" fmla="*/ 52 h 91"/>
                <a:gd name="T6" fmla="*/ 9 w 70"/>
                <a:gd name="T7" fmla="*/ 56 h 91"/>
                <a:gd name="T8" fmla="*/ 11 w 70"/>
                <a:gd name="T9" fmla="*/ 53 h 91"/>
                <a:gd name="T10" fmla="*/ 12 w 70"/>
                <a:gd name="T11" fmla="*/ 56 h 91"/>
                <a:gd name="T12" fmla="*/ 12 w 70"/>
                <a:gd name="T13" fmla="*/ 64 h 91"/>
                <a:gd name="T14" fmla="*/ 7 w 70"/>
                <a:gd name="T15" fmla="*/ 67 h 91"/>
                <a:gd name="T16" fmla="*/ 9 w 70"/>
                <a:gd name="T17" fmla="*/ 75 h 91"/>
                <a:gd name="T18" fmla="*/ 6 w 70"/>
                <a:gd name="T19" fmla="*/ 81 h 91"/>
                <a:gd name="T20" fmla="*/ 10 w 70"/>
                <a:gd name="T21" fmla="*/ 80 h 91"/>
                <a:gd name="T22" fmla="*/ 24 w 70"/>
                <a:gd name="T23" fmla="*/ 90 h 91"/>
                <a:gd name="T24" fmla="*/ 29 w 70"/>
                <a:gd name="T25" fmla="*/ 78 h 91"/>
                <a:gd name="T26" fmla="*/ 34 w 70"/>
                <a:gd name="T27" fmla="*/ 68 h 91"/>
                <a:gd name="T28" fmla="*/ 47 w 70"/>
                <a:gd name="T29" fmla="*/ 59 h 91"/>
                <a:gd name="T30" fmla="*/ 59 w 70"/>
                <a:gd name="T31" fmla="*/ 50 h 91"/>
                <a:gd name="T32" fmla="*/ 67 w 70"/>
                <a:gd name="T33" fmla="*/ 34 h 91"/>
                <a:gd name="T34" fmla="*/ 69 w 70"/>
                <a:gd name="T35" fmla="*/ 34 h 91"/>
                <a:gd name="T36" fmla="*/ 65 w 70"/>
                <a:gd name="T37" fmla="*/ 22 h 91"/>
                <a:gd name="T38" fmla="*/ 68 w 70"/>
                <a:gd name="T39" fmla="*/ 21 h 91"/>
                <a:gd name="T40" fmla="*/ 55 w 70"/>
                <a:gd name="T41" fmla="*/ 15 h 91"/>
                <a:gd name="T42" fmla="*/ 43 w 70"/>
                <a:gd name="T43" fmla="*/ 15 h 91"/>
                <a:gd name="T44" fmla="*/ 35 w 70"/>
                <a:gd name="T45" fmla="*/ 7 h 91"/>
                <a:gd name="T46" fmla="*/ 25 w 70"/>
                <a:gd name="T47" fmla="*/ 0 h 91"/>
                <a:gd name="T48" fmla="*/ 21 w 70"/>
                <a:gd name="T49" fmla="*/ 5 h 91"/>
                <a:gd name="T50" fmla="*/ 10 w 70"/>
                <a:gd name="T51" fmla="*/ 12 h 91"/>
                <a:gd name="T52" fmla="*/ 7 w 70"/>
                <a:gd name="T53" fmla="*/ 22 h 91"/>
                <a:gd name="T54" fmla="*/ 7 w 70"/>
                <a:gd name="T55" fmla="*/ 29 h 91"/>
                <a:gd name="T56" fmla="*/ 0 w 70"/>
                <a:gd name="T57" fmla="*/ 36 h 9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0"/>
                <a:gd name="T88" fmla="*/ 0 h 91"/>
                <a:gd name="T89" fmla="*/ 70 w 70"/>
                <a:gd name="T90" fmla="*/ 91 h 9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0" h="91">
                  <a:moveTo>
                    <a:pt x="0" y="36"/>
                  </a:moveTo>
                  <a:lnTo>
                    <a:pt x="2" y="50"/>
                  </a:lnTo>
                  <a:lnTo>
                    <a:pt x="0" y="52"/>
                  </a:lnTo>
                  <a:lnTo>
                    <a:pt x="9" y="56"/>
                  </a:lnTo>
                  <a:lnTo>
                    <a:pt x="11" y="53"/>
                  </a:lnTo>
                  <a:lnTo>
                    <a:pt x="12" y="56"/>
                  </a:lnTo>
                  <a:lnTo>
                    <a:pt x="12" y="64"/>
                  </a:lnTo>
                  <a:lnTo>
                    <a:pt x="7" y="67"/>
                  </a:lnTo>
                  <a:lnTo>
                    <a:pt x="9" y="75"/>
                  </a:lnTo>
                  <a:lnTo>
                    <a:pt x="6" y="81"/>
                  </a:lnTo>
                  <a:lnTo>
                    <a:pt x="10" y="80"/>
                  </a:lnTo>
                  <a:lnTo>
                    <a:pt x="24" y="90"/>
                  </a:lnTo>
                  <a:lnTo>
                    <a:pt x="29" y="78"/>
                  </a:lnTo>
                  <a:lnTo>
                    <a:pt x="34" y="68"/>
                  </a:lnTo>
                  <a:lnTo>
                    <a:pt x="47" y="59"/>
                  </a:lnTo>
                  <a:lnTo>
                    <a:pt x="59" y="50"/>
                  </a:lnTo>
                  <a:lnTo>
                    <a:pt x="67" y="34"/>
                  </a:lnTo>
                  <a:lnTo>
                    <a:pt x="69" y="34"/>
                  </a:lnTo>
                  <a:lnTo>
                    <a:pt x="65" y="22"/>
                  </a:lnTo>
                  <a:lnTo>
                    <a:pt x="68" y="21"/>
                  </a:lnTo>
                  <a:lnTo>
                    <a:pt x="55" y="15"/>
                  </a:lnTo>
                  <a:lnTo>
                    <a:pt x="43" y="15"/>
                  </a:lnTo>
                  <a:lnTo>
                    <a:pt x="35" y="7"/>
                  </a:lnTo>
                  <a:lnTo>
                    <a:pt x="25" y="0"/>
                  </a:lnTo>
                  <a:lnTo>
                    <a:pt x="21" y="5"/>
                  </a:lnTo>
                  <a:lnTo>
                    <a:pt x="10" y="12"/>
                  </a:lnTo>
                  <a:lnTo>
                    <a:pt x="7" y="22"/>
                  </a:lnTo>
                  <a:lnTo>
                    <a:pt x="7" y="29"/>
                  </a:lnTo>
                  <a:lnTo>
                    <a:pt x="0" y="36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473" name="Freeform 220"/>
            <p:cNvSpPr>
              <a:spLocks/>
            </p:cNvSpPr>
            <p:nvPr/>
          </p:nvSpPr>
          <p:spPr bwMode="auto">
            <a:xfrm>
              <a:off x="960" y="2407"/>
              <a:ext cx="17" cy="17"/>
            </a:xfrm>
            <a:custGeom>
              <a:avLst/>
              <a:gdLst>
                <a:gd name="T0" fmla="*/ 16 w 17"/>
                <a:gd name="T1" fmla="*/ 4 h 17"/>
                <a:gd name="T2" fmla="*/ 5 w 17"/>
                <a:gd name="T3" fmla="*/ 16 h 17"/>
                <a:gd name="T4" fmla="*/ 0 w 17"/>
                <a:gd name="T5" fmla="*/ 0 h 17"/>
                <a:gd name="T6" fmla="*/ 16 w 17"/>
                <a:gd name="T7" fmla="*/ 4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16" y="4"/>
                  </a:moveTo>
                  <a:lnTo>
                    <a:pt x="5" y="16"/>
                  </a:lnTo>
                  <a:lnTo>
                    <a:pt x="0" y="0"/>
                  </a:lnTo>
                  <a:lnTo>
                    <a:pt x="16" y="4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474" name="Freeform 221"/>
            <p:cNvSpPr>
              <a:spLocks/>
            </p:cNvSpPr>
            <p:nvPr/>
          </p:nvSpPr>
          <p:spPr bwMode="auto">
            <a:xfrm>
              <a:off x="948" y="2370"/>
              <a:ext cx="163" cy="258"/>
            </a:xfrm>
            <a:custGeom>
              <a:avLst/>
              <a:gdLst>
                <a:gd name="T0" fmla="*/ 157 w 163"/>
                <a:gd name="T1" fmla="*/ 204 h 258"/>
                <a:gd name="T2" fmla="*/ 159 w 163"/>
                <a:gd name="T3" fmla="*/ 227 h 258"/>
                <a:gd name="T4" fmla="*/ 157 w 163"/>
                <a:gd name="T5" fmla="*/ 240 h 258"/>
                <a:gd name="T6" fmla="*/ 154 w 163"/>
                <a:gd name="T7" fmla="*/ 251 h 258"/>
                <a:gd name="T8" fmla="*/ 147 w 163"/>
                <a:gd name="T9" fmla="*/ 257 h 258"/>
                <a:gd name="T10" fmla="*/ 133 w 163"/>
                <a:gd name="T11" fmla="*/ 244 h 258"/>
                <a:gd name="T12" fmla="*/ 112 w 163"/>
                <a:gd name="T13" fmla="*/ 232 h 258"/>
                <a:gd name="T14" fmla="*/ 91 w 163"/>
                <a:gd name="T15" fmla="*/ 219 h 258"/>
                <a:gd name="T16" fmla="*/ 70 w 163"/>
                <a:gd name="T17" fmla="*/ 199 h 258"/>
                <a:gd name="T18" fmla="*/ 61 w 163"/>
                <a:gd name="T19" fmla="*/ 176 h 258"/>
                <a:gd name="T20" fmla="*/ 47 w 163"/>
                <a:gd name="T21" fmla="*/ 151 h 258"/>
                <a:gd name="T22" fmla="*/ 37 w 163"/>
                <a:gd name="T23" fmla="*/ 131 h 258"/>
                <a:gd name="T24" fmla="*/ 27 w 163"/>
                <a:gd name="T25" fmla="*/ 110 h 258"/>
                <a:gd name="T26" fmla="*/ 12 w 163"/>
                <a:gd name="T27" fmla="*/ 93 h 258"/>
                <a:gd name="T28" fmla="*/ 5 w 163"/>
                <a:gd name="T29" fmla="*/ 82 h 258"/>
                <a:gd name="T30" fmla="*/ 6 w 163"/>
                <a:gd name="T31" fmla="*/ 55 h 258"/>
                <a:gd name="T32" fmla="*/ 13 w 163"/>
                <a:gd name="T33" fmla="*/ 55 h 258"/>
                <a:gd name="T34" fmla="*/ 14 w 163"/>
                <a:gd name="T35" fmla="*/ 60 h 258"/>
                <a:gd name="T36" fmla="*/ 33 w 163"/>
                <a:gd name="T37" fmla="*/ 58 h 258"/>
                <a:gd name="T38" fmla="*/ 52 w 163"/>
                <a:gd name="T39" fmla="*/ 38 h 258"/>
                <a:gd name="T40" fmla="*/ 72 w 163"/>
                <a:gd name="T41" fmla="*/ 13 h 258"/>
                <a:gd name="T42" fmla="*/ 70 w 163"/>
                <a:gd name="T43" fmla="*/ 2 h 258"/>
                <a:gd name="T44" fmla="*/ 74 w 163"/>
                <a:gd name="T45" fmla="*/ 0 h 258"/>
                <a:gd name="T46" fmla="*/ 88 w 163"/>
                <a:gd name="T47" fmla="*/ 14 h 258"/>
                <a:gd name="T48" fmla="*/ 101 w 163"/>
                <a:gd name="T49" fmla="*/ 31 h 258"/>
                <a:gd name="T50" fmla="*/ 125 w 163"/>
                <a:gd name="T51" fmla="*/ 32 h 258"/>
                <a:gd name="T52" fmla="*/ 132 w 163"/>
                <a:gd name="T53" fmla="*/ 53 h 258"/>
                <a:gd name="T54" fmla="*/ 136 w 163"/>
                <a:gd name="T55" fmla="*/ 58 h 258"/>
                <a:gd name="T56" fmla="*/ 115 w 163"/>
                <a:gd name="T57" fmla="*/ 66 h 258"/>
                <a:gd name="T58" fmla="*/ 102 w 163"/>
                <a:gd name="T59" fmla="*/ 81 h 258"/>
                <a:gd name="T60" fmla="*/ 93 w 163"/>
                <a:gd name="T61" fmla="*/ 103 h 258"/>
                <a:gd name="T62" fmla="*/ 104 w 163"/>
                <a:gd name="T63" fmla="*/ 124 h 258"/>
                <a:gd name="T64" fmla="*/ 109 w 163"/>
                <a:gd name="T65" fmla="*/ 132 h 258"/>
                <a:gd name="T66" fmla="*/ 125 w 163"/>
                <a:gd name="T67" fmla="*/ 140 h 258"/>
                <a:gd name="T68" fmla="*/ 135 w 163"/>
                <a:gd name="T69" fmla="*/ 144 h 258"/>
                <a:gd name="T70" fmla="*/ 149 w 163"/>
                <a:gd name="T71" fmla="*/ 154 h 258"/>
                <a:gd name="T72" fmla="*/ 161 w 163"/>
                <a:gd name="T73" fmla="*/ 175 h 258"/>
                <a:gd name="T74" fmla="*/ 160 w 163"/>
                <a:gd name="T75" fmla="*/ 196 h 25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63"/>
                <a:gd name="T115" fmla="*/ 0 h 258"/>
                <a:gd name="T116" fmla="*/ 163 w 163"/>
                <a:gd name="T117" fmla="*/ 258 h 25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63" h="258">
                  <a:moveTo>
                    <a:pt x="160" y="196"/>
                  </a:moveTo>
                  <a:lnTo>
                    <a:pt x="157" y="204"/>
                  </a:lnTo>
                  <a:lnTo>
                    <a:pt x="157" y="215"/>
                  </a:lnTo>
                  <a:lnTo>
                    <a:pt x="159" y="227"/>
                  </a:lnTo>
                  <a:lnTo>
                    <a:pt x="162" y="228"/>
                  </a:lnTo>
                  <a:lnTo>
                    <a:pt x="157" y="240"/>
                  </a:lnTo>
                  <a:lnTo>
                    <a:pt x="157" y="246"/>
                  </a:lnTo>
                  <a:lnTo>
                    <a:pt x="154" y="251"/>
                  </a:lnTo>
                  <a:lnTo>
                    <a:pt x="150" y="257"/>
                  </a:lnTo>
                  <a:lnTo>
                    <a:pt x="147" y="257"/>
                  </a:lnTo>
                  <a:lnTo>
                    <a:pt x="139" y="251"/>
                  </a:lnTo>
                  <a:lnTo>
                    <a:pt x="133" y="244"/>
                  </a:lnTo>
                  <a:lnTo>
                    <a:pt x="123" y="238"/>
                  </a:lnTo>
                  <a:lnTo>
                    <a:pt x="112" y="232"/>
                  </a:lnTo>
                  <a:lnTo>
                    <a:pt x="102" y="226"/>
                  </a:lnTo>
                  <a:lnTo>
                    <a:pt x="91" y="219"/>
                  </a:lnTo>
                  <a:lnTo>
                    <a:pt x="81" y="209"/>
                  </a:lnTo>
                  <a:lnTo>
                    <a:pt x="70" y="199"/>
                  </a:lnTo>
                  <a:lnTo>
                    <a:pt x="70" y="191"/>
                  </a:lnTo>
                  <a:lnTo>
                    <a:pt x="61" y="176"/>
                  </a:lnTo>
                  <a:lnTo>
                    <a:pt x="53" y="160"/>
                  </a:lnTo>
                  <a:lnTo>
                    <a:pt x="47" y="151"/>
                  </a:lnTo>
                  <a:lnTo>
                    <a:pt x="42" y="141"/>
                  </a:lnTo>
                  <a:lnTo>
                    <a:pt x="37" y="131"/>
                  </a:lnTo>
                  <a:lnTo>
                    <a:pt x="32" y="120"/>
                  </a:lnTo>
                  <a:lnTo>
                    <a:pt x="27" y="110"/>
                  </a:lnTo>
                  <a:lnTo>
                    <a:pt x="22" y="99"/>
                  </a:lnTo>
                  <a:lnTo>
                    <a:pt x="12" y="93"/>
                  </a:lnTo>
                  <a:lnTo>
                    <a:pt x="3" y="86"/>
                  </a:lnTo>
                  <a:lnTo>
                    <a:pt x="5" y="82"/>
                  </a:lnTo>
                  <a:lnTo>
                    <a:pt x="0" y="63"/>
                  </a:lnTo>
                  <a:lnTo>
                    <a:pt x="6" y="55"/>
                  </a:lnTo>
                  <a:lnTo>
                    <a:pt x="12" y="47"/>
                  </a:lnTo>
                  <a:lnTo>
                    <a:pt x="13" y="55"/>
                  </a:lnTo>
                  <a:lnTo>
                    <a:pt x="10" y="61"/>
                  </a:lnTo>
                  <a:lnTo>
                    <a:pt x="14" y="60"/>
                  </a:lnTo>
                  <a:lnTo>
                    <a:pt x="28" y="70"/>
                  </a:lnTo>
                  <a:lnTo>
                    <a:pt x="33" y="58"/>
                  </a:lnTo>
                  <a:lnTo>
                    <a:pt x="38" y="48"/>
                  </a:lnTo>
                  <a:lnTo>
                    <a:pt x="52" y="38"/>
                  </a:lnTo>
                  <a:lnTo>
                    <a:pt x="64" y="30"/>
                  </a:lnTo>
                  <a:lnTo>
                    <a:pt x="72" y="13"/>
                  </a:lnTo>
                  <a:lnTo>
                    <a:pt x="74" y="13"/>
                  </a:lnTo>
                  <a:lnTo>
                    <a:pt x="70" y="2"/>
                  </a:lnTo>
                  <a:lnTo>
                    <a:pt x="73" y="1"/>
                  </a:lnTo>
                  <a:lnTo>
                    <a:pt x="74" y="0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8" y="25"/>
                  </a:lnTo>
                  <a:lnTo>
                    <a:pt x="101" y="31"/>
                  </a:lnTo>
                  <a:lnTo>
                    <a:pt x="115" y="32"/>
                  </a:lnTo>
                  <a:lnTo>
                    <a:pt x="125" y="32"/>
                  </a:lnTo>
                  <a:lnTo>
                    <a:pt x="137" y="37"/>
                  </a:lnTo>
                  <a:lnTo>
                    <a:pt x="132" y="53"/>
                  </a:lnTo>
                  <a:lnTo>
                    <a:pt x="140" y="59"/>
                  </a:lnTo>
                  <a:lnTo>
                    <a:pt x="136" y="58"/>
                  </a:lnTo>
                  <a:lnTo>
                    <a:pt x="125" y="61"/>
                  </a:lnTo>
                  <a:lnTo>
                    <a:pt x="115" y="66"/>
                  </a:lnTo>
                  <a:lnTo>
                    <a:pt x="106" y="70"/>
                  </a:lnTo>
                  <a:lnTo>
                    <a:pt x="102" y="81"/>
                  </a:lnTo>
                  <a:lnTo>
                    <a:pt x="100" y="92"/>
                  </a:lnTo>
                  <a:lnTo>
                    <a:pt x="93" y="103"/>
                  </a:lnTo>
                  <a:lnTo>
                    <a:pt x="99" y="114"/>
                  </a:lnTo>
                  <a:lnTo>
                    <a:pt x="104" y="124"/>
                  </a:lnTo>
                  <a:lnTo>
                    <a:pt x="104" y="131"/>
                  </a:lnTo>
                  <a:lnTo>
                    <a:pt x="109" y="132"/>
                  </a:lnTo>
                  <a:lnTo>
                    <a:pt x="115" y="138"/>
                  </a:lnTo>
                  <a:lnTo>
                    <a:pt x="125" y="140"/>
                  </a:lnTo>
                  <a:lnTo>
                    <a:pt x="134" y="134"/>
                  </a:lnTo>
                  <a:lnTo>
                    <a:pt x="135" y="144"/>
                  </a:lnTo>
                  <a:lnTo>
                    <a:pt x="135" y="154"/>
                  </a:lnTo>
                  <a:lnTo>
                    <a:pt x="149" y="154"/>
                  </a:lnTo>
                  <a:lnTo>
                    <a:pt x="155" y="164"/>
                  </a:lnTo>
                  <a:lnTo>
                    <a:pt x="161" y="175"/>
                  </a:lnTo>
                  <a:lnTo>
                    <a:pt x="160" y="179"/>
                  </a:lnTo>
                  <a:lnTo>
                    <a:pt x="160" y="196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475" name="Freeform 222"/>
            <p:cNvSpPr>
              <a:spLocks/>
            </p:cNvSpPr>
            <p:nvPr/>
          </p:nvSpPr>
          <p:spPr bwMode="auto">
            <a:xfrm>
              <a:off x="3416" y="1827"/>
              <a:ext cx="47" cy="60"/>
            </a:xfrm>
            <a:custGeom>
              <a:avLst/>
              <a:gdLst>
                <a:gd name="T0" fmla="*/ 27 w 47"/>
                <a:gd name="T1" fmla="*/ 58 h 60"/>
                <a:gd name="T2" fmla="*/ 26 w 47"/>
                <a:gd name="T3" fmla="*/ 56 h 60"/>
                <a:gd name="T4" fmla="*/ 22 w 47"/>
                <a:gd name="T5" fmla="*/ 57 h 60"/>
                <a:gd name="T6" fmla="*/ 19 w 47"/>
                <a:gd name="T7" fmla="*/ 59 h 60"/>
                <a:gd name="T8" fmla="*/ 17 w 47"/>
                <a:gd name="T9" fmla="*/ 56 h 60"/>
                <a:gd name="T10" fmla="*/ 18 w 47"/>
                <a:gd name="T11" fmla="*/ 55 h 60"/>
                <a:gd name="T12" fmla="*/ 17 w 47"/>
                <a:gd name="T13" fmla="*/ 54 h 60"/>
                <a:gd name="T14" fmla="*/ 15 w 47"/>
                <a:gd name="T15" fmla="*/ 51 h 60"/>
                <a:gd name="T16" fmla="*/ 13 w 47"/>
                <a:gd name="T17" fmla="*/ 43 h 60"/>
                <a:gd name="T18" fmla="*/ 12 w 47"/>
                <a:gd name="T19" fmla="*/ 39 h 60"/>
                <a:gd name="T20" fmla="*/ 12 w 47"/>
                <a:gd name="T21" fmla="*/ 37 h 60"/>
                <a:gd name="T22" fmla="*/ 5 w 47"/>
                <a:gd name="T23" fmla="*/ 29 h 60"/>
                <a:gd name="T24" fmla="*/ 2 w 47"/>
                <a:gd name="T25" fmla="*/ 25 h 60"/>
                <a:gd name="T26" fmla="*/ 4 w 47"/>
                <a:gd name="T27" fmla="*/ 24 h 60"/>
                <a:gd name="T28" fmla="*/ 9 w 47"/>
                <a:gd name="T29" fmla="*/ 26 h 60"/>
                <a:gd name="T30" fmla="*/ 9 w 47"/>
                <a:gd name="T31" fmla="*/ 24 h 60"/>
                <a:gd name="T32" fmla="*/ 1 w 47"/>
                <a:gd name="T33" fmla="*/ 13 h 60"/>
                <a:gd name="T34" fmla="*/ 0 w 47"/>
                <a:gd name="T35" fmla="*/ 11 h 60"/>
                <a:gd name="T36" fmla="*/ 1 w 47"/>
                <a:gd name="T37" fmla="*/ 8 h 60"/>
                <a:gd name="T38" fmla="*/ 10 w 47"/>
                <a:gd name="T39" fmla="*/ 4 h 60"/>
                <a:gd name="T40" fmla="*/ 14 w 47"/>
                <a:gd name="T41" fmla="*/ 0 h 60"/>
                <a:gd name="T42" fmla="*/ 27 w 47"/>
                <a:gd name="T43" fmla="*/ 14 h 60"/>
                <a:gd name="T44" fmla="*/ 39 w 47"/>
                <a:gd name="T45" fmla="*/ 27 h 60"/>
                <a:gd name="T46" fmla="*/ 46 w 47"/>
                <a:gd name="T47" fmla="*/ 47 h 60"/>
                <a:gd name="T48" fmla="*/ 40 w 47"/>
                <a:gd name="T49" fmla="*/ 50 h 60"/>
                <a:gd name="T50" fmla="*/ 36 w 47"/>
                <a:gd name="T51" fmla="*/ 53 h 60"/>
                <a:gd name="T52" fmla="*/ 32 w 47"/>
                <a:gd name="T53" fmla="*/ 52 h 60"/>
                <a:gd name="T54" fmla="*/ 31 w 47"/>
                <a:gd name="T55" fmla="*/ 54 h 60"/>
                <a:gd name="T56" fmla="*/ 30 w 47"/>
                <a:gd name="T57" fmla="*/ 55 h 60"/>
                <a:gd name="T58" fmla="*/ 28 w 47"/>
                <a:gd name="T59" fmla="*/ 56 h 60"/>
                <a:gd name="T60" fmla="*/ 27 w 47"/>
                <a:gd name="T61" fmla="*/ 58 h 6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7"/>
                <a:gd name="T94" fmla="*/ 0 h 60"/>
                <a:gd name="T95" fmla="*/ 47 w 47"/>
                <a:gd name="T96" fmla="*/ 60 h 6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7" h="60">
                  <a:moveTo>
                    <a:pt x="27" y="58"/>
                  </a:moveTo>
                  <a:lnTo>
                    <a:pt x="26" y="56"/>
                  </a:lnTo>
                  <a:lnTo>
                    <a:pt x="22" y="57"/>
                  </a:lnTo>
                  <a:lnTo>
                    <a:pt x="19" y="59"/>
                  </a:lnTo>
                  <a:lnTo>
                    <a:pt x="17" y="56"/>
                  </a:lnTo>
                  <a:lnTo>
                    <a:pt x="18" y="55"/>
                  </a:lnTo>
                  <a:lnTo>
                    <a:pt x="17" y="54"/>
                  </a:lnTo>
                  <a:lnTo>
                    <a:pt x="15" y="51"/>
                  </a:lnTo>
                  <a:lnTo>
                    <a:pt x="13" y="43"/>
                  </a:lnTo>
                  <a:lnTo>
                    <a:pt x="12" y="39"/>
                  </a:lnTo>
                  <a:lnTo>
                    <a:pt x="12" y="37"/>
                  </a:lnTo>
                  <a:lnTo>
                    <a:pt x="5" y="29"/>
                  </a:lnTo>
                  <a:lnTo>
                    <a:pt x="2" y="25"/>
                  </a:lnTo>
                  <a:lnTo>
                    <a:pt x="4" y="24"/>
                  </a:lnTo>
                  <a:lnTo>
                    <a:pt x="9" y="26"/>
                  </a:lnTo>
                  <a:lnTo>
                    <a:pt x="9" y="24"/>
                  </a:lnTo>
                  <a:lnTo>
                    <a:pt x="1" y="13"/>
                  </a:lnTo>
                  <a:lnTo>
                    <a:pt x="0" y="11"/>
                  </a:lnTo>
                  <a:lnTo>
                    <a:pt x="1" y="8"/>
                  </a:lnTo>
                  <a:lnTo>
                    <a:pt x="10" y="4"/>
                  </a:lnTo>
                  <a:lnTo>
                    <a:pt x="14" y="0"/>
                  </a:lnTo>
                  <a:lnTo>
                    <a:pt x="27" y="14"/>
                  </a:lnTo>
                  <a:lnTo>
                    <a:pt x="39" y="27"/>
                  </a:lnTo>
                  <a:lnTo>
                    <a:pt x="46" y="47"/>
                  </a:lnTo>
                  <a:lnTo>
                    <a:pt x="40" y="50"/>
                  </a:lnTo>
                  <a:lnTo>
                    <a:pt x="36" y="53"/>
                  </a:lnTo>
                  <a:lnTo>
                    <a:pt x="32" y="52"/>
                  </a:lnTo>
                  <a:lnTo>
                    <a:pt x="31" y="54"/>
                  </a:lnTo>
                  <a:lnTo>
                    <a:pt x="30" y="55"/>
                  </a:lnTo>
                  <a:lnTo>
                    <a:pt x="28" y="56"/>
                  </a:lnTo>
                  <a:lnTo>
                    <a:pt x="27" y="58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476" name="Freeform 223"/>
            <p:cNvSpPr>
              <a:spLocks/>
            </p:cNvSpPr>
            <p:nvPr/>
          </p:nvSpPr>
          <p:spPr bwMode="auto">
            <a:xfrm>
              <a:off x="3489" y="1787"/>
              <a:ext cx="104" cy="114"/>
            </a:xfrm>
            <a:custGeom>
              <a:avLst/>
              <a:gdLst>
                <a:gd name="T0" fmla="*/ 96 w 104"/>
                <a:gd name="T1" fmla="*/ 85 h 114"/>
                <a:gd name="T2" fmla="*/ 94 w 104"/>
                <a:gd name="T3" fmla="*/ 82 h 114"/>
                <a:gd name="T4" fmla="*/ 94 w 104"/>
                <a:gd name="T5" fmla="*/ 88 h 114"/>
                <a:gd name="T6" fmla="*/ 89 w 104"/>
                <a:gd name="T7" fmla="*/ 90 h 114"/>
                <a:gd name="T8" fmla="*/ 88 w 104"/>
                <a:gd name="T9" fmla="*/ 95 h 114"/>
                <a:gd name="T10" fmla="*/ 85 w 104"/>
                <a:gd name="T11" fmla="*/ 90 h 114"/>
                <a:gd name="T12" fmla="*/ 82 w 104"/>
                <a:gd name="T13" fmla="*/ 97 h 114"/>
                <a:gd name="T14" fmla="*/ 70 w 104"/>
                <a:gd name="T15" fmla="*/ 96 h 114"/>
                <a:gd name="T16" fmla="*/ 66 w 104"/>
                <a:gd name="T17" fmla="*/ 94 h 114"/>
                <a:gd name="T18" fmla="*/ 62 w 104"/>
                <a:gd name="T19" fmla="*/ 91 h 114"/>
                <a:gd name="T20" fmla="*/ 64 w 104"/>
                <a:gd name="T21" fmla="*/ 97 h 114"/>
                <a:gd name="T22" fmla="*/ 67 w 104"/>
                <a:gd name="T23" fmla="*/ 101 h 114"/>
                <a:gd name="T24" fmla="*/ 62 w 104"/>
                <a:gd name="T25" fmla="*/ 107 h 114"/>
                <a:gd name="T26" fmla="*/ 60 w 104"/>
                <a:gd name="T27" fmla="*/ 113 h 114"/>
                <a:gd name="T28" fmla="*/ 49 w 104"/>
                <a:gd name="T29" fmla="*/ 104 h 114"/>
                <a:gd name="T30" fmla="*/ 48 w 104"/>
                <a:gd name="T31" fmla="*/ 95 h 114"/>
                <a:gd name="T32" fmla="*/ 34 w 104"/>
                <a:gd name="T33" fmla="*/ 97 h 114"/>
                <a:gd name="T34" fmla="*/ 17 w 104"/>
                <a:gd name="T35" fmla="*/ 100 h 114"/>
                <a:gd name="T36" fmla="*/ 13 w 104"/>
                <a:gd name="T37" fmla="*/ 106 h 114"/>
                <a:gd name="T38" fmla="*/ 0 w 104"/>
                <a:gd name="T39" fmla="*/ 104 h 114"/>
                <a:gd name="T40" fmla="*/ 2 w 104"/>
                <a:gd name="T41" fmla="*/ 99 h 114"/>
                <a:gd name="T42" fmla="*/ 10 w 104"/>
                <a:gd name="T43" fmla="*/ 91 h 114"/>
                <a:gd name="T44" fmla="*/ 17 w 104"/>
                <a:gd name="T45" fmla="*/ 84 h 114"/>
                <a:gd name="T46" fmla="*/ 29 w 104"/>
                <a:gd name="T47" fmla="*/ 83 h 114"/>
                <a:gd name="T48" fmla="*/ 41 w 104"/>
                <a:gd name="T49" fmla="*/ 82 h 114"/>
                <a:gd name="T50" fmla="*/ 43 w 104"/>
                <a:gd name="T51" fmla="*/ 84 h 114"/>
                <a:gd name="T52" fmla="*/ 49 w 104"/>
                <a:gd name="T53" fmla="*/ 80 h 114"/>
                <a:gd name="T54" fmla="*/ 48 w 104"/>
                <a:gd name="T55" fmla="*/ 73 h 114"/>
                <a:gd name="T56" fmla="*/ 47 w 104"/>
                <a:gd name="T57" fmla="*/ 61 h 114"/>
                <a:gd name="T58" fmla="*/ 52 w 104"/>
                <a:gd name="T59" fmla="*/ 58 h 114"/>
                <a:gd name="T60" fmla="*/ 52 w 104"/>
                <a:gd name="T61" fmla="*/ 62 h 114"/>
                <a:gd name="T62" fmla="*/ 55 w 104"/>
                <a:gd name="T63" fmla="*/ 66 h 114"/>
                <a:gd name="T64" fmla="*/ 62 w 104"/>
                <a:gd name="T65" fmla="*/ 61 h 114"/>
                <a:gd name="T66" fmla="*/ 67 w 104"/>
                <a:gd name="T67" fmla="*/ 54 h 114"/>
                <a:gd name="T68" fmla="*/ 68 w 104"/>
                <a:gd name="T69" fmla="*/ 44 h 114"/>
                <a:gd name="T70" fmla="*/ 69 w 104"/>
                <a:gd name="T71" fmla="*/ 34 h 114"/>
                <a:gd name="T72" fmla="*/ 63 w 104"/>
                <a:gd name="T73" fmla="*/ 23 h 114"/>
                <a:gd name="T74" fmla="*/ 59 w 104"/>
                <a:gd name="T75" fmla="*/ 11 h 114"/>
                <a:gd name="T76" fmla="*/ 60 w 104"/>
                <a:gd name="T77" fmla="*/ 4 h 114"/>
                <a:gd name="T78" fmla="*/ 65 w 104"/>
                <a:gd name="T79" fmla="*/ 8 h 114"/>
                <a:gd name="T80" fmla="*/ 68 w 104"/>
                <a:gd name="T81" fmla="*/ 6 h 114"/>
                <a:gd name="T82" fmla="*/ 67 w 104"/>
                <a:gd name="T83" fmla="*/ 3 h 114"/>
                <a:gd name="T84" fmla="*/ 62 w 104"/>
                <a:gd name="T85" fmla="*/ 3 h 114"/>
                <a:gd name="T86" fmla="*/ 63 w 104"/>
                <a:gd name="T87" fmla="*/ 0 h 114"/>
                <a:gd name="T88" fmla="*/ 69 w 104"/>
                <a:gd name="T89" fmla="*/ 3 h 114"/>
                <a:gd name="T90" fmla="*/ 79 w 104"/>
                <a:gd name="T91" fmla="*/ 15 h 114"/>
                <a:gd name="T92" fmla="*/ 91 w 104"/>
                <a:gd name="T93" fmla="*/ 27 h 114"/>
                <a:gd name="T94" fmla="*/ 91 w 104"/>
                <a:gd name="T95" fmla="*/ 44 h 114"/>
                <a:gd name="T96" fmla="*/ 89 w 104"/>
                <a:gd name="T97" fmla="*/ 49 h 114"/>
                <a:gd name="T98" fmla="*/ 96 w 104"/>
                <a:gd name="T99" fmla="*/ 66 h 114"/>
                <a:gd name="T100" fmla="*/ 103 w 104"/>
                <a:gd name="T101" fmla="*/ 80 h 114"/>
                <a:gd name="T102" fmla="*/ 99 w 104"/>
                <a:gd name="T103" fmla="*/ 93 h 114"/>
                <a:gd name="T104" fmla="*/ 96 w 104"/>
                <a:gd name="T105" fmla="*/ 85 h 11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04"/>
                <a:gd name="T160" fmla="*/ 0 h 114"/>
                <a:gd name="T161" fmla="*/ 104 w 104"/>
                <a:gd name="T162" fmla="*/ 114 h 11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04" h="114">
                  <a:moveTo>
                    <a:pt x="96" y="85"/>
                  </a:moveTo>
                  <a:lnTo>
                    <a:pt x="94" y="82"/>
                  </a:lnTo>
                  <a:lnTo>
                    <a:pt x="94" y="88"/>
                  </a:lnTo>
                  <a:lnTo>
                    <a:pt x="89" y="90"/>
                  </a:lnTo>
                  <a:lnTo>
                    <a:pt x="88" y="95"/>
                  </a:lnTo>
                  <a:lnTo>
                    <a:pt x="85" y="90"/>
                  </a:lnTo>
                  <a:lnTo>
                    <a:pt x="82" y="97"/>
                  </a:lnTo>
                  <a:lnTo>
                    <a:pt x="70" y="96"/>
                  </a:lnTo>
                  <a:lnTo>
                    <a:pt x="66" y="94"/>
                  </a:lnTo>
                  <a:lnTo>
                    <a:pt x="62" y="91"/>
                  </a:lnTo>
                  <a:lnTo>
                    <a:pt x="64" y="97"/>
                  </a:lnTo>
                  <a:lnTo>
                    <a:pt x="67" y="101"/>
                  </a:lnTo>
                  <a:lnTo>
                    <a:pt x="62" y="107"/>
                  </a:lnTo>
                  <a:lnTo>
                    <a:pt x="60" y="113"/>
                  </a:lnTo>
                  <a:lnTo>
                    <a:pt x="49" y="104"/>
                  </a:lnTo>
                  <a:lnTo>
                    <a:pt x="48" y="95"/>
                  </a:lnTo>
                  <a:lnTo>
                    <a:pt x="34" y="97"/>
                  </a:lnTo>
                  <a:lnTo>
                    <a:pt x="17" y="100"/>
                  </a:lnTo>
                  <a:lnTo>
                    <a:pt x="13" y="106"/>
                  </a:lnTo>
                  <a:lnTo>
                    <a:pt x="0" y="104"/>
                  </a:lnTo>
                  <a:lnTo>
                    <a:pt x="2" y="99"/>
                  </a:lnTo>
                  <a:lnTo>
                    <a:pt x="10" y="91"/>
                  </a:lnTo>
                  <a:lnTo>
                    <a:pt x="17" y="84"/>
                  </a:lnTo>
                  <a:lnTo>
                    <a:pt x="29" y="83"/>
                  </a:lnTo>
                  <a:lnTo>
                    <a:pt x="41" y="82"/>
                  </a:lnTo>
                  <a:lnTo>
                    <a:pt x="43" y="84"/>
                  </a:lnTo>
                  <a:lnTo>
                    <a:pt x="49" y="80"/>
                  </a:lnTo>
                  <a:lnTo>
                    <a:pt x="48" y="73"/>
                  </a:lnTo>
                  <a:lnTo>
                    <a:pt x="47" y="61"/>
                  </a:lnTo>
                  <a:lnTo>
                    <a:pt x="52" y="58"/>
                  </a:lnTo>
                  <a:lnTo>
                    <a:pt x="52" y="62"/>
                  </a:lnTo>
                  <a:lnTo>
                    <a:pt x="55" y="66"/>
                  </a:lnTo>
                  <a:lnTo>
                    <a:pt x="62" y="61"/>
                  </a:lnTo>
                  <a:lnTo>
                    <a:pt x="67" y="54"/>
                  </a:lnTo>
                  <a:lnTo>
                    <a:pt x="68" y="44"/>
                  </a:lnTo>
                  <a:lnTo>
                    <a:pt x="69" y="34"/>
                  </a:lnTo>
                  <a:lnTo>
                    <a:pt x="63" y="23"/>
                  </a:lnTo>
                  <a:lnTo>
                    <a:pt x="59" y="11"/>
                  </a:lnTo>
                  <a:lnTo>
                    <a:pt x="60" y="4"/>
                  </a:lnTo>
                  <a:lnTo>
                    <a:pt x="65" y="8"/>
                  </a:lnTo>
                  <a:lnTo>
                    <a:pt x="68" y="6"/>
                  </a:lnTo>
                  <a:lnTo>
                    <a:pt x="67" y="3"/>
                  </a:lnTo>
                  <a:lnTo>
                    <a:pt x="62" y="3"/>
                  </a:lnTo>
                  <a:lnTo>
                    <a:pt x="63" y="0"/>
                  </a:lnTo>
                  <a:lnTo>
                    <a:pt x="69" y="3"/>
                  </a:lnTo>
                  <a:lnTo>
                    <a:pt x="79" y="15"/>
                  </a:lnTo>
                  <a:lnTo>
                    <a:pt x="91" y="27"/>
                  </a:lnTo>
                  <a:lnTo>
                    <a:pt x="91" y="44"/>
                  </a:lnTo>
                  <a:lnTo>
                    <a:pt x="89" y="49"/>
                  </a:lnTo>
                  <a:lnTo>
                    <a:pt x="96" y="66"/>
                  </a:lnTo>
                  <a:lnTo>
                    <a:pt x="103" y="80"/>
                  </a:lnTo>
                  <a:lnTo>
                    <a:pt x="99" y="93"/>
                  </a:lnTo>
                  <a:lnTo>
                    <a:pt x="96" y="85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477" name="Freeform 224"/>
            <p:cNvSpPr>
              <a:spLocks/>
            </p:cNvSpPr>
            <p:nvPr/>
          </p:nvSpPr>
          <p:spPr bwMode="auto">
            <a:xfrm>
              <a:off x="3524" y="1732"/>
              <a:ext cx="62" cy="57"/>
            </a:xfrm>
            <a:custGeom>
              <a:avLst/>
              <a:gdLst>
                <a:gd name="T0" fmla="*/ 48 w 62"/>
                <a:gd name="T1" fmla="*/ 21 h 57"/>
                <a:gd name="T2" fmla="*/ 37 w 62"/>
                <a:gd name="T3" fmla="*/ 18 h 57"/>
                <a:gd name="T4" fmla="*/ 18 w 62"/>
                <a:gd name="T5" fmla="*/ 9 h 57"/>
                <a:gd name="T6" fmla="*/ 0 w 62"/>
                <a:gd name="T7" fmla="*/ 0 h 57"/>
                <a:gd name="T8" fmla="*/ 3 w 62"/>
                <a:gd name="T9" fmla="*/ 7 h 57"/>
                <a:gd name="T10" fmla="*/ 9 w 62"/>
                <a:gd name="T11" fmla="*/ 18 h 57"/>
                <a:gd name="T12" fmla="*/ 15 w 62"/>
                <a:gd name="T13" fmla="*/ 30 h 57"/>
                <a:gd name="T14" fmla="*/ 7 w 62"/>
                <a:gd name="T15" fmla="*/ 31 h 57"/>
                <a:gd name="T16" fmla="*/ 5 w 62"/>
                <a:gd name="T17" fmla="*/ 32 h 57"/>
                <a:gd name="T18" fmla="*/ 6 w 62"/>
                <a:gd name="T19" fmla="*/ 38 h 57"/>
                <a:gd name="T20" fmla="*/ 8 w 62"/>
                <a:gd name="T21" fmla="*/ 46 h 57"/>
                <a:gd name="T22" fmla="*/ 16 w 62"/>
                <a:gd name="T23" fmla="*/ 56 h 57"/>
                <a:gd name="T24" fmla="*/ 18 w 62"/>
                <a:gd name="T25" fmla="*/ 53 h 57"/>
                <a:gd name="T26" fmla="*/ 25 w 62"/>
                <a:gd name="T27" fmla="*/ 52 h 57"/>
                <a:gd name="T28" fmla="*/ 11 w 62"/>
                <a:gd name="T29" fmla="*/ 43 h 57"/>
                <a:gd name="T30" fmla="*/ 17 w 62"/>
                <a:gd name="T31" fmla="*/ 42 h 57"/>
                <a:gd name="T32" fmla="*/ 22 w 62"/>
                <a:gd name="T33" fmla="*/ 40 h 57"/>
                <a:gd name="T34" fmla="*/ 45 w 62"/>
                <a:gd name="T35" fmla="*/ 48 h 57"/>
                <a:gd name="T36" fmla="*/ 46 w 62"/>
                <a:gd name="T37" fmla="*/ 44 h 57"/>
                <a:gd name="T38" fmla="*/ 52 w 62"/>
                <a:gd name="T39" fmla="*/ 35 h 57"/>
                <a:gd name="T40" fmla="*/ 61 w 62"/>
                <a:gd name="T41" fmla="*/ 31 h 57"/>
                <a:gd name="T42" fmla="*/ 55 w 62"/>
                <a:gd name="T43" fmla="*/ 26 h 57"/>
                <a:gd name="T44" fmla="*/ 51 w 62"/>
                <a:gd name="T45" fmla="*/ 17 h 57"/>
                <a:gd name="T46" fmla="*/ 48 w 62"/>
                <a:gd name="T47" fmla="*/ 21 h 5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2"/>
                <a:gd name="T73" fmla="*/ 0 h 57"/>
                <a:gd name="T74" fmla="*/ 62 w 62"/>
                <a:gd name="T75" fmla="*/ 57 h 5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2" h="57">
                  <a:moveTo>
                    <a:pt x="48" y="21"/>
                  </a:moveTo>
                  <a:lnTo>
                    <a:pt x="37" y="18"/>
                  </a:lnTo>
                  <a:lnTo>
                    <a:pt x="18" y="9"/>
                  </a:lnTo>
                  <a:lnTo>
                    <a:pt x="0" y="0"/>
                  </a:lnTo>
                  <a:lnTo>
                    <a:pt x="3" y="7"/>
                  </a:lnTo>
                  <a:lnTo>
                    <a:pt x="9" y="18"/>
                  </a:lnTo>
                  <a:lnTo>
                    <a:pt x="15" y="30"/>
                  </a:lnTo>
                  <a:lnTo>
                    <a:pt x="7" y="31"/>
                  </a:lnTo>
                  <a:lnTo>
                    <a:pt x="5" y="32"/>
                  </a:lnTo>
                  <a:lnTo>
                    <a:pt x="6" y="38"/>
                  </a:lnTo>
                  <a:lnTo>
                    <a:pt x="8" y="46"/>
                  </a:lnTo>
                  <a:lnTo>
                    <a:pt x="16" y="56"/>
                  </a:lnTo>
                  <a:lnTo>
                    <a:pt x="18" y="53"/>
                  </a:lnTo>
                  <a:lnTo>
                    <a:pt x="25" y="52"/>
                  </a:lnTo>
                  <a:lnTo>
                    <a:pt x="11" y="43"/>
                  </a:lnTo>
                  <a:lnTo>
                    <a:pt x="17" y="42"/>
                  </a:lnTo>
                  <a:lnTo>
                    <a:pt x="22" y="40"/>
                  </a:lnTo>
                  <a:lnTo>
                    <a:pt x="45" y="48"/>
                  </a:lnTo>
                  <a:lnTo>
                    <a:pt x="46" y="44"/>
                  </a:lnTo>
                  <a:lnTo>
                    <a:pt x="52" y="35"/>
                  </a:lnTo>
                  <a:lnTo>
                    <a:pt x="61" y="31"/>
                  </a:lnTo>
                  <a:lnTo>
                    <a:pt x="55" y="26"/>
                  </a:lnTo>
                  <a:lnTo>
                    <a:pt x="51" y="17"/>
                  </a:lnTo>
                  <a:lnTo>
                    <a:pt x="48" y="21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478" name="Freeform 225"/>
            <p:cNvSpPr>
              <a:spLocks/>
            </p:cNvSpPr>
            <p:nvPr/>
          </p:nvSpPr>
          <p:spPr bwMode="auto">
            <a:xfrm>
              <a:off x="3479" y="1893"/>
              <a:ext cx="31" cy="41"/>
            </a:xfrm>
            <a:custGeom>
              <a:avLst/>
              <a:gdLst>
                <a:gd name="T0" fmla="*/ 30 w 31"/>
                <a:gd name="T1" fmla="*/ 14 h 41"/>
                <a:gd name="T2" fmla="*/ 28 w 31"/>
                <a:gd name="T3" fmla="*/ 24 h 41"/>
                <a:gd name="T4" fmla="*/ 28 w 31"/>
                <a:gd name="T5" fmla="*/ 36 h 41"/>
                <a:gd name="T6" fmla="*/ 24 w 31"/>
                <a:gd name="T7" fmla="*/ 40 h 41"/>
                <a:gd name="T8" fmla="*/ 19 w 31"/>
                <a:gd name="T9" fmla="*/ 31 h 41"/>
                <a:gd name="T10" fmla="*/ 21 w 31"/>
                <a:gd name="T11" fmla="*/ 38 h 41"/>
                <a:gd name="T12" fmla="*/ 17 w 31"/>
                <a:gd name="T13" fmla="*/ 36 h 41"/>
                <a:gd name="T14" fmla="*/ 14 w 31"/>
                <a:gd name="T15" fmla="*/ 24 h 41"/>
                <a:gd name="T16" fmla="*/ 15 w 31"/>
                <a:gd name="T17" fmla="*/ 18 h 41"/>
                <a:gd name="T18" fmla="*/ 6 w 31"/>
                <a:gd name="T19" fmla="*/ 11 h 41"/>
                <a:gd name="T20" fmla="*/ 11 w 31"/>
                <a:gd name="T21" fmla="*/ 18 h 41"/>
                <a:gd name="T22" fmla="*/ 6 w 31"/>
                <a:gd name="T23" fmla="*/ 18 h 41"/>
                <a:gd name="T24" fmla="*/ 3 w 31"/>
                <a:gd name="T25" fmla="*/ 13 h 41"/>
                <a:gd name="T26" fmla="*/ 5 w 31"/>
                <a:gd name="T27" fmla="*/ 13 h 41"/>
                <a:gd name="T28" fmla="*/ 0 w 31"/>
                <a:gd name="T29" fmla="*/ 7 h 41"/>
                <a:gd name="T30" fmla="*/ 12 w 31"/>
                <a:gd name="T31" fmla="*/ 0 h 41"/>
                <a:gd name="T32" fmla="*/ 19 w 31"/>
                <a:gd name="T33" fmla="*/ 4 h 41"/>
                <a:gd name="T34" fmla="*/ 23 w 31"/>
                <a:gd name="T35" fmla="*/ 7 h 41"/>
                <a:gd name="T36" fmla="*/ 24 w 31"/>
                <a:gd name="T37" fmla="*/ 9 h 41"/>
                <a:gd name="T38" fmla="*/ 30 w 31"/>
                <a:gd name="T39" fmla="*/ 14 h 4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1"/>
                <a:gd name="T61" fmla="*/ 0 h 41"/>
                <a:gd name="T62" fmla="*/ 31 w 31"/>
                <a:gd name="T63" fmla="*/ 41 h 4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1" h="41">
                  <a:moveTo>
                    <a:pt x="30" y="14"/>
                  </a:moveTo>
                  <a:lnTo>
                    <a:pt x="28" y="24"/>
                  </a:lnTo>
                  <a:lnTo>
                    <a:pt x="28" y="36"/>
                  </a:lnTo>
                  <a:lnTo>
                    <a:pt x="24" y="40"/>
                  </a:lnTo>
                  <a:lnTo>
                    <a:pt x="19" y="31"/>
                  </a:lnTo>
                  <a:lnTo>
                    <a:pt x="21" y="38"/>
                  </a:lnTo>
                  <a:lnTo>
                    <a:pt x="17" y="36"/>
                  </a:lnTo>
                  <a:lnTo>
                    <a:pt x="14" y="24"/>
                  </a:lnTo>
                  <a:lnTo>
                    <a:pt x="15" y="18"/>
                  </a:lnTo>
                  <a:lnTo>
                    <a:pt x="6" y="11"/>
                  </a:lnTo>
                  <a:lnTo>
                    <a:pt x="11" y="18"/>
                  </a:lnTo>
                  <a:lnTo>
                    <a:pt x="6" y="18"/>
                  </a:lnTo>
                  <a:lnTo>
                    <a:pt x="3" y="13"/>
                  </a:lnTo>
                  <a:lnTo>
                    <a:pt x="5" y="13"/>
                  </a:lnTo>
                  <a:lnTo>
                    <a:pt x="0" y="7"/>
                  </a:lnTo>
                  <a:lnTo>
                    <a:pt x="12" y="0"/>
                  </a:lnTo>
                  <a:lnTo>
                    <a:pt x="19" y="4"/>
                  </a:lnTo>
                  <a:lnTo>
                    <a:pt x="23" y="7"/>
                  </a:lnTo>
                  <a:lnTo>
                    <a:pt x="24" y="9"/>
                  </a:lnTo>
                  <a:lnTo>
                    <a:pt x="30" y="14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479" name="Freeform 226"/>
            <p:cNvSpPr>
              <a:spLocks/>
            </p:cNvSpPr>
            <p:nvPr/>
          </p:nvSpPr>
          <p:spPr bwMode="auto">
            <a:xfrm>
              <a:off x="3507" y="1887"/>
              <a:ext cx="30" cy="24"/>
            </a:xfrm>
            <a:custGeom>
              <a:avLst/>
              <a:gdLst>
                <a:gd name="T0" fmla="*/ 24 w 30"/>
                <a:gd name="T1" fmla="*/ 14 h 24"/>
                <a:gd name="T2" fmla="*/ 15 w 30"/>
                <a:gd name="T3" fmla="*/ 14 h 24"/>
                <a:gd name="T4" fmla="*/ 13 w 30"/>
                <a:gd name="T5" fmla="*/ 23 h 24"/>
                <a:gd name="T6" fmla="*/ 5 w 30"/>
                <a:gd name="T7" fmla="*/ 17 h 24"/>
                <a:gd name="T8" fmla="*/ 2 w 30"/>
                <a:gd name="T9" fmla="*/ 13 h 24"/>
                <a:gd name="T10" fmla="*/ 0 w 30"/>
                <a:gd name="T11" fmla="*/ 14 h 24"/>
                <a:gd name="T12" fmla="*/ 8 w 30"/>
                <a:gd name="T13" fmla="*/ 4 h 24"/>
                <a:gd name="T14" fmla="*/ 15 w 30"/>
                <a:gd name="T15" fmla="*/ 3 h 24"/>
                <a:gd name="T16" fmla="*/ 20 w 30"/>
                <a:gd name="T17" fmla="*/ 0 h 24"/>
                <a:gd name="T18" fmla="*/ 26 w 30"/>
                <a:gd name="T19" fmla="*/ 3 h 24"/>
                <a:gd name="T20" fmla="*/ 29 w 30"/>
                <a:gd name="T21" fmla="*/ 8 h 24"/>
                <a:gd name="T22" fmla="*/ 24 w 30"/>
                <a:gd name="T23" fmla="*/ 14 h 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0"/>
                <a:gd name="T37" fmla="*/ 0 h 24"/>
                <a:gd name="T38" fmla="*/ 30 w 30"/>
                <a:gd name="T39" fmla="*/ 24 h 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0" h="24">
                  <a:moveTo>
                    <a:pt x="24" y="14"/>
                  </a:moveTo>
                  <a:lnTo>
                    <a:pt x="15" y="14"/>
                  </a:lnTo>
                  <a:lnTo>
                    <a:pt x="13" y="23"/>
                  </a:lnTo>
                  <a:lnTo>
                    <a:pt x="5" y="17"/>
                  </a:lnTo>
                  <a:lnTo>
                    <a:pt x="2" y="13"/>
                  </a:lnTo>
                  <a:lnTo>
                    <a:pt x="0" y="14"/>
                  </a:lnTo>
                  <a:lnTo>
                    <a:pt x="8" y="4"/>
                  </a:lnTo>
                  <a:lnTo>
                    <a:pt x="15" y="3"/>
                  </a:lnTo>
                  <a:lnTo>
                    <a:pt x="20" y="0"/>
                  </a:lnTo>
                  <a:lnTo>
                    <a:pt x="26" y="3"/>
                  </a:lnTo>
                  <a:lnTo>
                    <a:pt x="29" y="8"/>
                  </a:lnTo>
                  <a:lnTo>
                    <a:pt x="24" y="14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480" name="Freeform 227"/>
            <p:cNvSpPr>
              <a:spLocks/>
            </p:cNvSpPr>
            <p:nvPr/>
          </p:nvSpPr>
          <p:spPr bwMode="auto">
            <a:xfrm>
              <a:off x="3489" y="1992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3 h 17"/>
                <a:gd name="T4" fmla="*/ 13 w 17"/>
                <a:gd name="T5" fmla="*/ 0 h 17"/>
                <a:gd name="T6" fmla="*/ 0 w 17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16"/>
                  </a:moveTo>
                  <a:lnTo>
                    <a:pt x="16" y="3"/>
                  </a:lnTo>
                  <a:lnTo>
                    <a:pt x="13" y="0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481" name="Freeform 228"/>
            <p:cNvSpPr>
              <a:spLocks/>
            </p:cNvSpPr>
            <p:nvPr/>
          </p:nvSpPr>
          <p:spPr bwMode="auto">
            <a:xfrm>
              <a:off x="3548" y="1831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0 w 17"/>
                <a:gd name="T3" fmla="*/ 0 h 17"/>
                <a:gd name="T4" fmla="*/ 0 w 17"/>
                <a:gd name="T5" fmla="*/ 16 h 17"/>
                <a:gd name="T6" fmla="*/ 16 w 17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16" y="16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482" name="Freeform 229"/>
            <p:cNvSpPr>
              <a:spLocks/>
            </p:cNvSpPr>
            <p:nvPr/>
          </p:nvSpPr>
          <p:spPr bwMode="auto">
            <a:xfrm>
              <a:off x="3487" y="1913"/>
              <a:ext cx="17" cy="17"/>
            </a:xfrm>
            <a:custGeom>
              <a:avLst/>
              <a:gdLst>
                <a:gd name="T0" fmla="*/ 12 w 17"/>
                <a:gd name="T1" fmla="*/ 0 h 17"/>
                <a:gd name="T2" fmla="*/ 16 w 17"/>
                <a:gd name="T3" fmla="*/ 16 h 17"/>
                <a:gd name="T4" fmla="*/ 0 w 17"/>
                <a:gd name="T5" fmla="*/ 8 h 17"/>
                <a:gd name="T6" fmla="*/ 12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12" y="0"/>
                  </a:moveTo>
                  <a:lnTo>
                    <a:pt x="16" y="16"/>
                  </a:lnTo>
                  <a:lnTo>
                    <a:pt x="0" y="8"/>
                  </a:lnTo>
                  <a:lnTo>
                    <a:pt x="12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483" name="Freeform 230"/>
            <p:cNvSpPr>
              <a:spLocks/>
            </p:cNvSpPr>
            <p:nvPr/>
          </p:nvSpPr>
          <p:spPr bwMode="auto">
            <a:xfrm>
              <a:off x="3374" y="1767"/>
              <a:ext cx="56" cy="72"/>
            </a:xfrm>
            <a:custGeom>
              <a:avLst/>
              <a:gdLst>
                <a:gd name="T0" fmla="*/ 15 w 56"/>
                <a:gd name="T1" fmla="*/ 47 h 72"/>
                <a:gd name="T2" fmla="*/ 7 w 56"/>
                <a:gd name="T3" fmla="*/ 46 h 72"/>
                <a:gd name="T4" fmla="*/ 0 w 56"/>
                <a:gd name="T5" fmla="*/ 39 h 72"/>
                <a:gd name="T6" fmla="*/ 7 w 56"/>
                <a:gd name="T7" fmla="*/ 32 h 72"/>
                <a:gd name="T8" fmla="*/ 14 w 56"/>
                <a:gd name="T9" fmla="*/ 20 h 72"/>
                <a:gd name="T10" fmla="*/ 19 w 56"/>
                <a:gd name="T11" fmla="*/ 18 h 72"/>
                <a:gd name="T12" fmla="*/ 32 w 56"/>
                <a:gd name="T13" fmla="*/ 22 h 72"/>
                <a:gd name="T14" fmla="*/ 28 w 56"/>
                <a:gd name="T15" fmla="*/ 15 h 72"/>
                <a:gd name="T16" fmla="*/ 31 w 56"/>
                <a:gd name="T17" fmla="*/ 14 h 72"/>
                <a:gd name="T18" fmla="*/ 39 w 56"/>
                <a:gd name="T19" fmla="*/ 7 h 72"/>
                <a:gd name="T20" fmla="*/ 39 w 56"/>
                <a:gd name="T21" fmla="*/ 0 h 72"/>
                <a:gd name="T22" fmla="*/ 52 w 56"/>
                <a:gd name="T23" fmla="*/ 7 h 72"/>
                <a:gd name="T24" fmla="*/ 54 w 56"/>
                <a:gd name="T25" fmla="*/ 10 h 72"/>
                <a:gd name="T26" fmla="*/ 48 w 56"/>
                <a:gd name="T27" fmla="*/ 17 h 72"/>
                <a:gd name="T28" fmla="*/ 53 w 56"/>
                <a:gd name="T29" fmla="*/ 30 h 72"/>
                <a:gd name="T30" fmla="*/ 47 w 56"/>
                <a:gd name="T31" fmla="*/ 38 h 72"/>
                <a:gd name="T32" fmla="*/ 40 w 56"/>
                <a:gd name="T33" fmla="*/ 46 h 72"/>
                <a:gd name="T34" fmla="*/ 43 w 56"/>
                <a:gd name="T35" fmla="*/ 53 h 72"/>
                <a:gd name="T36" fmla="*/ 55 w 56"/>
                <a:gd name="T37" fmla="*/ 60 h 72"/>
                <a:gd name="T38" fmla="*/ 51 w 56"/>
                <a:gd name="T39" fmla="*/ 64 h 72"/>
                <a:gd name="T40" fmla="*/ 42 w 56"/>
                <a:gd name="T41" fmla="*/ 68 h 72"/>
                <a:gd name="T42" fmla="*/ 41 w 56"/>
                <a:gd name="T43" fmla="*/ 70 h 72"/>
                <a:gd name="T44" fmla="*/ 30 w 56"/>
                <a:gd name="T45" fmla="*/ 69 h 72"/>
                <a:gd name="T46" fmla="*/ 27 w 56"/>
                <a:gd name="T47" fmla="*/ 71 h 72"/>
                <a:gd name="T48" fmla="*/ 22 w 56"/>
                <a:gd name="T49" fmla="*/ 68 h 72"/>
                <a:gd name="T50" fmla="*/ 18 w 56"/>
                <a:gd name="T51" fmla="*/ 65 h 72"/>
                <a:gd name="T52" fmla="*/ 21 w 56"/>
                <a:gd name="T53" fmla="*/ 59 h 72"/>
                <a:gd name="T54" fmla="*/ 22 w 56"/>
                <a:gd name="T55" fmla="*/ 58 h 72"/>
                <a:gd name="T56" fmla="*/ 17 w 56"/>
                <a:gd name="T57" fmla="*/ 55 h 72"/>
                <a:gd name="T58" fmla="*/ 15 w 56"/>
                <a:gd name="T59" fmla="*/ 47 h 7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6"/>
                <a:gd name="T91" fmla="*/ 0 h 72"/>
                <a:gd name="T92" fmla="*/ 56 w 56"/>
                <a:gd name="T93" fmla="*/ 72 h 7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6" h="72">
                  <a:moveTo>
                    <a:pt x="15" y="47"/>
                  </a:moveTo>
                  <a:lnTo>
                    <a:pt x="7" y="46"/>
                  </a:lnTo>
                  <a:lnTo>
                    <a:pt x="0" y="39"/>
                  </a:lnTo>
                  <a:lnTo>
                    <a:pt x="7" y="32"/>
                  </a:lnTo>
                  <a:lnTo>
                    <a:pt x="14" y="20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28" y="15"/>
                  </a:lnTo>
                  <a:lnTo>
                    <a:pt x="31" y="14"/>
                  </a:lnTo>
                  <a:lnTo>
                    <a:pt x="39" y="7"/>
                  </a:lnTo>
                  <a:lnTo>
                    <a:pt x="39" y="0"/>
                  </a:lnTo>
                  <a:lnTo>
                    <a:pt x="52" y="7"/>
                  </a:lnTo>
                  <a:lnTo>
                    <a:pt x="54" y="10"/>
                  </a:lnTo>
                  <a:lnTo>
                    <a:pt x="48" y="17"/>
                  </a:lnTo>
                  <a:lnTo>
                    <a:pt x="53" y="30"/>
                  </a:lnTo>
                  <a:lnTo>
                    <a:pt x="47" y="38"/>
                  </a:lnTo>
                  <a:lnTo>
                    <a:pt x="40" y="46"/>
                  </a:lnTo>
                  <a:lnTo>
                    <a:pt x="43" y="53"/>
                  </a:lnTo>
                  <a:lnTo>
                    <a:pt x="55" y="60"/>
                  </a:lnTo>
                  <a:lnTo>
                    <a:pt x="51" y="64"/>
                  </a:lnTo>
                  <a:lnTo>
                    <a:pt x="42" y="68"/>
                  </a:lnTo>
                  <a:lnTo>
                    <a:pt x="41" y="70"/>
                  </a:lnTo>
                  <a:lnTo>
                    <a:pt x="30" y="69"/>
                  </a:lnTo>
                  <a:lnTo>
                    <a:pt x="27" y="71"/>
                  </a:lnTo>
                  <a:lnTo>
                    <a:pt x="22" y="68"/>
                  </a:lnTo>
                  <a:lnTo>
                    <a:pt x="18" y="65"/>
                  </a:lnTo>
                  <a:lnTo>
                    <a:pt x="21" y="59"/>
                  </a:lnTo>
                  <a:lnTo>
                    <a:pt x="22" y="58"/>
                  </a:lnTo>
                  <a:lnTo>
                    <a:pt x="17" y="55"/>
                  </a:lnTo>
                  <a:lnTo>
                    <a:pt x="15" y="47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484" name="Freeform 231"/>
            <p:cNvSpPr>
              <a:spLocks/>
            </p:cNvSpPr>
            <p:nvPr/>
          </p:nvSpPr>
          <p:spPr bwMode="auto">
            <a:xfrm>
              <a:off x="2572" y="2007"/>
              <a:ext cx="63" cy="48"/>
            </a:xfrm>
            <a:custGeom>
              <a:avLst/>
              <a:gdLst>
                <a:gd name="T0" fmla="*/ 1 w 63"/>
                <a:gd name="T1" fmla="*/ 17 h 48"/>
                <a:gd name="T2" fmla="*/ 0 w 63"/>
                <a:gd name="T3" fmla="*/ 18 h 48"/>
                <a:gd name="T4" fmla="*/ 0 w 63"/>
                <a:gd name="T5" fmla="*/ 21 h 48"/>
                <a:gd name="T6" fmla="*/ 8 w 63"/>
                <a:gd name="T7" fmla="*/ 28 h 48"/>
                <a:gd name="T8" fmla="*/ 12 w 63"/>
                <a:gd name="T9" fmla="*/ 40 h 48"/>
                <a:gd name="T10" fmla="*/ 31 w 63"/>
                <a:gd name="T11" fmla="*/ 43 h 48"/>
                <a:gd name="T12" fmla="*/ 49 w 63"/>
                <a:gd name="T13" fmla="*/ 47 h 48"/>
                <a:gd name="T14" fmla="*/ 51 w 63"/>
                <a:gd name="T15" fmla="*/ 44 h 48"/>
                <a:gd name="T16" fmla="*/ 54 w 63"/>
                <a:gd name="T17" fmla="*/ 27 h 48"/>
                <a:gd name="T18" fmla="*/ 59 w 63"/>
                <a:gd name="T19" fmla="*/ 25 h 48"/>
                <a:gd name="T20" fmla="*/ 57 w 63"/>
                <a:gd name="T21" fmla="*/ 12 h 48"/>
                <a:gd name="T22" fmla="*/ 59 w 63"/>
                <a:gd name="T23" fmla="*/ 15 h 48"/>
                <a:gd name="T24" fmla="*/ 62 w 63"/>
                <a:gd name="T25" fmla="*/ 12 h 48"/>
                <a:gd name="T26" fmla="*/ 60 w 63"/>
                <a:gd name="T27" fmla="*/ 2 h 48"/>
                <a:gd name="T28" fmla="*/ 56 w 63"/>
                <a:gd name="T29" fmla="*/ 0 h 48"/>
                <a:gd name="T30" fmla="*/ 45 w 63"/>
                <a:gd name="T31" fmla="*/ 12 h 48"/>
                <a:gd name="T32" fmla="*/ 35 w 63"/>
                <a:gd name="T33" fmla="*/ 24 h 48"/>
                <a:gd name="T34" fmla="*/ 16 w 63"/>
                <a:gd name="T35" fmla="*/ 26 h 48"/>
                <a:gd name="T36" fmla="*/ 8 w 63"/>
                <a:gd name="T37" fmla="*/ 24 h 48"/>
                <a:gd name="T38" fmla="*/ 3 w 63"/>
                <a:gd name="T39" fmla="*/ 21 h 48"/>
                <a:gd name="T40" fmla="*/ 3 w 63"/>
                <a:gd name="T41" fmla="*/ 17 h 48"/>
                <a:gd name="T42" fmla="*/ 1 w 63"/>
                <a:gd name="T43" fmla="*/ 17 h 4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3"/>
                <a:gd name="T67" fmla="*/ 0 h 48"/>
                <a:gd name="T68" fmla="*/ 63 w 63"/>
                <a:gd name="T69" fmla="*/ 48 h 4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3" h="48">
                  <a:moveTo>
                    <a:pt x="1" y="17"/>
                  </a:moveTo>
                  <a:lnTo>
                    <a:pt x="0" y="18"/>
                  </a:lnTo>
                  <a:lnTo>
                    <a:pt x="0" y="21"/>
                  </a:lnTo>
                  <a:lnTo>
                    <a:pt x="8" y="28"/>
                  </a:lnTo>
                  <a:lnTo>
                    <a:pt x="12" y="40"/>
                  </a:lnTo>
                  <a:lnTo>
                    <a:pt x="31" y="43"/>
                  </a:lnTo>
                  <a:lnTo>
                    <a:pt x="49" y="47"/>
                  </a:lnTo>
                  <a:lnTo>
                    <a:pt x="51" y="44"/>
                  </a:lnTo>
                  <a:lnTo>
                    <a:pt x="54" y="27"/>
                  </a:lnTo>
                  <a:lnTo>
                    <a:pt x="59" y="25"/>
                  </a:lnTo>
                  <a:lnTo>
                    <a:pt x="57" y="12"/>
                  </a:lnTo>
                  <a:lnTo>
                    <a:pt x="59" y="15"/>
                  </a:lnTo>
                  <a:lnTo>
                    <a:pt x="62" y="12"/>
                  </a:lnTo>
                  <a:lnTo>
                    <a:pt x="60" y="2"/>
                  </a:lnTo>
                  <a:lnTo>
                    <a:pt x="56" y="0"/>
                  </a:lnTo>
                  <a:lnTo>
                    <a:pt x="45" y="12"/>
                  </a:lnTo>
                  <a:lnTo>
                    <a:pt x="35" y="24"/>
                  </a:lnTo>
                  <a:lnTo>
                    <a:pt x="16" y="26"/>
                  </a:lnTo>
                  <a:lnTo>
                    <a:pt x="8" y="24"/>
                  </a:lnTo>
                  <a:lnTo>
                    <a:pt x="3" y="21"/>
                  </a:lnTo>
                  <a:lnTo>
                    <a:pt x="3" y="17"/>
                  </a:lnTo>
                  <a:lnTo>
                    <a:pt x="1" y="17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485" name="Freeform 232"/>
            <p:cNvSpPr>
              <a:spLocks/>
            </p:cNvSpPr>
            <p:nvPr/>
          </p:nvSpPr>
          <p:spPr bwMode="auto">
            <a:xfrm>
              <a:off x="3409" y="2016"/>
              <a:ext cx="17" cy="45"/>
            </a:xfrm>
            <a:custGeom>
              <a:avLst/>
              <a:gdLst>
                <a:gd name="T0" fmla="*/ 10 w 17"/>
                <a:gd name="T1" fmla="*/ 44 h 45"/>
                <a:gd name="T2" fmla="*/ 2 w 17"/>
                <a:gd name="T3" fmla="*/ 33 h 45"/>
                <a:gd name="T4" fmla="*/ 0 w 17"/>
                <a:gd name="T5" fmla="*/ 18 h 45"/>
                <a:gd name="T6" fmla="*/ 4 w 17"/>
                <a:gd name="T7" fmla="*/ 9 h 45"/>
                <a:gd name="T8" fmla="*/ 9 w 17"/>
                <a:gd name="T9" fmla="*/ 0 h 45"/>
                <a:gd name="T10" fmla="*/ 16 w 17"/>
                <a:gd name="T11" fmla="*/ 2 h 45"/>
                <a:gd name="T12" fmla="*/ 14 w 17"/>
                <a:gd name="T13" fmla="*/ 13 h 45"/>
                <a:gd name="T14" fmla="*/ 13 w 17"/>
                <a:gd name="T15" fmla="*/ 24 h 45"/>
                <a:gd name="T16" fmla="*/ 11 w 17"/>
                <a:gd name="T17" fmla="*/ 33 h 45"/>
                <a:gd name="T18" fmla="*/ 10 w 17"/>
                <a:gd name="T19" fmla="*/ 44 h 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45"/>
                <a:gd name="T32" fmla="*/ 17 w 17"/>
                <a:gd name="T33" fmla="*/ 45 h 4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45">
                  <a:moveTo>
                    <a:pt x="10" y="44"/>
                  </a:moveTo>
                  <a:lnTo>
                    <a:pt x="2" y="33"/>
                  </a:lnTo>
                  <a:lnTo>
                    <a:pt x="0" y="18"/>
                  </a:lnTo>
                  <a:lnTo>
                    <a:pt x="4" y="9"/>
                  </a:lnTo>
                  <a:lnTo>
                    <a:pt x="9" y="0"/>
                  </a:lnTo>
                  <a:lnTo>
                    <a:pt x="16" y="2"/>
                  </a:lnTo>
                  <a:lnTo>
                    <a:pt x="14" y="13"/>
                  </a:lnTo>
                  <a:lnTo>
                    <a:pt x="13" y="24"/>
                  </a:lnTo>
                  <a:lnTo>
                    <a:pt x="11" y="33"/>
                  </a:lnTo>
                  <a:lnTo>
                    <a:pt x="10" y="44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486" name="Freeform 233"/>
            <p:cNvSpPr>
              <a:spLocks/>
            </p:cNvSpPr>
            <p:nvPr/>
          </p:nvSpPr>
          <p:spPr bwMode="auto">
            <a:xfrm>
              <a:off x="2911" y="1942"/>
              <a:ext cx="102" cy="56"/>
            </a:xfrm>
            <a:custGeom>
              <a:avLst/>
              <a:gdLst>
                <a:gd name="T0" fmla="*/ 57 w 102"/>
                <a:gd name="T1" fmla="*/ 44 h 56"/>
                <a:gd name="T2" fmla="*/ 43 w 102"/>
                <a:gd name="T3" fmla="*/ 40 h 56"/>
                <a:gd name="T4" fmla="*/ 30 w 102"/>
                <a:gd name="T5" fmla="*/ 38 h 56"/>
                <a:gd name="T6" fmla="*/ 16 w 102"/>
                <a:gd name="T7" fmla="*/ 31 h 56"/>
                <a:gd name="T8" fmla="*/ 1 w 102"/>
                <a:gd name="T9" fmla="*/ 23 h 56"/>
                <a:gd name="T10" fmla="*/ 0 w 102"/>
                <a:gd name="T11" fmla="*/ 15 h 56"/>
                <a:gd name="T12" fmla="*/ 7 w 102"/>
                <a:gd name="T13" fmla="*/ 4 h 56"/>
                <a:gd name="T14" fmla="*/ 8 w 102"/>
                <a:gd name="T15" fmla="*/ 5 h 56"/>
                <a:gd name="T16" fmla="*/ 13 w 102"/>
                <a:gd name="T17" fmla="*/ 0 h 56"/>
                <a:gd name="T18" fmla="*/ 23 w 102"/>
                <a:gd name="T19" fmla="*/ 6 h 56"/>
                <a:gd name="T20" fmla="*/ 39 w 102"/>
                <a:gd name="T21" fmla="*/ 18 h 56"/>
                <a:gd name="T22" fmla="*/ 44 w 102"/>
                <a:gd name="T23" fmla="*/ 16 h 56"/>
                <a:gd name="T24" fmla="*/ 47 w 102"/>
                <a:gd name="T25" fmla="*/ 20 h 56"/>
                <a:gd name="T26" fmla="*/ 58 w 102"/>
                <a:gd name="T27" fmla="*/ 25 h 56"/>
                <a:gd name="T28" fmla="*/ 60 w 102"/>
                <a:gd name="T29" fmla="*/ 28 h 56"/>
                <a:gd name="T30" fmla="*/ 72 w 102"/>
                <a:gd name="T31" fmla="*/ 33 h 56"/>
                <a:gd name="T32" fmla="*/ 83 w 102"/>
                <a:gd name="T33" fmla="*/ 34 h 56"/>
                <a:gd name="T34" fmla="*/ 97 w 102"/>
                <a:gd name="T35" fmla="*/ 36 h 56"/>
                <a:gd name="T36" fmla="*/ 101 w 102"/>
                <a:gd name="T37" fmla="*/ 55 h 56"/>
                <a:gd name="T38" fmla="*/ 87 w 102"/>
                <a:gd name="T39" fmla="*/ 54 h 56"/>
                <a:gd name="T40" fmla="*/ 72 w 102"/>
                <a:gd name="T41" fmla="*/ 52 h 56"/>
                <a:gd name="T42" fmla="*/ 63 w 102"/>
                <a:gd name="T43" fmla="*/ 49 h 56"/>
                <a:gd name="T44" fmla="*/ 57 w 102"/>
                <a:gd name="T45" fmla="*/ 44 h 5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2"/>
                <a:gd name="T70" fmla="*/ 0 h 56"/>
                <a:gd name="T71" fmla="*/ 102 w 102"/>
                <a:gd name="T72" fmla="*/ 56 h 5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2" h="56">
                  <a:moveTo>
                    <a:pt x="57" y="44"/>
                  </a:moveTo>
                  <a:lnTo>
                    <a:pt x="43" y="40"/>
                  </a:lnTo>
                  <a:lnTo>
                    <a:pt x="30" y="38"/>
                  </a:lnTo>
                  <a:lnTo>
                    <a:pt x="16" y="31"/>
                  </a:lnTo>
                  <a:lnTo>
                    <a:pt x="1" y="23"/>
                  </a:lnTo>
                  <a:lnTo>
                    <a:pt x="0" y="15"/>
                  </a:lnTo>
                  <a:lnTo>
                    <a:pt x="7" y="4"/>
                  </a:lnTo>
                  <a:lnTo>
                    <a:pt x="8" y="5"/>
                  </a:lnTo>
                  <a:lnTo>
                    <a:pt x="13" y="0"/>
                  </a:lnTo>
                  <a:lnTo>
                    <a:pt x="23" y="6"/>
                  </a:lnTo>
                  <a:lnTo>
                    <a:pt x="39" y="18"/>
                  </a:lnTo>
                  <a:lnTo>
                    <a:pt x="44" y="16"/>
                  </a:lnTo>
                  <a:lnTo>
                    <a:pt x="47" y="20"/>
                  </a:lnTo>
                  <a:lnTo>
                    <a:pt x="58" y="25"/>
                  </a:lnTo>
                  <a:lnTo>
                    <a:pt x="60" y="28"/>
                  </a:lnTo>
                  <a:lnTo>
                    <a:pt x="72" y="33"/>
                  </a:lnTo>
                  <a:lnTo>
                    <a:pt x="83" y="34"/>
                  </a:lnTo>
                  <a:lnTo>
                    <a:pt x="97" y="36"/>
                  </a:lnTo>
                  <a:lnTo>
                    <a:pt x="101" y="55"/>
                  </a:lnTo>
                  <a:lnTo>
                    <a:pt x="87" y="54"/>
                  </a:lnTo>
                  <a:lnTo>
                    <a:pt x="72" y="52"/>
                  </a:lnTo>
                  <a:lnTo>
                    <a:pt x="63" y="49"/>
                  </a:lnTo>
                  <a:lnTo>
                    <a:pt x="57" y="44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487" name="Freeform 234"/>
            <p:cNvSpPr>
              <a:spLocks/>
            </p:cNvSpPr>
            <p:nvPr/>
          </p:nvSpPr>
          <p:spPr bwMode="auto">
            <a:xfrm>
              <a:off x="2665" y="1830"/>
              <a:ext cx="156" cy="126"/>
            </a:xfrm>
            <a:custGeom>
              <a:avLst/>
              <a:gdLst>
                <a:gd name="T0" fmla="*/ 2 w 156"/>
                <a:gd name="T1" fmla="*/ 55 h 126"/>
                <a:gd name="T2" fmla="*/ 0 w 156"/>
                <a:gd name="T3" fmla="*/ 56 h 126"/>
                <a:gd name="T4" fmla="*/ 0 w 156"/>
                <a:gd name="T5" fmla="*/ 64 h 126"/>
                <a:gd name="T6" fmla="*/ 5 w 156"/>
                <a:gd name="T7" fmla="*/ 67 h 126"/>
                <a:gd name="T8" fmla="*/ 3 w 156"/>
                <a:gd name="T9" fmla="*/ 70 h 126"/>
                <a:gd name="T10" fmla="*/ 6 w 156"/>
                <a:gd name="T11" fmla="*/ 82 h 126"/>
                <a:gd name="T12" fmla="*/ 9 w 156"/>
                <a:gd name="T13" fmla="*/ 94 h 126"/>
                <a:gd name="T14" fmla="*/ 20 w 156"/>
                <a:gd name="T15" fmla="*/ 98 h 126"/>
                <a:gd name="T16" fmla="*/ 23 w 156"/>
                <a:gd name="T17" fmla="*/ 103 h 126"/>
                <a:gd name="T18" fmla="*/ 14 w 156"/>
                <a:gd name="T19" fmla="*/ 118 h 126"/>
                <a:gd name="T20" fmla="*/ 24 w 156"/>
                <a:gd name="T21" fmla="*/ 122 h 126"/>
                <a:gd name="T22" fmla="*/ 34 w 156"/>
                <a:gd name="T23" fmla="*/ 125 h 126"/>
                <a:gd name="T24" fmla="*/ 52 w 156"/>
                <a:gd name="T25" fmla="*/ 125 h 126"/>
                <a:gd name="T26" fmla="*/ 65 w 156"/>
                <a:gd name="T27" fmla="*/ 122 h 126"/>
                <a:gd name="T28" fmla="*/ 78 w 156"/>
                <a:gd name="T29" fmla="*/ 118 h 126"/>
                <a:gd name="T30" fmla="*/ 77 w 156"/>
                <a:gd name="T31" fmla="*/ 113 h 126"/>
                <a:gd name="T32" fmla="*/ 80 w 156"/>
                <a:gd name="T33" fmla="*/ 102 h 126"/>
                <a:gd name="T34" fmla="*/ 91 w 156"/>
                <a:gd name="T35" fmla="*/ 97 h 126"/>
                <a:gd name="T36" fmla="*/ 94 w 156"/>
                <a:gd name="T37" fmla="*/ 93 h 126"/>
                <a:gd name="T38" fmla="*/ 105 w 156"/>
                <a:gd name="T39" fmla="*/ 94 h 126"/>
                <a:gd name="T40" fmla="*/ 106 w 156"/>
                <a:gd name="T41" fmla="*/ 79 h 126"/>
                <a:gd name="T42" fmla="*/ 116 w 156"/>
                <a:gd name="T43" fmla="*/ 70 h 126"/>
                <a:gd name="T44" fmla="*/ 109 w 156"/>
                <a:gd name="T45" fmla="*/ 62 h 126"/>
                <a:gd name="T46" fmla="*/ 119 w 156"/>
                <a:gd name="T47" fmla="*/ 61 h 126"/>
                <a:gd name="T48" fmla="*/ 122 w 156"/>
                <a:gd name="T49" fmla="*/ 55 h 126"/>
                <a:gd name="T50" fmla="*/ 124 w 156"/>
                <a:gd name="T51" fmla="*/ 46 h 126"/>
                <a:gd name="T52" fmla="*/ 119 w 156"/>
                <a:gd name="T53" fmla="*/ 34 h 126"/>
                <a:gd name="T54" fmla="*/ 124 w 156"/>
                <a:gd name="T55" fmla="*/ 25 h 126"/>
                <a:gd name="T56" fmla="*/ 138 w 156"/>
                <a:gd name="T57" fmla="*/ 22 h 126"/>
                <a:gd name="T58" fmla="*/ 152 w 156"/>
                <a:gd name="T59" fmla="*/ 19 h 126"/>
                <a:gd name="T60" fmla="*/ 152 w 156"/>
                <a:gd name="T61" fmla="*/ 16 h 126"/>
                <a:gd name="T62" fmla="*/ 155 w 156"/>
                <a:gd name="T63" fmla="*/ 16 h 126"/>
                <a:gd name="T64" fmla="*/ 145 w 156"/>
                <a:gd name="T65" fmla="*/ 15 h 126"/>
                <a:gd name="T66" fmla="*/ 142 w 156"/>
                <a:gd name="T67" fmla="*/ 15 h 126"/>
                <a:gd name="T68" fmla="*/ 133 w 156"/>
                <a:gd name="T69" fmla="*/ 15 h 126"/>
                <a:gd name="T70" fmla="*/ 119 w 156"/>
                <a:gd name="T71" fmla="*/ 22 h 126"/>
                <a:gd name="T72" fmla="*/ 114 w 156"/>
                <a:gd name="T73" fmla="*/ 6 h 126"/>
                <a:gd name="T74" fmla="*/ 111 w 156"/>
                <a:gd name="T75" fmla="*/ 6 h 126"/>
                <a:gd name="T76" fmla="*/ 107 w 156"/>
                <a:gd name="T77" fmla="*/ 0 h 126"/>
                <a:gd name="T78" fmla="*/ 101 w 156"/>
                <a:gd name="T79" fmla="*/ 2 h 126"/>
                <a:gd name="T80" fmla="*/ 100 w 156"/>
                <a:gd name="T81" fmla="*/ 11 h 126"/>
                <a:gd name="T82" fmla="*/ 91 w 156"/>
                <a:gd name="T83" fmla="*/ 14 h 126"/>
                <a:gd name="T84" fmla="*/ 89 w 156"/>
                <a:gd name="T85" fmla="*/ 17 h 126"/>
                <a:gd name="T86" fmla="*/ 81 w 156"/>
                <a:gd name="T87" fmla="*/ 17 h 126"/>
                <a:gd name="T88" fmla="*/ 75 w 156"/>
                <a:gd name="T89" fmla="*/ 18 h 126"/>
                <a:gd name="T90" fmla="*/ 71 w 156"/>
                <a:gd name="T91" fmla="*/ 16 h 126"/>
                <a:gd name="T92" fmla="*/ 60 w 156"/>
                <a:gd name="T93" fmla="*/ 14 h 126"/>
                <a:gd name="T94" fmla="*/ 48 w 156"/>
                <a:gd name="T95" fmla="*/ 12 h 126"/>
                <a:gd name="T96" fmla="*/ 44 w 156"/>
                <a:gd name="T97" fmla="*/ 16 h 126"/>
                <a:gd name="T98" fmla="*/ 40 w 156"/>
                <a:gd name="T99" fmla="*/ 21 h 126"/>
                <a:gd name="T100" fmla="*/ 36 w 156"/>
                <a:gd name="T101" fmla="*/ 31 h 126"/>
                <a:gd name="T102" fmla="*/ 25 w 156"/>
                <a:gd name="T103" fmla="*/ 36 h 126"/>
                <a:gd name="T104" fmla="*/ 22 w 156"/>
                <a:gd name="T105" fmla="*/ 44 h 126"/>
                <a:gd name="T106" fmla="*/ 14 w 156"/>
                <a:gd name="T107" fmla="*/ 42 h 126"/>
                <a:gd name="T108" fmla="*/ 3 w 156"/>
                <a:gd name="T109" fmla="*/ 39 h 126"/>
                <a:gd name="T110" fmla="*/ 2 w 156"/>
                <a:gd name="T111" fmla="*/ 55 h 12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6"/>
                <a:gd name="T169" fmla="*/ 0 h 126"/>
                <a:gd name="T170" fmla="*/ 156 w 156"/>
                <a:gd name="T171" fmla="*/ 126 h 12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6" h="126">
                  <a:moveTo>
                    <a:pt x="2" y="55"/>
                  </a:moveTo>
                  <a:lnTo>
                    <a:pt x="0" y="56"/>
                  </a:lnTo>
                  <a:lnTo>
                    <a:pt x="0" y="64"/>
                  </a:lnTo>
                  <a:lnTo>
                    <a:pt x="5" y="67"/>
                  </a:lnTo>
                  <a:lnTo>
                    <a:pt x="3" y="70"/>
                  </a:lnTo>
                  <a:lnTo>
                    <a:pt x="6" y="82"/>
                  </a:lnTo>
                  <a:lnTo>
                    <a:pt x="9" y="94"/>
                  </a:lnTo>
                  <a:lnTo>
                    <a:pt x="20" y="98"/>
                  </a:lnTo>
                  <a:lnTo>
                    <a:pt x="23" y="103"/>
                  </a:lnTo>
                  <a:lnTo>
                    <a:pt x="14" y="118"/>
                  </a:lnTo>
                  <a:lnTo>
                    <a:pt x="24" y="122"/>
                  </a:lnTo>
                  <a:lnTo>
                    <a:pt x="34" y="125"/>
                  </a:lnTo>
                  <a:lnTo>
                    <a:pt x="52" y="125"/>
                  </a:lnTo>
                  <a:lnTo>
                    <a:pt x="65" y="122"/>
                  </a:lnTo>
                  <a:lnTo>
                    <a:pt x="78" y="118"/>
                  </a:lnTo>
                  <a:lnTo>
                    <a:pt x="77" y="113"/>
                  </a:lnTo>
                  <a:lnTo>
                    <a:pt x="80" y="102"/>
                  </a:lnTo>
                  <a:lnTo>
                    <a:pt x="91" y="97"/>
                  </a:lnTo>
                  <a:lnTo>
                    <a:pt x="94" y="93"/>
                  </a:lnTo>
                  <a:lnTo>
                    <a:pt x="105" y="94"/>
                  </a:lnTo>
                  <a:lnTo>
                    <a:pt x="106" y="79"/>
                  </a:lnTo>
                  <a:lnTo>
                    <a:pt x="116" y="70"/>
                  </a:lnTo>
                  <a:lnTo>
                    <a:pt x="109" y="62"/>
                  </a:lnTo>
                  <a:lnTo>
                    <a:pt x="119" y="61"/>
                  </a:lnTo>
                  <a:lnTo>
                    <a:pt x="122" y="55"/>
                  </a:lnTo>
                  <a:lnTo>
                    <a:pt x="124" y="46"/>
                  </a:lnTo>
                  <a:lnTo>
                    <a:pt x="119" y="34"/>
                  </a:lnTo>
                  <a:lnTo>
                    <a:pt x="124" y="25"/>
                  </a:lnTo>
                  <a:lnTo>
                    <a:pt x="138" y="22"/>
                  </a:lnTo>
                  <a:lnTo>
                    <a:pt x="152" y="19"/>
                  </a:lnTo>
                  <a:lnTo>
                    <a:pt x="152" y="16"/>
                  </a:lnTo>
                  <a:lnTo>
                    <a:pt x="155" y="16"/>
                  </a:lnTo>
                  <a:lnTo>
                    <a:pt x="145" y="15"/>
                  </a:lnTo>
                  <a:lnTo>
                    <a:pt x="142" y="15"/>
                  </a:lnTo>
                  <a:lnTo>
                    <a:pt x="133" y="15"/>
                  </a:lnTo>
                  <a:lnTo>
                    <a:pt x="119" y="22"/>
                  </a:lnTo>
                  <a:lnTo>
                    <a:pt x="114" y="6"/>
                  </a:lnTo>
                  <a:lnTo>
                    <a:pt x="111" y="6"/>
                  </a:lnTo>
                  <a:lnTo>
                    <a:pt x="107" y="0"/>
                  </a:lnTo>
                  <a:lnTo>
                    <a:pt x="101" y="2"/>
                  </a:lnTo>
                  <a:lnTo>
                    <a:pt x="100" y="11"/>
                  </a:lnTo>
                  <a:lnTo>
                    <a:pt x="91" y="14"/>
                  </a:lnTo>
                  <a:lnTo>
                    <a:pt x="89" y="17"/>
                  </a:lnTo>
                  <a:lnTo>
                    <a:pt x="81" y="17"/>
                  </a:lnTo>
                  <a:lnTo>
                    <a:pt x="75" y="18"/>
                  </a:lnTo>
                  <a:lnTo>
                    <a:pt x="71" y="16"/>
                  </a:lnTo>
                  <a:lnTo>
                    <a:pt x="60" y="14"/>
                  </a:lnTo>
                  <a:lnTo>
                    <a:pt x="48" y="12"/>
                  </a:lnTo>
                  <a:lnTo>
                    <a:pt x="44" y="16"/>
                  </a:lnTo>
                  <a:lnTo>
                    <a:pt x="40" y="21"/>
                  </a:lnTo>
                  <a:lnTo>
                    <a:pt x="36" y="31"/>
                  </a:lnTo>
                  <a:lnTo>
                    <a:pt x="25" y="36"/>
                  </a:lnTo>
                  <a:lnTo>
                    <a:pt x="22" y="44"/>
                  </a:lnTo>
                  <a:lnTo>
                    <a:pt x="14" y="42"/>
                  </a:lnTo>
                  <a:lnTo>
                    <a:pt x="3" y="39"/>
                  </a:lnTo>
                  <a:lnTo>
                    <a:pt x="2" y="55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488" name="Freeform 235"/>
            <p:cNvSpPr>
              <a:spLocks/>
            </p:cNvSpPr>
            <p:nvPr/>
          </p:nvSpPr>
          <p:spPr bwMode="auto">
            <a:xfrm>
              <a:off x="2799" y="1625"/>
              <a:ext cx="631" cy="460"/>
            </a:xfrm>
            <a:custGeom>
              <a:avLst/>
              <a:gdLst>
                <a:gd name="T0" fmla="*/ 247 w 631"/>
                <a:gd name="T1" fmla="*/ 350 h 460"/>
                <a:gd name="T2" fmla="*/ 196 w 631"/>
                <a:gd name="T3" fmla="*/ 351 h 460"/>
                <a:gd name="T4" fmla="*/ 156 w 631"/>
                <a:gd name="T5" fmla="*/ 333 h 460"/>
                <a:gd name="T6" fmla="*/ 120 w 631"/>
                <a:gd name="T7" fmla="*/ 320 h 460"/>
                <a:gd name="T8" fmla="*/ 89 w 631"/>
                <a:gd name="T9" fmla="*/ 288 h 460"/>
                <a:gd name="T10" fmla="*/ 91 w 631"/>
                <a:gd name="T11" fmla="*/ 257 h 460"/>
                <a:gd name="T12" fmla="*/ 47 w 631"/>
                <a:gd name="T13" fmla="*/ 241 h 460"/>
                <a:gd name="T14" fmla="*/ 22 w 631"/>
                <a:gd name="T15" fmla="*/ 221 h 460"/>
                <a:gd name="T16" fmla="*/ 0 w 631"/>
                <a:gd name="T17" fmla="*/ 192 h 460"/>
                <a:gd name="T18" fmla="*/ 32 w 631"/>
                <a:gd name="T19" fmla="*/ 169 h 460"/>
                <a:gd name="T20" fmla="*/ 62 w 631"/>
                <a:gd name="T21" fmla="*/ 142 h 460"/>
                <a:gd name="T22" fmla="*/ 57 w 631"/>
                <a:gd name="T23" fmla="*/ 111 h 460"/>
                <a:gd name="T24" fmla="*/ 83 w 631"/>
                <a:gd name="T25" fmla="*/ 86 h 460"/>
                <a:gd name="T26" fmla="*/ 106 w 631"/>
                <a:gd name="T27" fmla="*/ 57 h 460"/>
                <a:gd name="T28" fmla="*/ 153 w 631"/>
                <a:gd name="T29" fmla="*/ 87 h 460"/>
                <a:gd name="T30" fmla="*/ 204 w 631"/>
                <a:gd name="T31" fmla="*/ 118 h 460"/>
                <a:gd name="T32" fmla="*/ 272 w 631"/>
                <a:gd name="T33" fmla="*/ 147 h 460"/>
                <a:gd name="T34" fmla="*/ 335 w 631"/>
                <a:gd name="T35" fmla="*/ 158 h 460"/>
                <a:gd name="T36" fmla="*/ 387 w 631"/>
                <a:gd name="T37" fmla="*/ 149 h 460"/>
                <a:gd name="T38" fmla="*/ 415 w 631"/>
                <a:gd name="T39" fmla="*/ 116 h 460"/>
                <a:gd name="T40" fmla="*/ 470 w 631"/>
                <a:gd name="T41" fmla="*/ 91 h 460"/>
                <a:gd name="T42" fmla="*/ 422 w 631"/>
                <a:gd name="T43" fmla="*/ 76 h 460"/>
                <a:gd name="T44" fmla="*/ 428 w 631"/>
                <a:gd name="T45" fmla="*/ 51 h 460"/>
                <a:gd name="T46" fmla="*/ 420 w 631"/>
                <a:gd name="T47" fmla="*/ 8 h 460"/>
                <a:gd name="T48" fmla="*/ 494 w 631"/>
                <a:gd name="T49" fmla="*/ 18 h 460"/>
                <a:gd name="T50" fmla="*/ 559 w 631"/>
                <a:gd name="T51" fmla="*/ 57 h 460"/>
                <a:gd name="T52" fmla="*/ 626 w 631"/>
                <a:gd name="T53" fmla="*/ 80 h 460"/>
                <a:gd name="T54" fmla="*/ 621 w 631"/>
                <a:gd name="T55" fmla="*/ 130 h 460"/>
                <a:gd name="T56" fmla="*/ 613 w 631"/>
                <a:gd name="T57" fmla="*/ 149 h 460"/>
                <a:gd name="T58" fmla="*/ 588 w 631"/>
                <a:gd name="T59" fmla="*/ 162 h 460"/>
                <a:gd name="T60" fmla="*/ 554 w 631"/>
                <a:gd name="T61" fmla="*/ 195 h 460"/>
                <a:gd name="T62" fmla="*/ 539 w 631"/>
                <a:gd name="T63" fmla="*/ 171 h 460"/>
                <a:gd name="T64" fmla="*/ 506 w 631"/>
                <a:gd name="T65" fmla="*/ 197 h 460"/>
                <a:gd name="T66" fmla="*/ 550 w 631"/>
                <a:gd name="T67" fmla="*/ 214 h 460"/>
                <a:gd name="T68" fmla="*/ 558 w 631"/>
                <a:gd name="T69" fmla="*/ 231 h 460"/>
                <a:gd name="T70" fmla="*/ 574 w 631"/>
                <a:gd name="T71" fmla="*/ 277 h 460"/>
                <a:gd name="T72" fmla="*/ 589 w 631"/>
                <a:gd name="T73" fmla="*/ 302 h 460"/>
                <a:gd name="T74" fmla="*/ 599 w 631"/>
                <a:gd name="T75" fmla="*/ 320 h 460"/>
                <a:gd name="T76" fmla="*/ 603 w 631"/>
                <a:gd name="T77" fmla="*/ 335 h 460"/>
                <a:gd name="T78" fmla="*/ 604 w 631"/>
                <a:gd name="T79" fmla="*/ 347 h 460"/>
                <a:gd name="T80" fmla="*/ 592 w 631"/>
                <a:gd name="T81" fmla="*/ 373 h 460"/>
                <a:gd name="T82" fmla="*/ 594 w 631"/>
                <a:gd name="T83" fmla="*/ 387 h 460"/>
                <a:gd name="T84" fmla="*/ 586 w 631"/>
                <a:gd name="T85" fmla="*/ 399 h 460"/>
                <a:gd name="T86" fmla="*/ 566 w 631"/>
                <a:gd name="T87" fmla="*/ 416 h 460"/>
                <a:gd name="T88" fmla="*/ 553 w 631"/>
                <a:gd name="T89" fmla="*/ 424 h 460"/>
                <a:gd name="T90" fmla="*/ 536 w 631"/>
                <a:gd name="T91" fmla="*/ 428 h 460"/>
                <a:gd name="T92" fmla="*/ 528 w 631"/>
                <a:gd name="T93" fmla="*/ 434 h 460"/>
                <a:gd name="T94" fmla="*/ 513 w 631"/>
                <a:gd name="T95" fmla="*/ 437 h 460"/>
                <a:gd name="T96" fmla="*/ 498 w 631"/>
                <a:gd name="T97" fmla="*/ 459 h 460"/>
                <a:gd name="T98" fmla="*/ 475 w 631"/>
                <a:gd name="T99" fmla="*/ 440 h 460"/>
                <a:gd name="T100" fmla="*/ 448 w 631"/>
                <a:gd name="T101" fmla="*/ 432 h 460"/>
                <a:gd name="T102" fmla="*/ 416 w 631"/>
                <a:gd name="T103" fmla="*/ 425 h 460"/>
                <a:gd name="T104" fmla="*/ 396 w 631"/>
                <a:gd name="T105" fmla="*/ 426 h 460"/>
                <a:gd name="T106" fmla="*/ 383 w 631"/>
                <a:gd name="T107" fmla="*/ 441 h 460"/>
                <a:gd name="T108" fmla="*/ 360 w 631"/>
                <a:gd name="T109" fmla="*/ 420 h 460"/>
                <a:gd name="T110" fmla="*/ 335 w 631"/>
                <a:gd name="T111" fmla="*/ 401 h 460"/>
                <a:gd name="T112" fmla="*/ 336 w 631"/>
                <a:gd name="T113" fmla="*/ 356 h 460"/>
                <a:gd name="T114" fmla="*/ 307 w 631"/>
                <a:gd name="T115" fmla="*/ 337 h 460"/>
                <a:gd name="T116" fmla="*/ 281 w 631"/>
                <a:gd name="T117" fmla="*/ 333 h 46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31"/>
                <a:gd name="T178" fmla="*/ 0 h 460"/>
                <a:gd name="T179" fmla="*/ 631 w 631"/>
                <a:gd name="T180" fmla="*/ 460 h 46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31" h="460">
                  <a:moveTo>
                    <a:pt x="281" y="333"/>
                  </a:moveTo>
                  <a:lnTo>
                    <a:pt x="273" y="342"/>
                  </a:lnTo>
                  <a:lnTo>
                    <a:pt x="264" y="350"/>
                  </a:lnTo>
                  <a:lnTo>
                    <a:pt x="253" y="353"/>
                  </a:lnTo>
                  <a:lnTo>
                    <a:pt x="247" y="350"/>
                  </a:lnTo>
                  <a:lnTo>
                    <a:pt x="229" y="348"/>
                  </a:lnTo>
                  <a:lnTo>
                    <a:pt x="221" y="360"/>
                  </a:lnTo>
                  <a:lnTo>
                    <a:pt x="216" y="349"/>
                  </a:lnTo>
                  <a:lnTo>
                    <a:pt x="210" y="353"/>
                  </a:lnTo>
                  <a:lnTo>
                    <a:pt x="196" y="351"/>
                  </a:lnTo>
                  <a:lnTo>
                    <a:pt x="185" y="350"/>
                  </a:lnTo>
                  <a:lnTo>
                    <a:pt x="173" y="344"/>
                  </a:lnTo>
                  <a:lnTo>
                    <a:pt x="171" y="342"/>
                  </a:lnTo>
                  <a:lnTo>
                    <a:pt x="160" y="337"/>
                  </a:lnTo>
                  <a:lnTo>
                    <a:pt x="156" y="333"/>
                  </a:lnTo>
                  <a:lnTo>
                    <a:pt x="151" y="334"/>
                  </a:lnTo>
                  <a:lnTo>
                    <a:pt x="135" y="323"/>
                  </a:lnTo>
                  <a:lnTo>
                    <a:pt x="126" y="316"/>
                  </a:lnTo>
                  <a:lnTo>
                    <a:pt x="121" y="321"/>
                  </a:lnTo>
                  <a:lnTo>
                    <a:pt x="120" y="320"/>
                  </a:lnTo>
                  <a:lnTo>
                    <a:pt x="108" y="312"/>
                  </a:lnTo>
                  <a:lnTo>
                    <a:pt x="93" y="304"/>
                  </a:lnTo>
                  <a:lnTo>
                    <a:pt x="88" y="302"/>
                  </a:lnTo>
                  <a:lnTo>
                    <a:pt x="82" y="287"/>
                  </a:lnTo>
                  <a:lnTo>
                    <a:pt x="89" y="288"/>
                  </a:lnTo>
                  <a:lnTo>
                    <a:pt x="91" y="283"/>
                  </a:lnTo>
                  <a:lnTo>
                    <a:pt x="84" y="272"/>
                  </a:lnTo>
                  <a:lnTo>
                    <a:pt x="84" y="267"/>
                  </a:lnTo>
                  <a:lnTo>
                    <a:pt x="88" y="264"/>
                  </a:lnTo>
                  <a:lnTo>
                    <a:pt x="91" y="257"/>
                  </a:lnTo>
                  <a:lnTo>
                    <a:pt x="92" y="246"/>
                  </a:lnTo>
                  <a:lnTo>
                    <a:pt x="83" y="242"/>
                  </a:lnTo>
                  <a:lnTo>
                    <a:pt x="72" y="239"/>
                  </a:lnTo>
                  <a:lnTo>
                    <a:pt x="63" y="246"/>
                  </a:lnTo>
                  <a:lnTo>
                    <a:pt x="47" y="241"/>
                  </a:lnTo>
                  <a:lnTo>
                    <a:pt x="39" y="237"/>
                  </a:lnTo>
                  <a:lnTo>
                    <a:pt x="33" y="228"/>
                  </a:lnTo>
                  <a:lnTo>
                    <a:pt x="19" y="225"/>
                  </a:lnTo>
                  <a:lnTo>
                    <a:pt x="19" y="221"/>
                  </a:lnTo>
                  <a:lnTo>
                    <a:pt x="22" y="221"/>
                  </a:lnTo>
                  <a:lnTo>
                    <a:pt x="23" y="221"/>
                  </a:lnTo>
                  <a:lnTo>
                    <a:pt x="25" y="220"/>
                  </a:lnTo>
                  <a:lnTo>
                    <a:pt x="17" y="205"/>
                  </a:lnTo>
                  <a:lnTo>
                    <a:pt x="7" y="204"/>
                  </a:lnTo>
                  <a:lnTo>
                    <a:pt x="0" y="192"/>
                  </a:lnTo>
                  <a:lnTo>
                    <a:pt x="4" y="181"/>
                  </a:lnTo>
                  <a:lnTo>
                    <a:pt x="12" y="176"/>
                  </a:lnTo>
                  <a:lnTo>
                    <a:pt x="18" y="176"/>
                  </a:lnTo>
                  <a:lnTo>
                    <a:pt x="25" y="177"/>
                  </a:lnTo>
                  <a:lnTo>
                    <a:pt x="32" y="169"/>
                  </a:lnTo>
                  <a:lnTo>
                    <a:pt x="44" y="165"/>
                  </a:lnTo>
                  <a:lnTo>
                    <a:pt x="53" y="159"/>
                  </a:lnTo>
                  <a:lnTo>
                    <a:pt x="62" y="151"/>
                  </a:lnTo>
                  <a:lnTo>
                    <a:pt x="58" y="145"/>
                  </a:lnTo>
                  <a:lnTo>
                    <a:pt x="62" y="142"/>
                  </a:lnTo>
                  <a:lnTo>
                    <a:pt x="62" y="140"/>
                  </a:lnTo>
                  <a:lnTo>
                    <a:pt x="57" y="129"/>
                  </a:lnTo>
                  <a:lnTo>
                    <a:pt x="51" y="119"/>
                  </a:lnTo>
                  <a:lnTo>
                    <a:pt x="44" y="116"/>
                  </a:lnTo>
                  <a:lnTo>
                    <a:pt x="57" y="111"/>
                  </a:lnTo>
                  <a:lnTo>
                    <a:pt x="72" y="111"/>
                  </a:lnTo>
                  <a:lnTo>
                    <a:pt x="68" y="107"/>
                  </a:lnTo>
                  <a:lnTo>
                    <a:pt x="67" y="95"/>
                  </a:lnTo>
                  <a:lnTo>
                    <a:pt x="66" y="83"/>
                  </a:lnTo>
                  <a:lnTo>
                    <a:pt x="83" y="86"/>
                  </a:lnTo>
                  <a:lnTo>
                    <a:pt x="94" y="86"/>
                  </a:lnTo>
                  <a:lnTo>
                    <a:pt x="88" y="71"/>
                  </a:lnTo>
                  <a:lnTo>
                    <a:pt x="93" y="67"/>
                  </a:lnTo>
                  <a:lnTo>
                    <a:pt x="98" y="57"/>
                  </a:lnTo>
                  <a:lnTo>
                    <a:pt x="106" y="57"/>
                  </a:lnTo>
                  <a:lnTo>
                    <a:pt x="107" y="59"/>
                  </a:lnTo>
                  <a:lnTo>
                    <a:pt x="111" y="64"/>
                  </a:lnTo>
                  <a:lnTo>
                    <a:pt x="128" y="73"/>
                  </a:lnTo>
                  <a:lnTo>
                    <a:pt x="137" y="76"/>
                  </a:lnTo>
                  <a:lnTo>
                    <a:pt x="153" y="87"/>
                  </a:lnTo>
                  <a:lnTo>
                    <a:pt x="157" y="98"/>
                  </a:lnTo>
                  <a:lnTo>
                    <a:pt x="161" y="109"/>
                  </a:lnTo>
                  <a:lnTo>
                    <a:pt x="175" y="111"/>
                  </a:lnTo>
                  <a:lnTo>
                    <a:pt x="188" y="114"/>
                  </a:lnTo>
                  <a:lnTo>
                    <a:pt x="204" y="118"/>
                  </a:lnTo>
                  <a:lnTo>
                    <a:pt x="219" y="124"/>
                  </a:lnTo>
                  <a:lnTo>
                    <a:pt x="230" y="135"/>
                  </a:lnTo>
                  <a:lnTo>
                    <a:pt x="240" y="145"/>
                  </a:lnTo>
                  <a:lnTo>
                    <a:pt x="256" y="146"/>
                  </a:lnTo>
                  <a:lnTo>
                    <a:pt x="272" y="147"/>
                  </a:lnTo>
                  <a:lnTo>
                    <a:pt x="287" y="148"/>
                  </a:lnTo>
                  <a:lnTo>
                    <a:pt x="303" y="149"/>
                  </a:lnTo>
                  <a:lnTo>
                    <a:pt x="307" y="152"/>
                  </a:lnTo>
                  <a:lnTo>
                    <a:pt x="321" y="155"/>
                  </a:lnTo>
                  <a:lnTo>
                    <a:pt x="335" y="158"/>
                  </a:lnTo>
                  <a:lnTo>
                    <a:pt x="344" y="161"/>
                  </a:lnTo>
                  <a:lnTo>
                    <a:pt x="352" y="156"/>
                  </a:lnTo>
                  <a:lnTo>
                    <a:pt x="361" y="151"/>
                  </a:lnTo>
                  <a:lnTo>
                    <a:pt x="374" y="150"/>
                  </a:lnTo>
                  <a:lnTo>
                    <a:pt x="387" y="149"/>
                  </a:lnTo>
                  <a:lnTo>
                    <a:pt x="397" y="141"/>
                  </a:lnTo>
                  <a:lnTo>
                    <a:pt x="408" y="132"/>
                  </a:lnTo>
                  <a:lnTo>
                    <a:pt x="400" y="125"/>
                  </a:lnTo>
                  <a:lnTo>
                    <a:pt x="398" y="112"/>
                  </a:lnTo>
                  <a:lnTo>
                    <a:pt x="415" y="116"/>
                  </a:lnTo>
                  <a:lnTo>
                    <a:pt x="425" y="111"/>
                  </a:lnTo>
                  <a:lnTo>
                    <a:pt x="436" y="107"/>
                  </a:lnTo>
                  <a:lnTo>
                    <a:pt x="439" y="98"/>
                  </a:lnTo>
                  <a:lnTo>
                    <a:pt x="451" y="91"/>
                  </a:lnTo>
                  <a:lnTo>
                    <a:pt x="470" y="91"/>
                  </a:lnTo>
                  <a:lnTo>
                    <a:pt x="468" y="85"/>
                  </a:lnTo>
                  <a:lnTo>
                    <a:pt x="443" y="72"/>
                  </a:lnTo>
                  <a:lnTo>
                    <a:pt x="437" y="77"/>
                  </a:lnTo>
                  <a:lnTo>
                    <a:pt x="433" y="76"/>
                  </a:lnTo>
                  <a:lnTo>
                    <a:pt x="422" y="76"/>
                  </a:lnTo>
                  <a:lnTo>
                    <a:pt x="412" y="70"/>
                  </a:lnTo>
                  <a:lnTo>
                    <a:pt x="416" y="69"/>
                  </a:lnTo>
                  <a:lnTo>
                    <a:pt x="414" y="58"/>
                  </a:lnTo>
                  <a:lnTo>
                    <a:pt x="412" y="47"/>
                  </a:lnTo>
                  <a:lnTo>
                    <a:pt x="428" y="51"/>
                  </a:lnTo>
                  <a:lnTo>
                    <a:pt x="436" y="42"/>
                  </a:lnTo>
                  <a:lnTo>
                    <a:pt x="433" y="32"/>
                  </a:lnTo>
                  <a:lnTo>
                    <a:pt x="432" y="15"/>
                  </a:lnTo>
                  <a:lnTo>
                    <a:pt x="425" y="10"/>
                  </a:lnTo>
                  <a:lnTo>
                    <a:pt x="420" y="8"/>
                  </a:lnTo>
                  <a:lnTo>
                    <a:pt x="427" y="1"/>
                  </a:lnTo>
                  <a:lnTo>
                    <a:pt x="441" y="0"/>
                  </a:lnTo>
                  <a:lnTo>
                    <a:pt x="455" y="0"/>
                  </a:lnTo>
                  <a:lnTo>
                    <a:pt x="483" y="8"/>
                  </a:lnTo>
                  <a:lnTo>
                    <a:pt x="494" y="18"/>
                  </a:lnTo>
                  <a:lnTo>
                    <a:pt x="505" y="27"/>
                  </a:lnTo>
                  <a:lnTo>
                    <a:pt x="516" y="37"/>
                  </a:lnTo>
                  <a:lnTo>
                    <a:pt x="528" y="47"/>
                  </a:lnTo>
                  <a:lnTo>
                    <a:pt x="539" y="52"/>
                  </a:lnTo>
                  <a:lnTo>
                    <a:pt x="559" y="57"/>
                  </a:lnTo>
                  <a:lnTo>
                    <a:pt x="571" y="62"/>
                  </a:lnTo>
                  <a:lnTo>
                    <a:pt x="585" y="77"/>
                  </a:lnTo>
                  <a:lnTo>
                    <a:pt x="602" y="74"/>
                  </a:lnTo>
                  <a:lnTo>
                    <a:pt x="619" y="69"/>
                  </a:lnTo>
                  <a:lnTo>
                    <a:pt x="626" y="80"/>
                  </a:lnTo>
                  <a:lnTo>
                    <a:pt x="628" y="96"/>
                  </a:lnTo>
                  <a:lnTo>
                    <a:pt x="630" y="113"/>
                  </a:lnTo>
                  <a:lnTo>
                    <a:pt x="615" y="111"/>
                  </a:lnTo>
                  <a:lnTo>
                    <a:pt x="613" y="118"/>
                  </a:lnTo>
                  <a:lnTo>
                    <a:pt x="621" y="130"/>
                  </a:lnTo>
                  <a:lnTo>
                    <a:pt x="628" y="142"/>
                  </a:lnTo>
                  <a:lnTo>
                    <a:pt x="623" y="146"/>
                  </a:lnTo>
                  <a:lnTo>
                    <a:pt x="627" y="149"/>
                  </a:lnTo>
                  <a:lnTo>
                    <a:pt x="613" y="141"/>
                  </a:lnTo>
                  <a:lnTo>
                    <a:pt x="613" y="149"/>
                  </a:lnTo>
                  <a:lnTo>
                    <a:pt x="606" y="155"/>
                  </a:lnTo>
                  <a:lnTo>
                    <a:pt x="603" y="156"/>
                  </a:lnTo>
                  <a:lnTo>
                    <a:pt x="607" y="164"/>
                  </a:lnTo>
                  <a:lnTo>
                    <a:pt x="593" y="160"/>
                  </a:lnTo>
                  <a:lnTo>
                    <a:pt x="588" y="162"/>
                  </a:lnTo>
                  <a:lnTo>
                    <a:pt x="582" y="174"/>
                  </a:lnTo>
                  <a:lnTo>
                    <a:pt x="574" y="181"/>
                  </a:lnTo>
                  <a:lnTo>
                    <a:pt x="569" y="185"/>
                  </a:lnTo>
                  <a:lnTo>
                    <a:pt x="562" y="190"/>
                  </a:lnTo>
                  <a:lnTo>
                    <a:pt x="554" y="195"/>
                  </a:lnTo>
                  <a:lnTo>
                    <a:pt x="545" y="199"/>
                  </a:lnTo>
                  <a:lnTo>
                    <a:pt x="551" y="191"/>
                  </a:lnTo>
                  <a:lnTo>
                    <a:pt x="544" y="188"/>
                  </a:lnTo>
                  <a:lnTo>
                    <a:pt x="545" y="175"/>
                  </a:lnTo>
                  <a:lnTo>
                    <a:pt x="539" y="171"/>
                  </a:lnTo>
                  <a:lnTo>
                    <a:pt x="532" y="173"/>
                  </a:lnTo>
                  <a:lnTo>
                    <a:pt x="526" y="181"/>
                  </a:lnTo>
                  <a:lnTo>
                    <a:pt x="520" y="190"/>
                  </a:lnTo>
                  <a:lnTo>
                    <a:pt x="512" y="196"/>
                  </a:lnTo>
                  <a:lnTo>
                    <a:pt x="506" y="197"/>
                  </a:lnTo>
                  <a:lnTo>
                    <a:pt x="509" y="206"/>
                  </a:lnTo>
                  <a:lnTo>
                    <a:pt x="526" y="210"/>
                  </a:lnTo>
                  <a:lnTo>
                    <a:pt x="532" y="222"/>
                  </a:lnTo>
                  <a:lnTo>
                    <a:pt x="541" y="220"/>
                  </a:lnTo>
                  <a:lnTo>
                    <a:pt x="550" y="214"/>
                  </a:lnTo>
                  <a:lnTo>
                    <a:pt x="565" y="219"/>
                  </a:lnTo>
                  <a:lnTo>
                    <a:pt x="572" y="220"/>
                  </a:lnTo>
                  <a:lnTo>
                    <a:pt x="573" y="227"/>
                  </a:lnTo>
                  <a:lnTo>
                    <a:pt x="566" y="226"/>
                  </a:lnTo>
                  <a:lnTo>
                    <a:pt x="558" y="231"/>
                  </a:lnTo>
                  <a:lnTo>
                    <a:pt x="554" y="237"/>
                  </a:lnTo>
                  <a:lnTo>
                    <a:pt x="552" y="242"/>
                  </a:lnTo>
                  <a:lnTo>
                    <a:pt x="549" y="256"/>
                  </a:lnTo>
                  <a:lnTo>
                    <a:pt x="566" y="266"/>
                  </a:lnTo>
                  <a:lnTo>
                    <a:pt x="574" y="277"/>
                  </a:lnTo>
                  <a:lnTo>
                    <a:pt x="583" y="288"/>
                  </a:lnTo>
                  <a:lnTo>
                    <a:pt x="596" y="299"/>
                  </a:lnTo>
                  <a:lnTo>
                    <a:pt x="577" y="294"/>
                  </a:lnTo>
                  <a:lnTo>
                    <a:pt x="578" y="294"/>
                  </a:lnTo>
                  <a:lnTo>
                    <a:pt x="589" y="302"/>
                  </a:lnTo>
                  <a:lnTo>
                    <a:pt x="600" y="309"/>
                  </a:lnTo>
                  <a:lnTo>
                    <a:pt x="588" y="318"/>
                  </a:lnTo>
                  <a:lnTo>
                    <a:pt x="585" y="319"/>
                  </a:lnTo>
                  <a:lnTo>
                    <a:pt x="592" y="321"/>
                  </a:lnTo>
                  <a:lnTo>
                    <a:pt x="599" y="320"/>
                  </a:lnTo>
                  <a:lnTo>
                    <a:pt x="608" y="324"/>
                  </a:lnTo>
                  <a:lnTo>
                    <a:pt x="603" y="330"/>
                  </a:lnTo>
                  <a:lnTo>
                    <a:pt x="608" y="330"/>
                  </a:lnTo>
                  <a:lnTo>
                    <a:pt x="607" y="333"/>
                  </a:lnTo>
                  <a:lnTo>
                    <a:pt x="603" y="335"/>
                  </a:lnTo>
                  <a:lnTo>
                    <a:pt x="605" y="338"/>
                  </a:lnTo>
                  <a:lnTo>
                    <a:pt x="605" y="341"/>
                  </a:lnTo>
                  <a:lnTo>
                    <a:pt x="603" y="341"/>
                  </a:lnTo>
                  <a:lnTo>
                    <a:pt x="607" y="346"/>
                  </a:lnTo>
                  <a:lnTo>
                    <a:pt x="604" y="347"/>
                  </a:lnTo>
                  <a:lnTo>
                    <a:pt x="598" y="350"/>
                  </a:lnTo>
                  <a:lnTo>
                    <a:pt x="600" y="354"/>
                  </a:lnTo>
                  <a:lnTo>
                    <a:pt x="598" y="362"/>
                  </a:lnTo>
                  <a:lnTo>
                    <a:pt x="594" y="372"/>
                  </a:lnTo>
                  <a:lnTo>
                    <a:pt x="592" y="373"/>
                  </a:lnTo>
                  <a:lnTo>
                    <a:pt x="594" y="375"/>
                  </a:lnTo>
                  <a:lnTo>
                    <a:pt x="589" y="378"/>
                  </a:lnTo>
                  <a:lnTo>
                    <a:pt x="588" y="378"/>
                  </a:lnTo>
                  <a:lnTo>
                    <a:pt x="593" y="380"/>
                  </a:lnTo>
                  <a:lnTo>
                    <a:pt x="594" y="387"/>
                  </a:lnTo>
                  <a:lnTo>
                    <a:pt x="591" y="386"/>
                  </a:lnTo>
                  <a:lnTo>
                    <a:pt x="591" y="389"/>
                  </a:lnTo>
                  <a:lnTo>
                    <a:pt x="588" y="392"/>
                  </a:lnTo>
                  <a:lnTo>
                    <a:pt x="587" y="394"/>
                  </a:lnTo>
                  <a:lnTo>
                    <a:pt x="586" y="399"/>
                  </a:lnTo>
                  <a:lnTo>
                    <a:pt x="580" y="400"/>
                  </a:lnTo>
                  <a:lnTo>
                    <a:pt x="578" y="402"/>
                  </a:lnTo>
                  <a:lnTo>
                    <a:pt x="579" y="404"/>
                  </a:lnTo>
                  <a:lnTo>
                    <a:pt x="576" y="408"/>
                  </a:lnTo>
                  <a:lnTo>
                    <a:pt x="566" y="416"/>
                  </a:lnTo>
                  <a:lnTo>
                    <a:pt x="567" y="417"/>
                  </a:lnTo>
                  <a:lnTo>
                    <a:pt x="563" y="422"/>
                  </a:lnTo>
                  <a:lnTo>
                    <a:pt x="555" y="422"/>
                  </a:lnTo>
                  <a:lnTo>
                    <a:pt x="554" y="423"/>
                  </a:lnTo>
                  <a:lnTo>
                    <a:pt x="553" y="424"/>
                  </a:lnTo>
                  <a:lnTo>
                    <a:pt x="547" y="426"/>
                  </a:lnTo>
                  <a:lnTo>
                    <a:pt x="544" y="424"/>
                  </a:lnTo>
                  <a:lnTo>
                    <a:pt x="542" y="427"/>
                  </a:lnTo>
                  <a:lnTo>
                    <a:pt x="540" y="429"/>
                  </a:lnTo>
                  <a:lnTo>
                    <a:pt x="536" y="428"/>
                  </a:lnTo>
                  <a:lnTo>
                    <a:pt x="530" y="419"/>
                  </a:lnTo>
                  <a:lnTo>
                    <a:pt x="528" y="422"/>
                  </a:lnTo>
                  <a:lnTo>
                    <a:pt x="530" y="432"/>
                  </a:lnTo>
                  <a:lnTo>
                    <a:pt x="527" y="429"/>
                  </a:lnTo>
                  <a:lnTo>
                    <a:pt x="528" y="434"/>
                  </a:lnTo>
                  <a:lnTo>
                    <a:pt x="525" y="433"/>
                  </a:lnTo>
                  <a:lnTo>
                    <a:pt x="521" y="438"/>
                  </a:lnTo>
                  <a:lnTo>
                    <a:pt x="518" y="435"/>
                  </a:lnTo>
                  <a:lnTo>
                    <a:pt x="516" y="437"/>
                  </a:lnTo>
                  <a:lnTo>
                    <a:pt x="513" y="437"/>
                  </a:lnTo>
                  <a:lnTo>
                    <a:pt x="505" y="442"/>
                  </a:lnTo>
                  <a:lnTo>
                    <a:pt x="499" y="444"/>
                  </a:lnTo>
                  <a:lnTo>
                    <a:pt x="496" y="445"/>
                  </a:lnTo>
                  <a:lnTo>
                    <a:pt x="495" y="452"/>
                  </a:lnTo>
                  <a:lnTo>
                    <a:pt x="498" y="459"/>
                  </a:lnTo>
                  <a:lnTo>
                    <a:pt x="492" y="457"/>
                  </a:lnTo>
                  <a:lnTo>
                    <a:pt x="489" y="444"/>
                  </a:lnTo>
                  <a:lnTo>
                    <a:pt x="485" y="441"/>
                  </a:lnTo>
                  <a:lnTo>
                    <a:pt x="480" y="442"/>
                  </a:lnTo>
                  <a:lnTo>
                    <a:pt x="475" y="440"/>
                  </a:lnTo>
                  <a:lnTo>
                    <a:pt x="471" y="437"/>
                  </a:lnTo>
                  <a:lnTo>
                    <a:pt x="470" y="439"/>
                  </a:lnTo>
                  <a:lnTo>
                    <a:pt x="465" y="442"/>
                  </a:lnTo>
                  <a:lnTo>
                    <a:pt x="454" y="437"/>
                  </a:lnTo>
                  <a:lnTo>
                    <a:pt x="448" y="432"/>
                  </a:lnTo>
                  <a:lnTo>
                    <a:pt x="446" y="422"/>
                  </a:lnTo>
                  <a:lnTo>
                    <a:pt x="432" y="418"/>
                  </a:lnTo>
                  <a:lnTo>
                    <a:pt x="426" y="417"/>
                  </a:lnTo>
                  <a:lnTo>
                    <a:pt x="420" y="425"/>
                  </a:lnTo>
                  <a:lnTo>
                    <a:pt x="416" y="425"/>
                  </a:lnTo>
                  <a:lnTo>
                    <a:pt x="413" y="427"/>
                  </a:lnTo>
                  <a:lnTo>
                    <a:pt x="410" y="426"/>
                  </a:lnTo>
                  <a:lnTo>
                    <a:pt x="405" y="426"/>
                  </a:lnTo>
                  <a:lnTo>
                    <a:pt x="402" y="428"/>
                  </a:lnTo>
                  <a:lnTo>
                    <a:pt x="396" y="426"/>
                  </a:lnTo>
                  <a:lnTo>
                    <a:pt x="393" y="429"/>
                  </a:lnTo>
                  <a:lnTo>
                    <a:pt x="387" y="430"/>
                  </a:lnTo>
                  <a:lnTo>
                    <a:pt x="390" y="446"/>
                  </a:lnTo>
                  <a:lnTo>
                    <a:pt x="385" y="443"/>
                  </a:lnTo>
                  <a:lnTo>
                    <a:pt x="383" y="441"/>
                  </a:lnTo>
                  <a:lnTo>
                    <a:pt x="380" y="439"/>
                  </a:lnTo>
                  <a:lnTo>
                    <a:pt x="371" y="442"/>
                  </a:lnTo>
                  <a:lnTo>
                    <a:pt x="365" y="434"/>
                  </a:lnTo>
                  <a:lnTo>
                    <a:pt x="358" y="432"/>
                  </a:lnTo>
                  <a:lnTo>
                    <a:pt x="360" y="420"/>
                  </a:lnTo>
                  <a:lnTo>
                    <a:pt x="352" y="416"/>
                  </a:lnTo>
                  <a:lnTo>
                    <a:pt x="348" y="407"/>
                  </a:lnTo>
                  <a:lnTo>
                    <a:pt x="347" y="405"/>
                  </a:lnTo>
                  <a:lnTo>
                    <a:pt x="335" y="407"/>
                  </a:lnTo>
                  <a:lnTo>
                    <a:pt x="335" y="401"/>
                  </a:lnTo>
                  <a:lnTo>
                    <a:pt x="334" y="395"/>
                  </a:lnTo>
                  <a:lnTo>
                    <a:pt x="339" y="385"/>
                  </a:lnTo>
                  <a:lnTo>
                    <a:pt x="342" y="379"/>
                  </a:lnTo>
                  <a:lnTo>
                    <a:pt x="339" y="368"/>
                  </a:lnTo>
                  <a:lnTo>
                    <a:pt x="336" y="356"/>
                  </a:lnTo>
                  <a:lnTo>
                    <a:pt x="331" y="353"/>
                  </a:lnTo>
                  <a:lnTo>
                    <a:pt x="321" y="343"/>
                  </a:lnTo>
                  <a:lnTo>
                    <a:pt x="319" y="348"/>
                  </a:lnTo>
                  <a:lnTo>
                    <a:pt x="306" y="343"/>
                  </a:lnTo>
                  <a:lnTo>
                    <a:pt x="307" y="337"/>
                  </a:lnTo>
                  <a:lnTo>
                    <a:pt x="302" y="335"/>
                  </a:lnTo>
                  <a:lnTo>
                    <a:pt x="303" y="333"/>
                  </a:lnTo>
                  <a:lnTo>
                    <a:pt x="298" y="332"/>
                  </a:lnTo>
                  <a:lnTo>
                    <a:pt x="291" y="335"/>
                  </a:lnTo>
                  <a:lnTo>
                    <a:pt x="281" y="333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489" name="Freeform 236"/>
            <p:cNvSpPr>
              <a:spLocks/>
            </p:cNvSpPr>
            <p:nvPr/>
          </p:nvSpPr>
          <p:spPr bwMode="auto">
            <a:xfrm>
              <a:off x="3280" y="2088"/>
              <a:ext cx="28" cy="26"/>
            </a:xfrm>
            <a:custGeom>
              <a:avLst/>
              <a:gdLst>
                <a:gd name="T0" fmla="*/ 20 w 28"/>
                <a:gd name="T1" fmla="*/ 0 h 26"/>
                <a:gd name="T2" fmla="*/ 8 w 28"/>
                <a:gd name="T3" fmla="*/ 3 h 26"/>
                <a:gd name="T4" fmla="*/ 0 w 28"/>
                <a:gd name="T5" fmla="*/ 8 h 26"/>
                <a:gd name="T6" fmla="*/ 1 w 28"/>
                <a:gd name="T7" fmla="*/ 20 h 26"/>
                <a:gd name="T8" fmla="*/ 11 w 28"/>
                <a:gd name="T9" fmla="*/ 25 h 26"/>
                <a:gd name="T10" fmla="*/ 15 w 28"/>
                <a:gd name="T11" fmla="*/ 23 h 26"/>
                <a:gd name="T12" fmla="*/ 22 w 28"/>
                <a:gd name="T13" fmla="*/ 15 h 26"/>
                <a:gd name="T14" fmla="*/ 27 w 28"/>
                <a:gd name="T15" fmla="*/ 6 h 26"/>
                <a:gd name="T16" fmla="*/ 25 w 28"/>
                <a:gd name="T17" fmla="*/ 1 h 26"/>
                <a:gd name="T18" fmla="*/ 20 w 28"/>
                <a:gd name="T19" fmla="*/ 0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26"/>
                <a:gd name="T32" fmla="*/ 28 w 28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26">
                  <a:moveTo>
                    <a:pt x="20" y="0"/>
                  </a:moveTo>
                  <a:lnTo>
                    <a:pt x="8" y="3"/>
                  </a:lnTo>
                  <a:lnTo>
                    <a:pt x="0" y="8"/>
                  </a:lnTo>
                  <a:lnTo>
                    <a:pt x="1" y="20"/>
                  </a:lnTo>
                  <a:lnTo>
                    <a:pt x="11" y="25"/>
                  </a:lnTo>
                  <a:lnTo>
                    <a:pt x="15" y="23"/>
                  </a:lnTo>
                  <a:lnTo>
                    <a:pt x="22" y="15"/>
                  </a:lnTo>
                  <a:lnTo>
                    <a:pt x="27" y="6"/>
                  </a:lnTo>
                  <a:lnTo>
                    <a:pt x="25" y="1"/>
                  </a:lnTo>
                  <a:lnTo>
                    <a:pt x="20" y="0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490" name="Freeform 237"/>
            <p:cNvSpPr>
              <a:spLocks/>
            </p:cNvSpPr>
            <p:nvPr/>
          </p:nvSpPr>
          <p:spPr bwMode="auto">
            <a:xfrm>
              <a:off x="2334" y="1869"/>
              <a:ext cx="24" cy="17"/>
            </a:xfrm>
            <a:custGeom>
              <a:avLst/>
              <a:gdLst>
                <a:gd name="T0" fmla="*/ 23 w 24"/>
                <a:gd name="T1" fmla="*/ 0 h 17"/>
                <a:gd name="T2" fmla="*/ 8 w 24"/>
                <a:gd name="T3" fmla="*/ 4 h 17"/>
                <a:gd name="T4" fmla="*/ 0 w 24"/>
                <a:gd name="T5" fmla="*/ 9 h 17"/>
                <a:gd name="T6" fmla="*/ 4 w 24"/>
                <a:gd name="T7" fmla="*/ 16 h 17"/>
                <a:gd name="T8" fmla="*/ 17 w 24"/>
                <a:gd name="T9" fmla="*/ 11 h 17"/>
                <a:gd name="T10" fmla="*/ 17 w 24"/>
                <a:gd name="T11" fmla="*/ 7 h 17"/>
                <a:gd name="T12" fmla="*/ 23 w 24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17"/>
                <a:gd name="T23" fmla="*/ 24 w 24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17">
                  <a:moveTo>
                    <a:pt x="23" y="0"/>
                  </a:moveTo>
                  <a:lnTo>
                    <a:pt x="8" y="4"/>
                  </a:lnTo>
                  <a:lnTo>
                    <a:pt x="0" y="9"/>
                  </a:lnTo>
                  <a:lnTo>
                    <a:pt x="4" y="16"/>
                  </a:lnTo>
                  <a:lnTo>
                    <a:pt x="17" y="11"/>
                  </a:lnTo>
                  <a:lnTo>
                    <a:pt x="17" y="7"/>
                  </a:lnTo>
                  <a:lnTo>
                    <a:pt x="23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491" name="Freeform 238"/>
            <p:cNvSpPr>
              <a:spLocks/>
            </p:cNvSpPr>
            <p:nvPr/>
          </p:nvSpPr>
          <p:spPr bwMode="auto">
            <a:xfrm>
              <a:off x="2461" y="1812"/>
              <a:ext cx="253" cy="205"/>
            </a:xfrm>
            <a:custGeom>
              <a:avLst/>
              <a:gdLst>
                <a:gd name="T0" fmla="*/ 29 w 253"/>
                <a:gd name="T1" fmla="*/ 83 h 205"/>
                <a:gd name="T2" fmla="*/ 32 w 253"/>
                <a:gd name="T3" fmla="*/ 63 h 205"/>
                <a:gd name="T4" fmla="*/ 23 w 253"/>
                <a:gd name="T5" fmla="*/ 52 h 205"/>
                <a:gd name="T6" fmla="*/ 4 w 253"/>
                <a:gd name="T7" fmla="*/ 26 h 205"/>
                <a:gd name="T8" fmla="*/ 0 w 253"/>
                <a:gd name="T9" fmla="*/ 4 h 205"/>
                <a:gd name="T10" fmla="*/ 7 w 253"/>
                <a:gd name="T11" fmla="*/ 1 h 205"/>
                <a:gd name="T12" fmla="*/ 22 w 253"/>
                <a:gd name="T13" fmla="*/ 11 h 205"/>
                <a:gd name="T14" fmla="*/ 43 w 253"/>
                <a:gd name="T15" fmla="*/ 0 h 205"/>
                <a:gd name="T16" fmla="*/ 45 w 253"/>
                <a:gd name="T17" fmla="*/ 10 h 205"/>
                <a:gd name="T18" fmla="*/ 62 w 253"/>
                <a:gd name="T19" fmla="*/ 30 h 205"/>
                <a:gd name="T20" fmla="*/ 87 w 253"/>
                <a:gd name="T21" fmla="*/ 39 h 205"/>
                <a:gd name="T22" fmla="*/ 108 w 253"/>
                <a:gd name="T23" fmla="*/ 41 h 205"/>
                <a:gd name="T24" fmla="*/ 119 w 253"/>
                <a:gd name="T25" fmla="*/ 38 h 205"/>
                <a:gd name="T26" fmla="*/ 121 w 253"/>
                <a:gd name="T27" fmla="*/ 33 h 205"/>
                <a:gd name="T28" fmla="*/ 142 w 253"/>
                <a:gd name="T29" fmla="*/ 23 h 205"/>
                <a:gd name="T30" fmla="*/ 172 w 253"/>
                <a:gd name="T31" fmla="*/ 28 h 205"/>
                <a:gd name="T32" fmla="*/ 192 w 253"/>
                <a:gd name="T33" fmla="*/ 41 h 205"/>
                <a:gd name="T34" fmla="*/ 207 w 253"/>
                <a:gd name="T35" fmla="*/ 58 h 205"/>
                <a:gd name="T36" fmla="*/ 204 w 253"/>
                <a:gd name="T37" fmla="*/ 75 h 205"/>
                <a:gd name="T38" fmla="*/ 209 w 253"/>
                <a:gd name="T39" fmla="*/ 86 h 205"/>
                <a:gd name="T40" fmla="*/ 210 w 253"/>
                <a:gd name="T41" fmla="*/ 101 h 205"/>
                <a:gd name="T42" fmla="*/ 224 w 253"/>
                <a:gd name="T43" fmla="*/ 117 h 205"/>
                <a:gd name="T44" fmla="*/ 218 w 253"/>
                <a:gd name="T45" fmla="*/ 138 h 205"/>
                <a:gd name="T46" fmla="*/ 235 w 253"/>
                <a:gd name="T47" fmla="*/ 157 h 205"/>
                <a:gd name="T48" fmla="*/ 248 w 253"/>
                <a:gd name="T49" fmla="*/ 176 h 205"/>
                <a:gd name="T50" fmla="*/ 252 w 253"/>
                <a:gd name="T51" fmla="*/ 184 h 205"/>
                <a:gd name="T52" fmla="*/ 237 w 253"/>
                <a:gd name="T53" fmla="*/ 193 h 205"/>
                <a:gd name="T54" fmla="*/ 223 w 253"/>
                <a:gd name="T55" fmla="*/ 202 h 205"/>
                <a:gd name="T56" fmla="*/ 196 w 253"/>
                <a:gd name="T57" fmla="*/ 197 h 205"/>
                <a:gd name="T58" fmla="*/ 178 w 253"/>
                <a:gd name="T59" fmla="*/ 186 h 205"/>
                <a:gd name="T60" fmla="*/ 163 w 253"/>
                <a:gd name="T61" fmla="*/ 181 h 205"/>
                <a:gd name="T62" fmla="*/ 135 w 253"/>
                <a:gd name="T63" fmla="*/ 181 h 205"/>
                <a:gd name="T64" fmla="*/ 113 w 253"/>
                <a:gd name="T65" fmla="*/ 167 h 205"/>
                <a:gd name="T66" fmla="*/ 98 w 253"/>
                <a:gd name="T67" fmla="*/ 149 h 205"/>
                <a:gd name="T68" fmla="*/ 82 w 253"/>
                <a:gd name="T69" fmla="*/ 135 h 205"/>
                <a:gd name="T70" fmla="*/ 77 w 253"/>
                <a:gd name="T71" fmla="*/ 129 h 205"/>
                <a:gd name="T72" fmla="*/ 71 w 253"/>
                <a:gd name="T73" fmla="*/ 137 h 205"/>
                <a:gd name="T74" fmla="*/ 63 w 253"/>
                <a:gd name="T75" fmla="*/ 122 h 205"/>
                <a:gd name="T76" fmla="*/ 59 w 253"/>
                <a:gd name="T77" fmla="*/ 111 h 205"/>
                <a:gd name="T78" fmla="*/ 45 w 253"/>
                <a:gd name="T79" fmla="*/ 99 h 2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53"/>
                <a:gd name="T121" fmla="*/ 0 h 205"/>
                <a:gd name="T122" fmla="*/ 253 w 253"/>
                <a:gd name="T123" fmla="*/ 205 h 20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53" h="205">
                  <a:moveTo>
                    <a:pt x="36" y="93"/>
                  </a:moveTo>
                  <a:lnTo>
                    <a:pt x="29" y="83"/>
                  </a:lnTo>
                  <a:lnTo>
                    <a:pt x="27" y="75"/>
                  </a:lnTo>
                  <a:lnTo>
                    <a:pt x="32" y="63"/>
                  </a:lnTo>
                  <a:lnTo>
                    <a:pt x="32" y="56"/>
                  </a:lnTo>
                  <a:lnTo>
                    <a:pt x="23" y="52"/>
                  </a:lnTo>
                  <a:lnTo>
                    <a:pt x="12" y="36"/>
                  </a:lnTo>
                  <a:lnTo>
                    <a:pt x="4" y="26"/>
                  </a:lnTo>
                  <a:lnTo>
                    <a:pt x="2" y="12"/>
                  </a:lnTo>
                  <a:lnTo>
                    <a:pt x="0" y="4"/>
                  </a:lnTo>
                  <a:lnTo>
                    <a:pt x="5" y="0"/>
                  </a:lnTo>
                  <a:lnTo>
                    <a:pt x="7" y="1"/>
                  </a:lnTo>
                  <a:lnTo>
                    <a:pt x="8" y="3"/>
                  </a:lnTo>
                  <a:lnTo>
                    <a:pt x="22" y="11"/>
                  </a:lnTo>
                  <a:lnTo>
                    <a:pt x="32" y="8"/>
                  </a:lnTo>
                  <a:lnTo>
                    <a:pt x="43" y="0"/>
                  </a:lnTo>
                  <a:lnTo>
                    <a:pt x="47" y="8"/>
                  </a:lnTo>
                  <a:lnTo>
                    <a:pt x="45" y="10"/>
                  </a:lnTo>
                  <a:lnTo>
                    <a:pt x="56" y="18"/>
                  </a:lnTo>
                  <a:lnTo>
                    <a:pt x="62" y="30"/>
                  </a:lnTo>
                  <a:lnTo>
                    <a:pt x="76" y="36"/>
                  </a:lnTo>
                  <a:lnTo>
                    <a:pt x="87" y="39"/>
                  </a:lnTo>
                  <a:lnTo>
                    <a:pt x="98" y="43"/>
                  </a:lnTo>
                  <a:lnTo>
                    <a:pt x="108" y="41"/>
                  </a:lnTo>
                  <a:lnTo>
                    <a:pt x="116" y="39"/>
                  </a:lnTo>
                  <a:lnTo>
                    <a:pt x="119" y="38"/>
                  </a:lnTo>
                  <a:lnTo>
                    <a:pt x="116" y="33"/>
                  </a:lnTo>
                  <a:lnTo>
                    <a:pt x="121" y="33"/>
                  </a:lnTo>
                  <a:lnTo>
                    <a:pt x="129" y="24"/>
                  </a:lnTo>
                  <a:lnTo>
                    <a:pt x="142" y="23"/>
                  </a:lnTo>
                  <a:lnTo>
                    <a:pt x="153" y="22"/>
                  </a:lnTo>
                  <a:lnTo>
                    <a:pt x="172" y="28"/>
                  </a:lnTo>
                  <a:lnTo>
                    <a:pt x="182" y="35"/>
                  </a:lnTo>
                  <a:lnTo>
                    <a:pt x="192" y="41"/>
                  </a:lnTo>
                  <a:lnTo>
                    <a:pt x="202" y="43"/>
                  </a:lnTo>
                  <a:lnTo>
                    <a:pt x="207" y="58"/>
                  </a:lnTo>
                  <a:lnTo>
                    <a:pt x="205" y="74"/>
                  </a:lnTo>
                  <a:lnTo>
                    <a:pt x="204" y="75"/>
                  </a:lnTo>
                  <a:lnTo>
                    <a:pt x="204" y="83"/>
                  </a:lnTo>
                  <a:lnTo>
                    <a:pt x="209" y="86"/>
                  </a:lnTo>
                  <a:lnTo>
                    <a:pt x="207" y="89"/>
                  </a:lnTo>
                  <a:lnTo>
                    <a:pt x="210" y="101"/>
                  </a:lnTo>
                  <a:lnTo>
                    <a:pt x="213" y="113"/>
                  </a:lnTo>
                  <a:lnTo>
                    <a:pt x="224" y="117"/>
                  </a:lnTo>
                  <a:lnTo>
                    <a:pt x="227" y="122"/>
                  </a:lnTo>
                  <a:lnTo>
                    <a:pt x="218" y="138"/>
                  </a:lnTo>
                  <a:lnTo>
                    <a:pt x="226" y="147"/>
                  </a:lnTo>
                  <a:lnTo>
                    <a:pt x="235" y="157"/>
                  </a:lnTo>
                  <a:lnTo>
                    <a:pt x="245" y="161"/>
                  </a:lnTo>
                  <a:lnTo>
                    <a:pt x="248" y="176"/>
                  </a:lnTo>
                  <a:lnTo>
                    <a:pt x="252" y="177"/>
                  </a:lnTo>
                  <a:lnTo>
                    <a:pt x="252" y="184"/>
                  </a:lnTo>
                  <a:lnTo>
                    <a:pt x="241" y="188"/>
                  </a:lnTo>
                  <a:lnTo>
                    <a:pt x="237" y="193"/>
                  </a:lnTo>
                  <a:lnTo>
                    <a:pt x="236" y="204"/>
                  </a:lnTo>
                  <a:lnTo>
                    <a:pt x="223" y="202"/>
                  </a:lnTo>
                  <a:lnTo>
                    <a:pt x="210" y="200"/>
                  </a:lnTo>
                  <a:lnTo>
                    <a:pt x="196" y="197"/>
                  </a:lnTo>
                  <a:lnTo>
                    <a:pt x="183" y="196"/>
                  </a:lnTo>
                  <a:lnTo>
                    <a:pt x="178" y="186"/>
                  </a:lnTo>
                  <a:lnTo>
                    <a:pt x="173" y="176"/>
                  </a:lnTo>
                  <a:lnTo>
                    <a:pt x="163" y="181"/>
                  </a:lnTo>
                  <a:lnTo>
                    <a:pt x="153" y="185"/>
                  </a:lnTo>
                  <a:lnTo>
                    <a:pt x="135" y="181"/>
                  </a:lnTo>
                  <a:lnTo>
                    <a:pt x="124" y="174"/>
                  </a:lnTo>
                  <a:lnTo>
                    <a:pt x="113" y="167"/>
                  </a:lnTo>
                  <a:lnTo>
                    <a:pt x="104" y="157"/>
                  </a:lnTo>
                  <a:lnTo>
                    <a:pt x="98" y="149"/>
                  </a:lnTo>
                  <a:lnTo>
                    <a:pt x="87" y="134"/>
                  </a:lnTo>
                  <a:lnTo>
                    <a:pt x="82" y="135"/>
                  </a:lnTo>
                  <a:lnTo>
                    <a:pt x="77" y="130"/>
                  </a:lnTo>
                  <a:lnTo>
                    <a:pt x="77" y="129"/>
                  </a:lnTo>
                  <a:lnTo>
                    <a:pt x="73" y="136"/>
                  </a:lnTo>
                  <a:lnTo>
                    <a:pt x="71" y="137"/>
                  </a:lnTo>
                  <a:lnTo>
                    <a:pt x="67" y="131"/>
                  </a:lnTo>
                  <a:lnTo>
                    <a:pt x="63" y="122"/>
                  </a:lnTo>
                  <a:lnTo>
                    <a:pt x="59" y="122"/>
                  </a:lnTo>
                  <a:lnTo>
                    <a:pt x="59" y="111"/>
                  </a:lnTo>
                  <a:lnTo>
                    <a:pt x="55" y="105"/>
                  </a:lnTo>
                  <a:lnTo>
                    <a:pt x="45" y="99"/>
                  </a:lnTo>
                  <a:lnTo>
                    <a:pt x="36" y="93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492" name="Freeform 239"/>
            <p:cNvSpPr>
              <a:spLocks/>
            </p:cNvSpPr>
            <p:nvPr/>
          </p:nvSpPr>
          <p:spPr bwMode="auto">
            <a:xfrm>
              <a:off x="2409" y="1847"/>
              <a:ext cx="123" cy="114"/>
            </a:xfrm>
            <a:custGeom>
              <a:avLst/>
              <a:gdLst>
                <a:gd name="T0" fmla="*/ 80 w 123"/>
                <a:gd name="T1" fmla="*/ 48 h 114"/>
                <a:gd name="T2" fmla="*/ 79 w 123"/>
                <a:gd name="T3" fmla="*/ 41 h 114"/>
                <a:gd name="T4" fmla="*/ 83 w 123"/>
                <a:gd name="T5" fmla="*/ 29 h 114"/>
                <a:gd name="T6" fmla="*/ 83 w 123"/>
                <a:gd name="T7" fmla="*/ 22 h 114"/>
                <a:gd name="T8" fmla="*/ 74 w 123"/>
                <a:gd name="T9" fmla="*/ 18 h 114"/>
                <a:gd name="T10" fmla="*/ 63 w 123"/>
                <a:gd name="T11" fmla="*/ 2 h 114"/>
                <a:gd name="T12" fmla="*/ 56 w 123"/>
                <a:gd name="T13" fmla="*/ 3 h 114"/>
                <a:gd name="T14" fmla="*/ 53 w 123"/>
                <a:gd name="T15" fmla="*/ 0 h 114"/>
                <a:gd name="T16" fmla="*/ 38 w 123"/>
                <a:gd name="T17" fmla="*/ 1 h 114"/>
                <a:gd name="T18" fmla="*/ 35 w 123"/>
                <a:gd name="T19" fmla="*/ 3 h 114"/>
                <a:gd name="T20" fmla="*/ 24 w 123"/>
                <a:gd name="T21" fmla="*/ 13 h 114"/>
                <a:gd name="T22" fmla="*/ 24 w 123"/>
                <a:gd name="T23" fmla="*/ 26 h 114"/>
                <a:gd name="T24" fmla="*/ 24 w 123"/>
                <a:gd name="T25" fmla="*/ 40 h 114"/>
                <a:gd name="T26" fmla="*/ 13 w 123"/>
                <a:gd name="T27" fmla="*/ 47 h 114"/>
                <a:gd name="T28" fmla="*/ 0 w 123"/>
                <a:gd name="T29" fmla="*/ 54 h 114"/>
                <a:gd name="T30" fmla="*/ 8 w 123"/>
                <a:gd name="T31" fmla="*/ 70 h 114"/>
                <a:gd name="T32" fmla="*/ 20 w 123"/>
                <a:gd name="T33" fmla="*/ 75 h 114"/>
                <a:gd name="T34" fmla="*/ 31 w 123"/>
                <a:gd name="T35" fmla="*/ 80 h 114"/>
                <a:gd name="T36" fmla="*/ 43 w 123"/>
                <a:gd name="T37" fmla="*/ 85 h 114"/>
                <a:gd name="T38" fmla="*/ 54 w 123"/>
                <a:gd name="T39" fmla="*/ 91 h 114"/>
                <a:gd name="T40" fmla="*/ 56 w 123"/>
                <a:gd name="T41" fmla="*/ 95 h 114"/>
                <a:gd name="T42" fmla="*/ 64 w 123"/>
                <a:gd name="T43" fmla="*/ 96 h 114"/>
                <a:gd name="T44" fmla="*/ 64 w 123"/>
                <a:gd name="T45" fmla="*/ 106 h 114"/>
                <a:gd name="T46" fmla="*/ 78 w 123"/>
                <a:gd name="T47" fmla="*/ 111 h 114"/>
                <a:gd name="T48" fmla="*/ 87 w 123"/>
                <a:gd name="T49" fmla="*/ 108 h 114"/>
                <a:gd name="T50" fmla="*/ 100 w 123"/>
                <a:gd name="T51" fmla="*/ 113 h 114"/>
                <a:gd name="T52" fmla="*/ 105 w 123"/>
                <a:gd name="T53" fmla="*/ 102 h 114"/>
                <a:gd name="T54" fmla="*/ 115 w 123"/>
                <a:gd name="T55" fmla="*/ 101 h 114"/>
                <a:gd name="T56" fmla="*/ 122 w 123"/>
                <a:gd name="T57" fmla="*/ 102 h 114"/>
                <a:gd name="T58" fmla="*/ 119 w 123"/>
                <a:gd name="T59" fmla="*/ 96 h 114"/>
                <a:gd name="T60" fmla="*/ 114 w 123"/>
                <a:gd name="T61" fmla="*/ 87 h 114"/>
                <a:gd name="T62" fmla="*/ 110 w 123"/>
                <a:gd name="T63" fmla="*/ 87 h 114"/>
                <a:gd name="T64" fmla="*/ 110 w 123"/>
                <a:gd name="T65" fmla="*/ 76 h 114"/>
                <a:gd name="T66" fmla="*/ 106 w 123"/>
                <a:gd name="T67" fmla="*/ 70 h 114"/>
                <a:gd name="T68" fmla="*/ 96 w 123"/>
                <a:gd name="T69" fmla="*/ 64 h 114"/>
                <a:gd name="T70" fmla="*/ 87 w 123"/>
                <a:gd name="T71" fmla="*/ 58 h 114"/>
                <a:gd name="T72" fmla="*/ 80 w 123"/>
                <a:gd name="T73" fmla="*/ 48 h 11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3"/>
                <a:gd name="T112" fmla="*/ 0 h 114"/>
                <a:gd name="T113" fmla="*/ 123 w 123"/>
                <a:gd name="T114" fmla="*/ 114 h 11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3" h="114">
                  <a:moveTo>
                    <a:pt x="80" y="48"/>
                  </a:moveTo>
                  <a:lnTo>
                    <a:pt x="79" y="41"/>
                  </a:lnTo>
                  <a:lnTo>
                    <a:pt x="83" y="29"/>
                  </a:lnTo>
                  <a:lnTo>
                    <a:pt x="83" y="22"/>
                  </a:lnTo>
                  <a:lnTo>
                    <a:pt x="74" y="18"/>
                  </a:lnTo>
                  <a:lnTo>
                    <a:pt x="63" y="2"/>
                  </a:lnTo>
                  <a:lnTo>
                    <a:pt x="56" y="3"/>
                  </a:lnTo>
                  <a:lnTo>
                    <a:pt x="53" y="0"/>
                  </a:lnTo>
                  <a:lnTo>
                    <a:pt x="38" y="1"/>
                  </a:lnTo>
                  <a:lnTo>
                    <a:pt x="35" y="3"/>
                  </a:lnTo>
                  <a:lnTo>
                    <a:pt x="24" y="13"/>
                  </a:lnTo>
                  <a:lnTo>
                    <a:pt x="24" y="26"/>
                  </a:lnTo>
                  <a:lnTo>
                    <a:pt x="24" y="40"/>
                  </a:lnTo>
                  <a:lnTo>
                    <a:pt x="13" y="47"/>
                  </a:lnTo>
                  <a:lnTo>
                    <a:pt x="0" y="54"/>
                  </a:lnTo>
                  <a:lnTo>
                    <a:pt x="8" y="70"/>
                  </a:lnTo>
                  <a:lnTo>
                    <a:pt x="20" y="75"/>
                  </a:lnTo>
                  <a:lnTo>
                    <a:pt x="31" y="80"/>
                  </a:lnTo>
                  <a:lnTo>
                    <a:pt x="43" y="85"/>
                  </a:lnTo>
                  <a:lnTo>
                    <a:pt x="54" y="91"/>
                  </a:lnTo>
                  <a:lnTo>
                    <a:pt x="56" y="95"/>
                  </a:lnTo>
                  <a:lnTo>
                    <a:pt x="64" y="96"/>
                  </a:lnTo>
                  <a:lnTo>
                    <a:pt x="64" y="106"/>
                  </a:lnTo>
                  <a:lnTo>
                    <a:pt x="78" y="111"/>
                  </a:lnTo>
                  <a:lnTo>
                    <a:pt x="87" y="108"/>
                  </a:lnTo>
                  <a:lnTo>
                    <a:pt x="100" y="113"/>
                  </a:lnTo>
                  <a:lnTo>
                    <a:pt x="105" y="102"/>
                  </a:lnTo>
                  <a:lnTo>
                    <a:pt x="115" y="101"/>
                  </a:lnTo>
                  <a:lnTo>
                    <a:pt x="122" y="102"/>
                  </a:lnTo>
                  <a:lnTo>
                    <a:pt x="119" y="96"/>
                  </a:lnTo>
                  <a:lnTo>
                    <a:pt x="114" y="87"/>
                  </a:lnTo>
                  <a:lnTo>
                    <a:pt x="110" y="87"/>
                  </a:lnTo>
                  <a:lnTo>
                    <a:pt x="110" y="76"/>
                  </a:lnTo>
                  <a:lnTo>
                    <a:pt x="106" y="70"/>
                  </a:lnTo>
                  <a:lnTo>
                    <a:pt x="96" y="64"/>
                  </a:lnTo>
                  <a:lnTo>
                    <a:pt x="87" y="58"/>
                  </a:lnTo>
                  <a:lnTo>
                    <a:pt x="80" y="48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493" name="Freeform 240"/>
            <p:cNvSpPr>
              <a:spLocks/>
            </p:cNvSpPr>
            <p:nvPr/>
          </p:nvSpPr>
          <p:spPr bwMode="auto">
            <a:xfrm>
              <a:off x="2510" y="1948"/>
              <a:ext cx="23" cy="23"/>
            </a:xfrm>
            <a:custGeom>
              <a:avLst/>
              <a:gdLst>
                <a:gd name="T0" fmla="*/ 18 w 23"/>
                <a:gd name="T1" fmla="*/ 6 h 23"/>
                <a:gd name="T2" fmla="*/ 14 w 23"/>
                <a:gd name="T3" fmla="*/ 7 h 23"/>
                <a:gd name="T4" fmla="*/ 15 w 23"/>
                <a:gd name="T5" fmla="*/ 10 h 23"/>
                <a:gd name="T6" fmla="*/ 22 w 23"/>
                <a:gd name="T7" fmla="*/ 22 h 23"/>
                <a:gd name="T8" fmla="*/ 12 w 23"/>
                <a:gd name="T9" fmla="*/ 19 h 23"/>
                <a:gd name="T10" fmla="*/ 11 w 23"/>
                <a:gd name="T11" fmla="*/ 15 h 23"/>
                <a:gd name="T12" fmla="*/ 0 w 23"/>
                <a:gd name="T13" fmla="*/ 13 h 23"/>
                <a:gd name="T14" fmla="*/ 5 w 23"/>
                <a:gd name="T15" fmla="*/ 1 h 23"/>
                <a:gd name="T16" fmla="*/ 15 w 23"/>
                <a:gd name="T17" fmla="*/ 0 h 23"/>
                <a:gd name="T18" fmla="*/ 18 w 23"/>
                <a:gd name="T19" fmla="*/ 6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"/>
                <a:gd name="T31" fmla="*/ 0 h 23"/>
                <a:gd name="T32" fmla="*/ 23 w 23"/>
                <a:gd name="T33" fmla="*/ 23 h 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" h="23">
                  <a:moveTo>
                    <a:pt x="18" y="6"/>
                  </a:moveTo>
                  <a:lnTo>
                    <a:pt x="14" y="7"/>
                  </a:lnTo>
                  <a:lnTo>
                    <a:pt x="15" y="10"/>
                  </a:lnTo>
                  <a:lnTo>
                    <a:pt x="22" y="22"/>
                  </a:lnTo>
                  <a:lnTo>
                    <a:pt x="12" y="19"/>
                  </a:lnTo>
                  <a:lnTo>
                    <a:pt x="11" y="15"/>
                  </a:lnTo>
                  <a:lnTo>
                    <a:pt x="0" y="13"/>
                  </a:lnTo>
                  <a:lnTo>
                    <a:pt x="5" y="1"/>
                  </a:lnTo>
                  <a:lnTo>
                    <a:pt x="15" y="0"/>
                  </a:lnTo>
                  <a:lnTo>
                    <a:pt x="18" y="6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494" name="Freeform 241"/>
            <p:cNvSpPr>
              <a:spLocks/>
            </p:cNvSpPr>
            <p:nvPr/>
          </p:nvSpPr>
          <p:spPr bwMode="auto">
            <a:xfrm>
              <a:off x="2367" y="1884"/>
              <a:ext cx="17" cy="22"/>
            </a:xfrm>
            <a:custGeom>
              <a:avLst/>
              <a:gdLst>
                <a:gd name="T0" fmla="*/ 13 w 17"/>
                <a:gd name="T1" fmla="*/ 11 h 22"/>
                <a:gd name="T2" fmla="*/ 6 w 17"/>
                <a:gd name="T3" fmla="*/ 19 h 22"/>
                <a:gd name="T4" fmla="*/ 0 w 17"/>
                <a:gd name="T5" fmla="*/ 21 h 22"/>
                <a:gd name="T6" fmla="*/ 3 w 17"/>
                <a:gd name="T7" fmla="*/ 11 h 22"/>
                <a:gd name="T8" fmla="*/ 8 w 17"/>
                <a:gd name="T9" fmla="*/ 0 h 22"/>
                <a:gd name="T10" fmla="*/ 16 w 17"/>
                <a:gd name="T11" fmla="*/ 3 h 22"/>
                <a:gd name="T12" fmla="*/ 13 w 17"/>
                <a:gd name="T13" fmla="*/ 11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22"/>
                <a:gd name="T23" fmla="*/ 17 w 17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22">
                  <a:moveTo>
                    <a:pt x="13" y="11"/>
                  </a:moveTo>
                  <a:lnTo>
                    <a:pt x="6" y="19"/>
                  </a:lnTo>
                  <a:lnTo>
                    <a:pt x="0" y="21"/>
                  </a:lnTo>
                  <a:lnTo>
                    <a:pt x="3" y="11"/>
                  </a:lnTo>
                  <a:lnTo>
                    <a:pt x="8" y="0"/>
                  </a:lnTo>
                  <a:lnTo>
                    <a:pt x="16" y="3"/>
                  </a:lnTo>
                  <a:lnTo>
                    <a:pt x="13" y="11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495" name="Freeform 242"/>
            <p:cNvSpPr>
              <a:spLocks/>
            </p:cNvSpPr>
            <p:nvPr/>
          </p:nvSpPr>
          <p:spPr bwMode="auto">
            <a:xfrm>
              <a:off x="2679" y="1850"/>
              <a:ext cx="183" cy="186"/>
            </a:xfrm>
            <a:custGeom>
              <a:avLst/>
              <a:gdLst>
                <a:gd name="T0" fmla="*/ 79 w 183"/>
                <a:gd name="T1" fmla="*/ 168 h 186"/>
                <a:gd name="T2" fmla="*/ 91 w 183"/>
                <a:gd name="T3" fmla="*/ 182 h 186"/>
                <a:gd name="T4" fmla="*/ 106 w 183"/>
                <a:gd name="T5" fmla="*/ 183 h 186"/>
                <a:gd name="T6" fmla="*/ 116 w 183"/>
                <a:gd name="T7" fmla="*/ 178 h 186"/>
                <a:gd name="T8" fmla="*/ 132 w 183"/>
                <a:gd name="T9" fmla="*/ 177 h 186"/>
                <a:gd name="T10" fmla="*/ 121 w 183"/>
                <a:gd name="T11" fmla="*/ 158 h 186"/>
                <a:gd name="T12" fmla="*/ 110 w 183"/>
                <a:gd name="T13" fmla="*/ 144 h 186"/>
                <a:gd name="T14" fmla="*/ 121 w 183"/>
                <a:gd name="T15" fmla="*/ 128 h 186"/>
                <a:gd name="T16" fmla="*/ 140 w 183"/>
                <a:gd name="T17" fmla="*/ 116 h 186"/>
                <a:gd name="T18" fmla="*/ 154 w 183"/>
                <a:gd name="T19" fmla="*/ 94 h 186"/>
                <a:gd name="T20" fmla="*/ 156 w 183"/>
                <a:gd name="T21" fmla="*/ 74 h 186"/>
                <a:gd name="T22" fmla="*/ 159 w 183"/>
                <a:gd name="T23" fmla="*/ 64 h 186"/>
                <a:gd name="T24" fmla="*/ 149 w 183"/>
                <a:gd name="T25" fmla="*/ 56 h 186"/>
                <a:gd name="T26" fmla="*/ 146 w 183"/>
                <a:gd name="T27" fmla="*/ 44 h 186"/>
                <a:gd name="T28" fmla="*/ 140 w 183"/>
                <a:gd name="T29" fmla="*/ 32 h 186"/>
                <a:gd name="T30" fmla="*/ 171 w 183"/>
                <a:gd name="T31" fmla="*/ 31 h 186"/>
                <a:gd name="T32" fmla="*/ 166 w 183"/>
                <a:gd name="T33" fmla="*/ 17 h 186"/>
                <a:gd name="T34" fmla="*/ 152 w 183"/>
                <a:gd name="T35" fmla="*/ 3 h 186"/>
                <a:gd name="T36" fmla="*/ 125 w 183"/>
                <a:gd name="T37" fmla="*/ 2 h 186"/>
                <a:gd name="T38" fmla="*/ 105 w 183"/>
                <a:gd name="T39" fmla="*/ 15 h 186"/>
                <a:gd name="T40" fmla="*/ 108 w 183"/>
                <a:gd name="T41" fmla="*/ 37 h 186"/>
                <a:gd name="T42" fmla="*/ 96 w 183"/>
                <a:gd name="T43" fmla="*/ 43 h 186"/>
                <a:gd name="T44" fmla="*/ 92 w 183"/>
                <a:gd name="T45" fmla="*/ 60 h 186"/>
                <a:gd name="T46" fmla="*/ 80 w 183"/>
                <a:gd name="T47" fmla="*/ 74 h 186"/>
                <a:gd name="T48" fmla="*/ 66 w 183"/>
                <a:gd name="T49" fmla="*/ 83 h 186"/>
                <a:gd name="T50" fmla="*/ 64 w 183"/>
                <a:gd name="T51" fmla="*/ 100 h 186"/>
                <a:gd name="T52" fmla="*/ 38 w 183"/>
                <a:gd name="T53" fmla="*/ 106 h 186"/>
                <a:gd name="T54" fmla="*/ 10 w 183"/>
                <a:gd name="T55" fmla="*/ 103 h 186"/>
                <a:gd name="T56" fmla="*/ 8 w 183"/>
                <a:gd name="T57" fmla="*/ 109 h 186"/>
                <a:gd name="T58" fmla="*/ 27 w 183"/>
                <a:gd name="T59" fmla="*/ 123 h 186"/>
                <a:gd name="T60" fmla="*/ 34 w 183"/>
                <a:gd name="T61" fmla="*/ 139 h 186"/>
                <a:gd name="T62" fmla="*/ 23 w 183"/>
                <a:gd name="T63" fmla="*/ 149 h 186"/>
                <a:gd name="T64" fmla="*/ 18 w 183"/>
                <a:gd name="T65" fmla="*/ 165 h 186"/>
                <a:gd name="T66" fmla="*/ 40 w 183"/>
                <a:gd name="T67" fmla="*/ 164 h 186"/>
                <a:gd name="T68" fmla="*/ 62 w 183"/>
                <a:gd name="T69" fmla="*/ 163 h 18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3"/>
                <a:gd name="T106" fmla="*/ 0 h 186"/>
                <a:gd name="T107" fmla="*/ 183 w 183"/>
                <a:gd name="T108" fmla="*/ 186 h 18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3" h="186">
                  <a:moveTo>
                    <a:pt x="75" y="162"/>
                  </a:moveTo>
                  <a:lnTo>
                    <a:pt x="79" y="168"/>
                  </a:lnTo>
                  <a:lnTo>
                    <a:pt x="84" y="171"/>
                  </a:lnTo>
                  <a:lnTo>
                    <a:pt x="91" y="182"/>
                  </a:lnTo>
                  <a:lnTo>
                    <a:pt x="100" y="185"/>
                  </a:lnTo>
                  <a:lnTo>
                    <a:pt x="106" y="183"/>
                  </a:lnTo>
                  <a:lnTo>
                    <a:pt x="106" y="178"/>
                  </a:lnTo>
                  <a:lnTo>
                    <a:pt x="116" y="178"/>
                  </a:lnTo>
                  <a:lnTo>
                    <a:pt x="128" y="176"/>
                  </a:lnTo>
                  <a:lnTo>
                    <a:pt x="132" y="177"/>
                  </a:lnTo>
                  <a:lnTo>
                    <a:pt x="125" y="158"/>
                  </a:lnTo>
                  <a:lnTo>
                    <a:pt x="121" y="158"/>
                  </a:lnTo>
                  <a:lnTo>
                    <a:pt x="118" y="148"/>
                  </a:lnTo>
                  <a:lnTo>
                    <a:pt x="110" y="144"/>
                  </a:lnTo>
                  <a:lnTo>
                    <a:pt x="116" y="127"/>
                  </a:lnTo>
                  <a:lnTo>
                    <a:pt x="121" y="128"/>
                  </a:lnTo>
                  <a:lnTo>
                    <a:pt x="132" y="128"/>
                  </a:lnTo>
                  <a:lnTo>
                    <a:pt x="140" y="116"/>
                  </a:lnTo>
                  <a:lnTo>
                    <a:pt x="148" y="104"/>
                  </a:lnTo>
                  <a:lnTo>
                    <a:pt x="154" y="94"/>
                  </a:lnTo>
                  <a:lnTo>
                    <a:pt x="158" y="84"/>
                  </a:lnTo>
                  <a:lnTo>
                    <a:pt x="156" y="74"/>
                  </a:lnTo>
                  <a:lnTo>
                    <a:pt x="164" y="68"/>
                  </a:lnTo>
                  <a:lnTo>
                    <a:pt x="159" y="64"/>
                  </a:lnTo>
                  <a:lnTo>
                    <a:pt x="154" y="59"/>
                  </a:lnTo>
                  <a:lnTo>
                    <a:pt x="149" y="56"/>
                  </a:lnTo>
                  <a:lnTo>
                    <a:pt x="145" y="48"/>
                  </a:lnTo>
                  <a:lnTo>
                    <a:pt x="146" y="44"/>
                  </a:lnTo>
                  <a:lnTo>
                    <a:pt x="140" y="37"/>
                  </a:lnTo>
                  <a:lnTo>
                    <a:pt x="140" y="32"/>
                  </a:lnTo>
                  <a:lnTo>
                    <a:pt x="158" y="35"/>
                  </a:lnTo>
                  <a:lnTo>
                    <a:pt x="171" y="31"/>
                  </a:lnTo>
                  <a:lnTo>
                    <a:pt x="182" y="22"/>
                  </a:lnTo>
                  <a:lnTo>
                    <a:pt x="166" y="17"/>
                  </a:lnTo>
                  <a:lnTo>
                    <a:pt x="158" y="12"/>
                  </a:lnTo>
                  <a:lnTo>
                    <a:pt x="152" y="3"/>
                  </a:lnTo>
                  <a:lnTo>
                    <a:pt x="138" y="0"/>
                  </a:lnTo>
                  <a:lnTo>
                    <a:pt x="125" y="2"/>
                  </a:lnTo>
                  <a:lnTo>
                    <a:pt x="111" y="6"/>
                  </a:lnTo>
                  <a:lnTo>
                    <a:pt x="105" y="15"/>
                  </a:lnTo>
                  <a:lnTo>
                    <a:pt x="111" y="27"/>
                  </a:lnTo>
                  <a:lnTo>
                    <a:pt x="108" y="37"/>
                  </a:lnTo>
                  <a:lnTo>
                    <a:pt x="106" y="42"/>
                  </a:lnTo>
                  <a:lnTo>
                    <a:pt x="96" y="43"/>
                  </a:lnTo>
                  <a:lnTo>
                    <a:pt x="102" y="51"/>
                  </a:lnTo>
                  <a:lnTo>
                    <a:pt x="92" y="60"/>
                  </a:lnTo>
                  <a:lnTo>
                    <a:pt x="91" y="75"/>
                  </a:lnTo>
                  <a:lnTo>
                    <a:pt x="80" y="74"/>
                  </a:lnTo>
                  <a:lnTo>
                    <a:pt x="77" y="78"/>
                  </a:lnTo>
                  <a:lnTo>
                    <a:pt x="66" y="83"/>
                  </a:lnTo>
                  <a:lnTo>
                    <a:pt x="63" y="94"/>
                  </a:lnTo>
                  <a:lnTo>
                    <a:pt x="64" y="100"/>
                  </a:lnTo>
                  <a:lnTo>
                    <a:pt x="51" y="103"/>
                  </a:lnTo>
                  <a:lnTo>
                    <a:pt x="38" y="106"/>
                  </a:lnTo>
                  <a:lnTo>
                    <a:pt x="20" y="106"/>
                  </a:lnTo>
                  <a:lnTo>
                    <a:pt x="10" y="103"/>
                  </a:lnTo>
                  <a:lnTo>
                    <a:pt x="0" y="100"/>
                  </a:lnTo>
                  <a:lnTo>
                    <a:pt x="8" y="109"/>
                  </a:lnTo>
                  <a:lnTo>
                    <a:pt x="17" y="119"/>
                  </a:lnTo>
                  <a:lnTo>
                    <a:pt x="27" y="123"/>
                  </a:lnTo>
                  <a:lnTo>
                    <a:pt x="30" y="137"/>
                  </a:lnTo>
                  <a:lnTo>
                    <a:pt x="34" y="139"/>
                  </a:lnTo>
                  <a:lnTo>
                    <a:pt x="34" y="145"/>
                  </a:lnTo>
                  <a:lnTo>
                    <a:pt x="23" y="149"/>
                  </a:lnTo>
                  <a:lnTo>
                    <a:pt x="19" y="154"/>
                  </a:lnTo>
                  <a:lnTo>
                    <a:pt x="18" y="165"/>
                  </a:lnTo>
                  <a:lnTo>
                    <a:pt x="29" y="165"/>
                  </a:lnTo>
                  <a:lnTo>
                    <a:pt x="40" y="164"/>
                  </a:lnTo>
                  <a:lnTo>
                    <a:pt x="50" y="163"/>
                  </a:lnTo>
                  <a:lnTo>
                    <a:pt x="62" y="163"/>
                  </a:lnTo>
                  <a:lnTo>
                    <a:pt x="75" y="162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496" name="Freeform 243"/>
            <p:cNvSpPr>
              <a:spLocks/>
            </p:cNvSpPr>
            <p:nvPr/>
          </p:nvSpPr>
          <p:spPr bwMode="auto">
            <a:xfrm>
              <a:off x="2567" y="2003"/>
              <a:ext cx="17" cy="24"/>
            </a:xfrm>
            <a:custGeom>
              <a:avLst/>
              <a:gdLst>
                <a:gd name="T0" fmla="*/ 10 w 17"/>
                <a:gd name="T1" fmla="*/ 22 h 24"/>
                <a:gd name="T2" fmla="*/ 8 w 17"/>
                <a:gd name="T3" fmla="*/ 23 h 24"/>
                <a:gd name="T4" fmla="*/ 2 w 17"/>
                <a:gd name="T5" fmla="*/ 19 h 24"/>
                <a:gd name="T6" fmla="*/ 0 w 17"/>
                <a:gd name="T7" fmla="*/ 6 h 24"/>
                <a:gd name="T8" fmla="*/ 8 w 17"/>
                <a:gd name="T9" fmla="*/ 0 h 24"/>
                <a:gd name="T10" fmla="*/ 16 w 17"/>
                <a:gd name="T11" fmla="*/ 12 h 24"/>
                <a:gd name="T12" fmla="*/ 10 w 17"/>
                <a:gd name="T13" fmla="*/ 22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24"/>
                <a:gd name="T23" fmla="*/ 17 w 17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24">
                  <a:moveTo>
                    <a:pt x="10" y="22"/>
                  </a:moveTo>
                  <a:lnTo>
                    <a:pt x="8" y="23"/>
                  </a:lnTo>
                  <a:lnTo>
                    <a:pt x="2" y="19"/>
                  </a:lnTo>
                  <a:lnTo>
                    <a:pt x="0" y="6"/>
                  </a:lnTo>
                  <a:lnTo>
                    <a:pt x="8" y="0"/>
                  </a:lnTo>
                  <a:lnTo>
                    <a:pt x="16" y="12"/>
                  </a:lnTo>
                  <a:lnTo>
                    <a:pt x="10" y="22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497" name="Freeform 244"/>
            <p:cNvSpPr>
              <a:spLocks/>
            </p:cNvSpPr>
            <p:nvPr/>
          </p:nvSpPr>
          <p:spPr bwMode="auto">
            <a:xfrm>
              <a:off x="2461" y="1598"/>
              <a:ext cx="436" cy="192"/>
            </a:xfrm>
            <a:custGeom>
              <a:avLst/>
              <a:gdLst>
                <a:gd name="T0" fmla="*/ 50 w 436"/>
                <a:gd name="T1" fmla="*/ 113 h 192"/>
                <a:gd name="T2" fmla="*/ 35 w 436"/>
                <a:gd name="T3" fmla="*/ 120 h 192"/>
                <a:gd name="T4" fmla="*/ 13 w 436"/>
                <a:gd name="T5" fmla="*/ 97 h 192"/>
                <a:gd name="T6" fmla="*/ 2 w 436"/>
                <a:gd name="T7" fmla="*/ 71 h 192"/>
                <a:gd name="T8" fmla="*/ 17 w 436"/>
                <a:gd name="T9" fmla="*/ 62 h 192"/>
                <a:gd name="T10" fmla="*/ 28 w 436"/>
                <a:gd name="T11" fmla="*/ 50 h 192"/>
                <a:gd name="T12" fmla="*/ 51 w 436"/>
                <a:gd name="T13" fmla="*/ 44 h 192"/>
                <a:gd name="T14" fmla="*/ 80 w 436"/>
                <a:gd name="T15" fmla="*/ 57 h 192"/>
                <a:gd name="T16" fmla="*/ 118 w 436"/>
                <a:gd name="T17" fmla="*/ 56 h 192"/>
                <a:gd name="T18" fmla="*/ 141 w 436"/>
                <a:gd name="T19" fmla="*/ 55 h 192"/>
                <a:gd name="T20" fmla="*/ 134 w 436"/>
                <a:gd name="T21" fmla="*/ 26 h 192"/>
                <a:gd name="T22" fmla="*/ 131 w 436"/>
                <a:gd name="T23" fmla="*/ 20 h 192"/>
                <a:gd name="T24" fmla="*/ 158 w 436"/>
                <a:gd name="T25" fmla="*/ 16 h 192"/>
                <a:gd name="T26" fmla="*/ 185 w 436"/>
                <a:gd name="T27" fmla="*/ 8 h 192"/>
                <a:gd name="T28" fmla="*/ 211 w 436"/>
                <a:gd name="T29" fmla="*/ 1 h 192"/>
                <a:gd name="T30" fmla="*/ 228 w 436"/>
                <a:gd name="T31" fmla="*/ 9 h 192"/>
                <a:gd name="T32" fmla="*/ 258 w 436"/>
                <a:gd name="T33" fmla="*/ 20 h 192"/>
                <a:gd name="T34" fmla="*/ 280 w 436"/>
                <a:gd name="T35" fmla="*/ 17 h 192"/>
                <a:gd name="T36" fmla="*/ 296 w 436"/>
                <a:gd name="T37" fmla="*/ 13 h 192"/>
                <a:gd name="T38" fmla="*/ 309 w 436"/>
                <a:gd name="T39" fmla="*/ 29 h 192"/>
                <a:gd name="T40" fmla="*/ 338 w 436"/>
                <a:gd name="T41" fmla="*/ 50 h 192"/>
                <a:gd name="T42" fmla="*/ 356 w 436"/>
                <a:gd name="T43" fmla="*/ 56 h 192"/>
                <a:gd name="T44" fmla="*/ 378 w 436"/>
                <a:gd name="T45" fmla="*/ 57 h 192"/>
                <a:gd name="T46" fmla="*/ 408 w 436"/>
                <a:gd name="T47" fmla="*/ 75 h 192"/>
                <a:gd name="T48" fmla="*/ 435 w 436"/>
                <a:gd name="T49" fmla="*/ 84 h 192"/>
                <a:gd name="T50" fmla="*/ 425 w 436"/>
                <a:gd name="T51" fmla="*/ 98 h 192"/>
                <a:gd name="T52" fmla="*/ 420 w 436"/>
                <a:gd name="T53" fmla="*/ 113 h 192"/>
                <a:gd name="T54" fmla="*/ 404 w 436"/>
                <a:gd name="T55" fmla="*/ 122 h 192"/>
                <a:gd name="T56" fmla="*/ 409 w 436"/>
                <a:gd name="T57" fmla="*/ 138 h 192"/>
                <a:gd name="T58" fmla="*/ 381 w 436"/>
                <a:gd name="T59" fmla="*/ 142 h 192"/>
                <a:gd name="T60" fmla="*/ 393 w 436"/>
                <a:gd name="T61" fmla="*/ 155 h 192"/>
                <a:gd name="T62" fmla="*/ 398 w 436"/>
                <a:gd name="T63" fmla="*/ 169 h 192"/>
                <a:gd name="T64" fmla="*/ 381 w 436"/>
                <a:gd name="T65" fmla="*/ 163 h 192"/>
                <a:gd name="T66" fmla="*/ 352 w 436"/>
                <a:gd name="T67" fmla="*/ 165 h 192"/>
                <a:gd name="T68" fmla="*/ 325 w 436"/>
                <a:gd name="T69" fmla="*/ 165 h 192"/>
                <a:gd name="T70" fmla="*/ 307 w 436"/>
                <a:gd name="T71" fmla="*/ 171 h 192"/>
                <a:gd name="T72" fmla="*/ 288 w 436"/>
                <a:gd name="T73" fmla="*/ 175 h 192"/>
                <a:gd name="T74" fmla="*/ 267 w 436"/>
                <a:gd name="T75" fmla="*/ 191 h 192"/>
                <a:gd name="T76" fmla="*/ 245 w 436"/>
                <a:gd name="T77" fmla="*/ 180 h 192"/>
                <a:gd name="T78" fmla="*/ 231 w 436"/>
                <a:gd name="T79" fmla="*/ 160 h 192"/>
                <a:gd name="T80" fmla="*/ 208 w 436"/>
                <a:gd name="T81" fmla="*/ 158 h 192"/>
                <a:gd name="T82" fmla="*/ 184 w 436"/>
                <a:gd name="T83" fmla="*/ 157 h 192"/>
                <a:gd name="T84" fmla="*/ 158 w 436"/>
                <a:gd name="T85" fmla="*/ 136 h 192"/>
                <a:gd name="T86" fmla="*/ 128 w 436"/>
                <a:gd name="T87" fmla="*/ 133 h 192"/>
                <a:gd name="T88" fmla="*/ 118 w 436"/>
                <a:gd name="T89" fmla="*/ 150 h 192"/>
                <a:gd name="T90" fmla="*/ 124 w 436"/>
                <a:gd name="T91" fmla="*/ 175 h 192"/>
                <a:gd name="T92" fmla="*/ 114 w 436"/>
                <a:gd name="T93" fmla="*/ 184 h 192"/>
                <a:gd name="T94" fmla="*/ 103 w 436"/>
                <a:gd name="T95" fmla="*/ 170 h 192"/>
                <a:gd name="T96" fmla="*/ 73 w 436"/>
                <a:gd name="T97" fmla="*/ 166 h 192"/>
                <a:gd name="T98" fmla="*/ 58 w 436"/>
                <a:gd name="T99" fmla="*/ 150 h 192"/>
                <a:gd name="T100" fmla="*/ 65 w 436"/>
                <a:gd name="T101" fmla="*/ 146 h 192"/>
                <a:gd name="T102" fmla="*/ 67 w 436"/>
                <a:gd name="T103" fmla="*/ 135 h 192"/>
                <a:gd name="T104" fmla="*/ 78 w 436"/>
                <a:gd name="T105" fmla="*/ 130 h 192"/>
                <a:gd name="T106" fmla="*/ 60 w 436"/>
                <a:gd name="T107" fmla="*/ 114 h 19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36"/>
                <a:gd name="T163" fmla="*/ 0 h 192"/>
                <a:gd name="T164" fmla="*/ 436 w 436"/>
                <a:gd name="T165" fmla="*/ 192 h 19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36" h="192">
                  <a:moveTo>
                    <a:pt x="60" y="114"/>
                  </a:moveTo>
                  <a:lnTo>
                    <a:pt x="50" y="113"/>
                  </a:lnTo>
                  <a:lnTo>
                    <a:pt x="37" y="119"/>
                  </a:lnTo>
                  <a:lnTo>
                    <a:pt x="35" y="120"/>
                  </a:lnTo>
                  <a:lnTo>
                    <a:pt x="27" y="107"/>
                  </a:lnTo>
                  <a:lnTo>
                    <a:pt x="13" y="97"/>
                  </a:lnTo>
                  <a:lnTo>
                    <a:pt x="0" y="87"/>
                  </a:lnTo>
                  <a:lnTo>
                    <a:pt x="2" y="71"/>
                  </a:lnTo>
                  <a:lnTo>
                    <a:pt x="3" y="57"/>
                  </a:lnTo>
                  <a:lnTo>
                    <a:pt x="17" y="62"/>
                  </a:lnTo>
                  <a:lnTo>
                    <a:pt x="18" y="57"/>
                  </a:lnTo>
                  <a:lnTo>
                    <a:pt x="28" y="50"/>
                  </a:lnTo>
                  <a:lnTo>
                    <a:pt x="35" y="45"/>
                  </a:lnTo>
                  <a:lnTo>
                    <a:pt x="51" y="44"/>
                  </a:lnTo>
                  <a:lnTo>
                    <a:pt x="66" y="50"/>
                  </a:lnTo>
                  <a:lnTo>
                    <a:pt x="80" y="57"/>
                  </a:lnTo>
                  <a:lnTo>
                    <a:pt x="97" y="56"/>
                  </a:lnTo>
                  <a:lnTo>
                    <a:pt x="118" y="56"/>
                  </a:lnTo>
                  <a:lnTo>
                    <a:pt x="139" y="59"/>
                  </a:lnTo>
                  <a:lnTo>
                    <a:pt x="141" y="55"/>
                  </a:lnTo>
                  <a:lnTo>
                    <a:pt x="129" y="41"/>
                  </a:lnTo>
                  <a:lnTo>
                    <a:pt x="134" y="26"/>
                  </a:lnTo>
                  <a:lnTo>
                    <a:pt x="144" y="27"/>
                  </a:lnTo>
                  <a:lnTo>
                    <a:pt x="131" y="20"/>
                  </a:lnTo>
                  <a:lnTo>
                    <a:pt x="145" y="18"/>
                  </a:lnTo>
                  <a:lnTo>
                    <a:pt x="158" y="16"/>
                  </a:lnTo>
                  <a:lnTo>
                    <a:pt x="172" y="12"/>
                  </a:lnTo>
                  <a:lnTo>
                    <a:pt x="185" y="8"/>
                  </a:lnTo>
                  <a:lnTo>
                    <a:pt x="198" y="5"/>
                  </a:lnTo>
                  <a:lnTo>
                    <a:pt x="211" y="1"/>
                  </a:lnTo>
                  <a:lnTo>
                    <a:pt x="221" y="0"/>
                  </a:lnTo>
                  <a:lnTo>
                    <a:pt x="228" y="9"/>
                  </a:lnTo>
                  <a:lnTo>
                    <a:pt x="249" y="16"/>
                  </a:lnTo>
                  <a:lnTo>
                    <a:pt x="258" y="20"/>
                  </a:lnTo>
                  <a:lnTo>
                    <a:pt x="266" y="21"/>
                  </a:lnTo>
                  <a:lnTo>
                    <a:pt x="280" y="17"/>
                  </a:lnTo>
                  <a:lnTo>
                    <a:pt x="294" y="11"/>
                  </a:lnTo>
                  <a:lnTo>
                    <a:pt x="296" y="13"/>
                  </a:lnTo>
                  <a:lnTo>
                    <a:pt x="294" y="19"/>
                  </a:lnTo>
                  <a:lnTo>
                    <a:pt x="309" y="29"/>
                  </a:lnTo>
                  <a:lnTo>
                    <a:pt x="323" y="40"/>
                  </a:lnTo>
                  <a:lnTo>
                    <a:pt x="338" y="50"/>
                  </a:lnTo>
                  <a:lnTo>
                    <a:pt x="353" y="60"/>
                  </a:lnTo>
                  <a:lnTo>
                    <a:pt x="356" y="56"/>
                  </a:lnTo>
                  <a:lnTo>
                    <a:pt x="364" y="59"/>
                  </a:lnTo>
                  <a:lnTo>
                    <a:pt x="378" y="57"/>
                  </a:lnTo>
                  <a:lnTo>
                    <a:pt x="393" y="66"/>
                  </a:lnTo>
                  <a:lnTo>
                    <a:pt x="408" y="75"/>
                  </a:lnTo>
                  <a:lnTo>
                    <a:pt x="423" y="71"/>
                  </a:lnTo>
                  <a:lnTo>
                    <a:pt x="435" y="84"/>
                  </a:lnTo>
                  <a:lnTo>
                    <a:pt x="430" y="94"/>
                  </a:lnTo>
                  <a:lnTo>
                    <a:pt x="425" y="98"/>
                  </a:lnTo>
                  <a:lnTo>
                    <a:pt x="431" y="112"/>
                  </a:lnTo>
                  <a:lnTo>
                    <a:pt x="420" y="113"/>
                  </a:lnTo>
                  <a:lnTo>
                    <a:pt x="403" y="110"/>
                  </a:lnTo>
                  <a:lnTo>
                    <a:pt x="404" y="122"/>
                  </a:lnTo>
                  <a:lnTo>
                    <a:pt x="405" y="134"/>
                  </a:lnTo>
                  <a:lnTo>
                    <a:pt x="409" y="138"/>
                  </a:lnTo>
                  <a:lnTo>
                    <a:pt x="394" y="137"/>
                  </a:lnTo>
                  <a:lnTo>
                    <a:pt x="381" y="142"/>
                  </a:lnTo>
                  <a:lnTo>
                    <a:pt x="388" y="146"/>
                  </a:lnTo>
                  <a:lnTo>
                    <a:pt x="393" y="155"/>
                  </a:lnTo>
                  <a:lnTo>
                    <a:pt x="398" y="166"/>
                  </a:lnTo>
                  <a:lnTo>
                    <a:pt x="398" y="169"/>
                  </a:lnTo>
                  <a:lnTo>
                    <a:pt x="395" y="171"/>
                  </a:lnTo>
                  <a:lnTo>
                    <a:pt x="381" y="163"/>
                  </a:lnTo>
                  <a:lnTo>
                    <a:pt x="366" y="165"/>
                  </a:lnTo>
                  <a:lnTo>
                    <a:pt x="352" y="165"/>
                  </a:lnTo>
                  <a:lnTo>
                    <a:pt x="336" y="165"/>
                  </a:lnTo>
                  <a:lnTo>
                    <a:pt x="325" y="165"/>
                  </a:lnTo>
                  <a:lnTo>
                    <a:pt x="319" y="173"/>
                  </a:lnTo>
                  <a:lnTo>
                    <a:pt x="307" y="171"/>
                  </a:lnTo>
                  <a:lnTo>
                    <a:pt x="295" y="170"/>
                  </a:lnTo>
                  <a:lnTo>
                    <a:pt x="288" y="175"/>
                  </a:lnTo>
                  <a:lnTo>
                    <a:pt x="277" y="184"/>
                  </a:lnTo>
                  <a:lnTo>
                    <a:pt x="267" y="191"/>
                  </a:lnTo>
                  <a:lnTo>
                    <a:pt x="256" y="185"/>
                  </a:lnTo>
                  <a:lnTo>
                    <a:pt x="245" y="180"/>
                  </a:lnTo>
                  <a:lnTo>
                    <a:pt x="243" y="169"/>
                  </a:lnTo>
                  <a:lnTo>
                    <a:pt x="231" y="160"/>
                  </a:lnTo>
                  <a:lnTo>
                    <a:pt x="219" y="159"/>
                  </a:lnTo>
                  <a:lnTo>
                    <a:pt x="208" y="158"/>
                  </a:lnTo>
                  <a:lnTo>
                    <a:pt x="196" y="158"/>
                  </a:lnTo>
                  <a:lnTo>
                    <a:pt x="184" y="157"/>
                  </a:lnTo>
                  <a:lnTo>
                    <a:pt x="173" y="143"/>
                  </a:lnTo>
                  <a:lnTo>
                    <a:pt x="158" y="136"/>
                  </a:lnTo>
                  <a:lnTo>
                    <a:pt x="143" y="128"/>
                  </a:lnTo>
                  <a:lnTo>
                    <a:pt x="128" y="133"/>
                  </a:lnTo>
                  <a:lnTo>
                    <a:pt x="115" y="138"/>
                  </a:lnTo>
                  <a:lnTo>
                    <a:pt x="118" y="150"/>
                  </a:lnTo>
                  <a:lnTo>
                    <a:pt x="121" y="163"/>
                  </a:lnTo>
                  <a:lnTo>
                    <a:pt x="124" y="175"/>
                  </a:lnTo>
                  <a:lnTo>
                    <a:pt x="128" y="188"/>
                  </a:lnTo>
                  <a:lnTo>
                    <a:pt x="114" y="184"/>
                  </a:lnTo>
                  <a:lnTo>
                    <a:pt x="101" y="179"/>
                  </a:lnTo>
                  <a:lnTo>
                    <a:pt x="103" y="170"/>
                  </a:lnTo>
                  <a:lnTo>
                    <a:pt x="83" y="170"/>
                  </a:lnTo>
                  <a:lnTo>
                    <a:pt x="73" y="166"/>
                  </a:lnTo>
                  <a:lnTo>
                    <a:pt x="68" y="164"/>
                  </a:lnTo>
                  <a:lnTo>
                    <a:pt x="58" y="150"/>
                  </a:lnTo>
                  <a:lnTo>
                    <a:pt x="53" y="146"/>
                  </a:lnTo>
                  <a:lnTo>
                    <a:pt x="65" y="146"/>
                  </a:lnTo>
                  <a:lnTo>
                    <a:pt x="60" y="141"/>
                  </a:lnTo>
                  <a:lnTo>
                    <a:pt x="67" y="135"/>
                  </a:lnTo>
                  <a:lnTo>
                    <a:pt x="81" y="135"/>
                  </a:lnTo>
                  <a:lnTo>
                    <a:pt x="78" y="130"/>
                  </a:lnTo>
                  <a:lnTo>
                    <a:pt x="74" y="115"/>
                  </a:lnTo>
                  <a:lnTo>
                    <a:pt x="60" y="114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498" name="Freeform 245"/>
            <p:cNvSpPr>
              <a:spLocks/>
            </p:cNvSpPr>
            <p:nvPr/>
          </p:nvSpPr>
          <p:spPr bwMode="auto">
            <a:xfrm>
              <a:off x="2392" y="1752"/>
              <a:ext cx="97" cy="37"/>
            </a:xfrm>
            <a:custGeom>
              <a:avLst/>
              <a:gdLst>
                <a:gd name="T0" fmla="*/ 19 w 97"/>
                <a:gd name="T1" fmla="*/ 12 h 37"/>
                <a:gd name="T2" fmla="*/ 0 w 97"/>
                <a:gd name="T3" fmla="*/ 0 h 37"/>
                <a:gd name="T4" fmla="*/ 2 w 97"/>
                <a:gd name="T5" fmla="*/ 0 h 37"/>
                <a:gd name="T6" fmla="*/ 14 w 97"/>
                <a:gd name="T7" fmla="*/ 0 h 37"/>
                <a:gd name="T8" fmla="*/ 27 w 97"/>
                <a:gd name="T9" fmla="*/ 1 h 37"/>
                <a:gd name="T10" fmla="*/ 44 w 97"/>
                <a:gd name="T11" fmla="*/ 9 h 37"/>
                <a:gd name="T12" fmla="*/ 61 w 97"/>
                <a:gd name="T13" fmla="*/ 15 h 37"/>
                <a:gd name="T14" fmla="*/ 78 w 97"/>
                <a:gd name="T15" fmla="*/ 22 h 37"/>
                <a:gd name="T16" fmla="*/ 96 w 97"/>
                <a:gd name="T17" fmla="*/ 29 h 37"/>
                <a:gd name="T18" fmla="*/ 91 w 97"/>
                <a:gd name="T19" fmla="*/ 36 h 37"/>
                <a:gd name="T20" fmla="*/ 80 w 97"/>
                <a:gd name="T21" fmla="*/ 34 h 37"/>
                <a:gd name="T22" fmla="*/ 64 w 97"/>
                <a:gd name="T23" fmla="*/ 34 h 37"/>
                <a:gd name="T24" fmla="*/ 47 w 97"/>
                <a:gd name="T25" fmla="*/ 33 h 37"/>
                <a:gd name="T26" fmla="*/ 32 w 97"/>
                <a:gd name="T27" fmla="*/ 35 h 37"/>
                <a:gd name="T28" fmla="*/ 31 w 97"/>
                <a:gd name="T29" fmla="*/ 24 h 37"/>
                <a:gd name="T30" fmla="*/ 19 w 97"/>
                <a:gd name="T31" fmla="*/ 12 h 3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7"/>
                <a:gd name="T49" fmla="*/ 0 h 37"/>
                <a:gd name="T50" fmla="*/ 97 w 97"/>
                <a:gd name="T51" fmla="*/ 37 h 3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7" h="37">
                  <a:moveTo>
                    <a:pt x="19" y="1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14" y="0"/>
                  </a:lnTo>
                  <a:lnTo>
                    <a:pt x="27" y="1"/>
                  </a:lnTo>
                  <a:lnTo>
                    <a:pt x="44" y="9"/>
                  </a:lnTo>
                  <a:lnTo>
                    <a:pt x="61" y="15"/>
                  </a:lnTo>
                  <a:lnTo>
                    <a:pt x="78" y="22"/>
                  </a:lnTo>
                  <a:lnTo>
                    <a:pt x="96" y="29"/>
                  </a:lnTo>
                  <a:lnTo>
                    <a:pt x="91" y="36"/>
                  </a:lnTo>
                  <a:lnTo>
                    <a:pt x="80" y="34"/>
                  </a:lnTo>
                  <a:lnTo>
                    <a:pt x="64" y="34"/>
                  </a:lnTo>
                  <a:lnTo>
                    <a:pt x="47" y="33"/>
                  </a:lnTo>
                  <a:lnTo>
                    <a:pt x="32" y="35"/>
                  </a:lnTo>
                  <a:lnTo>
                    <a:pt x="31" y="24"/>
                  </a:lnTo>
                  <a:lnTo>
                    <a:pt x="19" y="12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499" name="Freeform 246"/>
            <p:cNvSpPr>
              <a:spLocks/>
            </p:cNvSpPr>
            <p:nvPr/>
          </p:nvSpPr>
          <p:spPr bwMode="auto">
            <a:xfrm>
              <a:off x="2749" y="1762"/>
              <a:ext cx="111" cy="57"/>
            </a:xfrm>
            <a:custGeom>
              <a:avLst/>
              <a:gdLst>
                <a:gd name="T0" fmla="*/ 36 w 111"/>
                <a:gd name="T1" fmla="*/ 32 h 57"/>
                <a:gd name="T2" fmla="*/ 24 w 111"/>
                <a:gd name="T3" fmla="*/ 24 h 57"/>
                <a:gd name="T4" fmla="*/ 8 w 111"/>
                <a:gd name="T5" fmla="*/ 23 h 57"/>
                <a:gd name="T6" fmla="*/ 0 w 111"/>
                <a:gd name="T7" fmla="*/ 13 h 57"/>
                <a:gd name="T8" fmla="*/ 7 w 111"/>
                <a:gd name="T9" fmla="*/ 7 h 57"/>
                <a:gd name="T10" fmla="*/ 19 w 111"/>
                <a:gd name="T11" fmla="*/ 8 h 57"/>
                <a:gd name="T12" fmla="*/ 31 w 111"/>
                <a:gd name="T13" fmla="*/ 10 h 57"/>
                <a:gd name="T14" fmla="*/ 37 w 111"/>
                <a:gd name="T15" fmla="*/ 2 h 57"/>
                <a:gd name="T16" fmla="*/ 48 w 111"/>
                <a:gd name="T17" fmla="*/ 3 h 57"/>
                <a:gd name="T18" fmla="*/ 64 w 111"/>
                <a:gd name="T19" fmla="*/ 3 h 57"/>
                <a:gd name="T20" fmla="*/ 78 w 111"/>
                <a:gd name="T21" fmla="*/ 2 h 57"/>
                <a:gd name="T22" fmla="*/ 93 w 111"/>
                <a:gd name="T23" fmla="*/ 0 h 57"/>
                <a:gd name="T24" fmla="*/ 107 w 111"/>
                <a:gd name="T25" fmla="*/ 8 h 57"/>
                <a:gd name="T26" fmla="*/ 110 w 111"/>
                <a:gd name="T27" fmla="*/ 15 h 57"/>
                <a:gd name="T28" fmla="*/ 102 w 111"/>
                <a:gd name="T29" fmla="*/ 23 h 57"/>
                <a:gd name="T30" fmla="*/ 93 w 111"/>
                <a:gd name="T31" fmla="*/ 29 h 57"/>
                <a:gd name="T32" fmla="*/ 81 w 111"/>
                <a:gd name="T33" fmla="*/ 33 h 57"/>
                <a:gd name="T34" fmla="*/ 74 w 111"/>
                <a:gd name="T35" fmla="*/ 41 h 57"/>
                <a:gd name="T36" fmla="*/ 67 w 111"/>
                <a:gd name="T37" fmla="*/ 40 h 57"/>
                <a:gd name="T38" fmla="*/ 61 w 111"/>
                <a:gd name="T39" fmla="*/ 40 h 57"/>
                <a:gd name="T40" fmla="*/ 53 w 111"/>
                <a:gd name="T41" fmla="*/ 45 h 57"/>
                <a:gd name="T42" fmla="*/ 49 w 111"/>
                <a:gd name="T43" fmla="*/ 56 h 57"/>
                <a:gd name="T44" fmla="*/ 29 w 111"/>
                <a:gd name="T45" fmla="*/ 53 h 57"/>
                <a:gd name="T46" fmla="*/ 9 w 111"/>
                <a:gd name="T47" fmla="*/ 51 h 57"/>
                <a:gd name="T48" fmla="*/ 8 w 111"/>
                <a:gd name="T49" fmla="*/ 42 h 57"/>
                <a:gd name="T50" fmla="*/ 22 w 111"/>
                <a:gd name="T51" fmla="*/ 37 h 57"/>
                <a:gd name="T52" fmla="*/ 36 w 111"/>
                <a:gd name="T53" fmla="*/ 32 h 5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1"/>
                <a:gd name="T82" fmla="*/ 0 h 57"/>
                <a:gd name="T83" fmla="*/ 111 w 111"/>
                <a:gd name="T84" fmla="*/ 57 h 5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1" h="57">
                  <a:moveTo>
                    <a:pt x="36" y="32"/>
                  </a:moveTo>
                  <a:lnTo>
                    <a:pt x="24" y="24"/>
                  </a:lnTo>
                  <a:lnTo>
                    <a:pt x="8" y="23"/>
                  </a:lnTo>
                  <a:lnTo>
                    <a:pt x="0" y="13"/>
                  </a:lnTo>
                  <a:lnTo>
                    <a:pt x="7" y="7"/>
                  </a:lnTo>
                  <a:lnTo>
                    <a:pt x="19" y="8"/>
                  </a:lnTo>
                  <a:lnTo>
                    <a:pt x="31" y="10"/>
                  </a:lnTo>
                  <a:lnTo>
                    <a:pt x="37" y="2"/>
                  </a:lnTo>
                  <a:lnTo>
                    <a:pt x="48" y="3"/>
                  </a:lnTo>
                  <a:lnTo>
                    <a:pt x="64" y="3"/>
                  </a:lnTo>
                  <a:lnTo>
                    <a:pt x="78" y="2"/>
                  </a:lnTo>
                  <a:lnTo>
                    <a:pt x="93" y="0"/>
                  </a:lnTo>
                  <a:lnTo>
                    <a:pt x="107" y="8"/>
                  </a:lnTo>
                  <a:lnTo>
                    <a:pt x="110" y="15"/>
                  </a:lnTo>
                  <a:lnTo>
                    <a:pt x="102" y="23"/>
                  </a:lnTo>
                  <a:lnTo>
                    <a:pt x="93" y="29"/>
                  </a:lnTo>
                  <a:lnTo>
                    <a:pt x="81" y="33"/>
                  </a:lnTo>
                  <a:lnTo>
                    <a:pt x="74" y="41"/>
                  </a:lnTo>
                  <a:lnTo>
                    <a:pt x="67" y="40"/>
                  </a:lnTo>
                  <a:lnTo>
                    <a:pt x="61" y="40"/>
                  </a:lnTo>
                  <a:lnTo>
                    <a:pt x="53" y="45"/>
                  </a:lnTo>
                  <a:lnTo>
                    <a:pt x="49" y="56"/>
                  </a:lnTo>
                  <a:lnTo>
                    <a:pt x="29" y="53"/>
                  </a:lnTo>
                  <a:lnTo>
                    <a:pt x="9" y="51"/>
                  </a:lnTo>
                  <a:lnTo>
                    <a:pt x="8" y="42"/>
                  </a:lnTo>
                  <a:lnTo>
                    <a:pt x="22" y="37"/>
                  </a:lnTo>
                  <a:lnTo>
                    <a:pt x="36" y="32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500" name="Freeform 247"/>
            <p:cNvSpPr>
              <a:spLocks/>
            </p:cNvSpPr>
            <p:nvPr/>
          </p:nvSpPr>
          <p:spPr bwMode="auto">
            <a:xfrm>
              <a:off x="2905" y="1643"/>
              <a:ext cx="366" cy="145"/>
            </a:xfrm>
            <a:custGeom>
              <a:avLst/>
              <a:gdLst>
                <a:gd name="T0" fmla="*/ 215 w 366"/>
                <a:gd name="T1" fmla="*/ 138 h 145"/>
                <a:gd name="T2" fmla="*/ 198 w 366"/>
                <a:gd name="T3" fmla="*/ 131 h 145"/>
                <a:gd name="T4" fmla="*/ 166 w 366"/>
                <a:gd name="T5" fmla="*/ 130 h 145"/>
                <a:gd name="T6" fmla="*/ 134 w 366"/>
                <a:gd name="T7" fmla="*/ 127 h 145"/>
                <a:gd name="T8" fmla="*/ 113 w 366"/>
                <a:gd name="T9" fmla="*/ 106 h 145"/>
                <a:gd name="T10" fmla="*/ 82 w 366"/>
                <a:gd name="T11" fmla="*/ 96 h 145"/>
                <a:gd name="T12" fmla="*/ 55 w 366"/>
                <a:gd name="T13" fmla="*/ 91 h 145"/>
                <a:gd name="T14" fmla="*/ 47 w 366"/>
                <a:gd name="T15" fmla="*/ 69 h 145"/>
                <a:gd name="T16" fmla="*/ 22 w 366"/>
                <a:gd name="T17" fmla="*/ 55 h 145"/>
                <a:gd name="T18" fmla="*/ 1 w 366"/>
                <a:gd name="T19" fmla="*/ 41 h 145"/>
                <a:gd name="T20" fmla="*/ 6 w 366"/>
                <a:gd name="T21" fmla="*/ 34 h 145"/>
                <a:gd name="T22" fmla="*/ 26 w 366"/>
                <a:gd name="T23" fmla="*/ 23 h 145"/>
                <a:gd name="T24" fmla="*/ 59 w 366"/>
                <a:gd name="T25" fmla="*/ 19 h 145"/>
                <a:gd name="T26" fmla="*/ 80 w 366"/>
                <a:gd name="T27" fmla="*/ 27 h 145"/>
                <a:gd name="T28" fmla="*/ 104 w 366"/>
                <a:gd name="T29" fmla="*/ 23 h 145"/>
                <a:gd name="T30" fmla="*/ 97 w 366"/>
                <a:gd name="T31" fmla="*/ 0 h 145"/>
                <a:gd name="T32" fmla="*/ 134 w 366"/>
                <a:gd name="T33" fmla="*/ 8 h 145"/>
                <a:gd name="T34" fmla="*/ 159 w 366"/>
                <a:gd name="T35" fmla="*/ 24 h 145"/>
                <a:gd name="T36" fmla="*/ 193 w 366"/>
                <a:gd name="T37" fmla="*/ 24 h 145"/>
                <a:gd name="T38" fmla="*/ 215 w 366"/>
                <a:gd name="T39" fmla="*/ 32 h 145"/>
                <a:gd name="T40" fmla="*/ 250 w 366"/>
                <a:gd name="T41" fmla="*/ 36 h 145"/>
                <a:gd name="T42" fmla="*/ 276 w 366"/>
                <a:gd name="T43" fmla="*/ 23 h 145"/>
                <a:gd name="T44" fmla="*/ 307 w 366"/>
                <a:gd name="T45" fmla="*/ 29 h 145"/>
                <a:gd name="T46" fmla="*/ 310 w 366"/>
                <a:gd name="T47" fmla="*/ 51 h 145"/>
                <a:gd name="T48" fmla="*/ 317 w 366"/>
                <a:gd name="T49" fmla="*/ 58 h 145"/>
                <a:gd name="T50" fmla="*/ 332 w 366"/>
                <a:gd name="T51" fmla="*/ 59 h 145"/>
                <a:gd name="T52" fmla="*/ 363 w 366"/>
                <a:gd name="T53" fmla="*/ 67 h 145"/>
                <a:gd name="T54" fmla="*/ 346 w 366"/>
                <a:gd name="T55" fmla="*/ 74 h 145"/>
                <a:gd name="T56" fmla="*/ 331 w 366"/>
                <a:gd name="T57" fmla="*/ 90 h 145"/>
                <a:gd name="T58" fmla="*/ 309 w 366"/>
                <a:gd name="T59" fmla="*/ 99 h 145"/>
                <a:gd name="T60" fmla="*/ 294 w 366"/>
                <a:gd name="T61" fmla="*/ 107 h 145"/>
                <a:gd name="T62" fmla="*/ 292 w 366"/>
                <a:gd name="T63" fmla="*/ 123 h 145"/>
                <a:gd name="T64" fmla="*/ 268 w 366"/>
                <a:gd name="T65" fmla="*/ 132 h 145"/>
                <a:gd name="T66" fmla="*/ 247 w 366"/>
                <a:gd name="T67" fmla="*/ 139 h 145"/>
                <a:gd name="T68" fmla="*/ 229 w 366"/>
                <a:gd name="T69" fmla="*/ 141 h 14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66"/>
                <a:gd name="T106" fmla="*/ 0 h 145"/>
                <a:gd name="T107" fmla="*/ 366 w 366"/>
                <a:gd name="T108" fmla="*/ 145 h 14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66" h="145">
                  <a:moveTo>
                    <a:pt x="229" y="141"/>
                  </a:moveTo>
                  <a:lnTo>
                    <a:pt x="215" y="138"/>
                  </a:lnTo>
                  <a:lnTo>
                    <a:pt x="201" y="135"/>
                  </a:lnTo>
                  <a:lnTo>
                    <a:pt x="198" y="131"/>
                  </a:lnTo>
                  <a:lnTo>
                    <a:pt x="181" y="131"/>
                  </a:lnTo>
                  <a:lnTo>
                    <a:pt x="166" y="130"/>
                  </a:lnTo>
                  <a:lnTo>
                    <a:pt x="150" y="129"/>
                  </a:lnTo>
                  <a:lnTo>
                    <a:pt x="134" y="127"/>
                  </a:lnTo>
                  <a:lnTo>
                    <a:pt x="124" y="117"/>
                  </a:lnTo>
                  <a:lnTo>
                    <a:pt x="113" y="106"/>
                  </a:lnTo>
                  <a:lnTo>
                    <a:pt x="98" y="100"/>
                  </a:lnTo>
                  <a:lnTo>
                    <a:pt x="82" y="96"/>
                  </a:lnTo>
                  <a:lnTo>
                    <a:pt x="68" y="94"/>
                  </a:lnTo>
                  <a:lnTo>
                    <a:pt x="55" y="91"/>
                  </a:lnTo>
                  <a:lnTo>
                    <a:pt x="51" y="80"/>
                  </a:lnTo>
                  <a:lnTo>
                    <a:pt x="47" y="69"/>
                  </a:lnTo>
                  <a:lnTo>
                    <a:pt x="31" y="58"/>
                  </a:lnTo>
                  <a:lnTo>
                    <a:pt x="22" y="55"/>
                  </a:lnTo>
                  <a:lnTo>
                    <a:pt x="5" y="46"/>
                  </a:lnTo>
                  <a:lnTo>
                    <a:pt x="1" y="41"/>
                  </a:lnTo>
                  <a:lnTo>
                    <a:pt x="0" y="39"/>
                  </a:lnTo>
                  <a:lnTo>
                    <a:pt x="6" y="34"/>
                  </a:lnTo>
                  <a:lnTo>
                    <a:pt x="15" y="30"/>
                  </a:lnTo>
                  <a:lnTo>
                    <a:pt x="26" y="23"/>
                  </a:lnTo>
                  <a:lnTo>
                    <a:pt x="37" y="17"/>
                  </a:lnTo>
                  <a:lnTo>
                    <a:pt x="59" y="19"/>
                  </a:lnTo>
                  <a:lnTo>
                    <a:pt x="63" y="24"/>
                  </a:lnTo>
                  <a:lnTo>
                    <a:pt x="80" y="27"/>
                  </a:lnTo>
                  <a:lnTo>
                    <a:pt x="96" y="30"/>
                  </a:lnTo>
                  <a:lnTo>
                    <a:pt x="104" y="23"/>
                  </a:lnTo>
                  <a:lnTo>
                    <a:pt x="94" y="13"/>
                  </a:lnTo>
                  <a:lnTo>
                    <a:pt x="97" y="0"/>
                  </a:lnTo>
                  <a:lnTo>
                    <a:pt x="116" y="3"/>
                  </a:lnTo>
                  <a:lnTo>
                    <a:pt x="134" y="8"/>
                  </a:lnTo>
                  <a:lnTo>
                    <a:pt x="143" y="16"/>
                  </a:lnTo>
                  <a:lnTo>
                    <a:pt x="159" y="24"/>
                  </a:lnTo>
                  <a:lnTo>
                    <a:pt x="178" y="21"/>
                  </a:lnTo>
                  <a:lnTo>
                    <a:pt x="193" y="24"/>
                  </a:lnTo>
                  <a:lnTo>
                    <a:pt x="209" y="28"/>
                  </a:lnTo>
                  <a:lnTo>
                    <a:pt x="215" y="32"/>
                  </a:lnTo>
                  <a:lnTo>
                    <a:pt x="238" y="39"/>
                  </a:lnTo>
                  <a:lnTo>
                    <a:pt x="250" y="36"/>
                  </a:lnTo>
                  <a:lnTo>
                    <a:pt x="263" y="33"/>
                  </a:lnTo>
                  <a:lnTo>
                    <a:pt x="276" y="23"/>
                  </a:lnTo>
                  <a:lnTo>
                    <a:pt x="296" y="28"/>
                  </a:lnTo>
                  <a:lnTo>
                    <a:pt x="307" y="29"/>
                  </a:lnTo>
                  <a:lnTo>
                    <a:pt x="308" y="40"/>
                  </a:lnTo>
                  <a:lnTo>
                    <a:pt x="310" y="51"/>
                  </a:lnTo>
                  <a:lnTo>
                    <a:pt x="307" y="52"/>
                  </a:lnTo>
                  <a:lnTo>
                    <a:pt x="317" y="58"/>
                  </a:lnTo>
                  <a:lnTo>
                    <a:pt x="328" y="58"/>
                  </a:lnTo>
                  <a:lnTo>
                    <a:pt x="332" y="59"/>
                  </a:lnTo>
                  <a:lnTo>
                    <a:pt x="338" y="54"/>
                  </a:lnTo>
                  <a:lnTo>
                    <a:pt x="363" y="67"/>
                  </a:lnTo>
                  <a:lnTo>
                    <a:pt x="365" y="74"/>
                  </a:lnTo>
                  <a:lnTo>
                    <a:pt x="346" y="74"/>
                  </a:lnTo>
                  <a:lnTo>
                    <a:pt x="333" y="80"/>
                  </a:lnTo>
                  <a:lnTo>
                    <a:pt x="331" y="90"/>
                  </a:lnTo>
                  <a:lnTo>
                    <a:pt x="319" y="93"/>
                  </a:lnTo>
                  <a:lnTo>
                    <a:pt x="309" y="99"/>
                  </a:lnTo>
                  <a:lnTo>
                    <a:pt x="293" y="95"/>
                  </a:lnTo>
                  <a:lnTo>
                    <a:pt x="294" y="107"/>
                  </a:lnTo>
                  <a:lnTo>
                    <a:pt x="303" y="115"/>
                  </a:lnTo>
                  <a:lnTo>
                    <a:pt x="292" y="123"/>
                  </a:lnTo>
                  <a:lnTo>
                    <a:pt x="282" y="131"/>
                  </a:lnTo>
                  <a:lnTo>
                    <a:pt x="268" y="132"/>
                  </a:lnTo>
                  <a:lnTo>
                    <a:pt x="255" y="134"/>
                  </a:lnTo>
                  <a:lnTo>
                    <a:pt x="247" y="139"/>
                  </a:lnTo>
                  <a:lnTo>
                    <a:pt x="238" y="144"/>
                  </a:lnTo>
                  <a:lnTo>
                    <a:pt x="229" y="141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501" name="Freeform 248"/>
            <p:cNvSpPr>
              <a:spLocks/>
            </p:cNvSpPr>
            <p:nvPr/>
          </p:nvSpPr>
          <p:spPr bwMode="auto">
            <a:xfrm>
              <a:off x="2726" y="1784"/>
              <a:ext cx="97" cy="70"/>
            </a:xfrm>
            <a:custGeom>
              <a:avLst/>
              <a:gdLst>
                <a:gd name="T0" fmla="*/ 80 w 97"/>
                <a:gd name="T1" fmla="*/ 62 h 70"/>
                <a:gd name="T2" fmla="*/ 71 w 97"/>
                <a:gd name="T3" fmla="*/ 62 h 70"/>
                <a:gd name="T4" fmla="*/ 57 w 97"/>
                <a:gd name="T5" fmla="*/ 69 h 70"/>
                <a:gd name="T6" fmla="*/ 53 w 97"/>
                <a:gd name="T7" fmla="*/ 52 h 70"/>
                <a:gd name="T8" fmla="*/ 50 w 97"/>
                <a:gd name="T9" fmla="*/ 52 h 70"/>
                <a:gd name="T10" fmla="*/ 46 w 97"/>
                <a:gd name="T11" fmla="*/ 47 h 70"/>
                <a:gd name="T12" fmla="*/ 40 w 97"/>
                <a:gd name="T13" fmla="*/ 48 h 70"/>
                <a:gd name="T14" fmla="*/ 39 w 97"/>
                <a:gd name="T15" fmla="*/ 57 h 70"/>
                <a:gd name="T16" fmla="*/ 30 w 97"/>
                <a:gd name="T17" fmla="*/ 61 h 70"/>
                <a:gd name="T18" fmla="*/ 28 w 97"/>
                <a:gd name="T19" fmla="*/ 64 h 70"/>
                <a:gd name="T20" fmla="*/ 21 w 97"/>
                <a:gd name="T21" fmla="*/ 64 h 70"/>
                <a:gd name="T22" fmla="*/ 14 w 97"/>
                <a:gd name="T23" fmla="*/ 65 h 70"/>
                <a:gd name="T24" fmla="*/ 11 w 97"/>
                <a:gd name="T25" fmla="*/ 62 h 70"/>
                <a:gd name="T26" fmla="*/ 13 w 97"/>
                <a:gd name="T27" fmla="*/ 53 h 70"/>
                <a:gd name="T28" fmla="*/ 16 w 97"/>
                <a:gd name="T29" fmla="*/ 45 h 70"/>
                <a:gd name="T30" fmla="*/ 12 w 97"/>
                <a:gd name="T31" fmla="*/ 39 h 70"/>
                <a:gd name="T32" fmla="*/ 5 w 97"/>
                <a:gd name="T33" fmla="*/ 34 h 70"/>
                <a:gd name="T34" fmla="*/ 0 w 97"/>
                <a:gd name="T35" fmla="*/ 28 h 70"/>
                <a:gd name="T36" fmla="*/ 11 w 97"/>
                <a:gd name="T37" fmla="*/ 18 h 70"/>
                <a:gd name="T38" fmla="*/ 23 w 97"/>
                <a:gd name="T39" fmla="*/ 8 h 70"/>
                <a:gd name="T40" fmla="*/ 31 w 97"/>
                <a:gd name="T41" fmla="*/ 0 h 70"/>
                <a:gd name="T42" fmla="*/ 47 w 97"/>
                <a:gd name="T43" fmla="*/ 2 h 70"/>
                <a:gd name="T44" fmla="*/ 59 w 97"/>
                <a:gd name="T45" fmla="*/ 9 h 70"/>
                <a:gd name="T46" fmla="*/ 45 w 97"/>
                <a:gd name="T47" fmla="*/ 14 h 70"/>
                <a:gd name="T48" fmla="*/ 31 w 97"/>
                <a:gd name="T49" fmla="*/ 19 h 70"/>
                <a:gd name="T50" fmla="*/ 32 w 97"/>
                <a:gd name="T51" fmla="*/ 28 h 70"/>
                <a:gd name="T52" fmla="*/ 52 w 97"/>
                <a:gd name="T53" fmla="*/ 31 h 70"/>
                <a:gd name="T54" fmla="*/ 71 w 97"/>
                <a:gd name="T55" fmla="*/ 33 h 70"/>
                <a:gd name="T56" fmla="*/ 78 w 97"/>
                <a:gd name="T57" fmla="*/ 45 h 70"/>
                <a:gd name="T58" fmla="*/ 89 w 97"/>
                <a:gd name="T59" fmla="*/ 46 h 70"/>
                <a:gd name="T60" fmla="*/ 96 w 97"/>
                <a:gd name="T61" fmla="*/ 62 h 70"/>
                <a:gd name="T62" fmla="*/ 94 w 97"/>
                <a:gd name="T63" fmla="*/ 62 h 70"/>
                <a:gd name="T64" fmla="*/ 84 w 97"/>
                <a:gd name="T65" fmla="*/ 62 h 70"/>
                <a:gd name="T66" fmla="*/ 80 w 97"/>
                <a:gd name="T67" fmla="*/ 62 h 7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7"/>
                <a:gd name="T103" fmla="*/ 0 h 70"/>
                <a:gd name="T104" fmla="*/ 97 w 97"/>
                <a:gd name="T105" fmla="*/ 70 h 7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7" h="70">
                  <a:moveTo>
                    <a:pt x="80" y="62"/>
                  </a:moveTo>
                  <a:lnTo>
                    <a:pt x="71" y="62"/>
                  </a:lnTo>
                  <a:lnTo>
                    <a:pt x="57" y="69"/>
                  </a:lnTo>
                  <a:lnTo>
                    <a:pt x="53" y="52"/>
                  </a:lnTo>
                  <a:lnTo>
                    <a:pt x="50" y="52"/>
                  </a:lnTo>
                  <a:lnTo>
                    <a:pt x="46" y="47"/>
                  </a:lnTo>
                  <a:lnTo>
                    <a:pt x="40" y="48"/>
                  </a:lnTo>
                  <a:lnTo>
                    <a:pt x="39" y="57"/>
                  </a:lnTo>
                  <a:lnTo>
                    <a:pt x="30" y="61"/>
                  </a:lnTo>
                  <a:lnTo>
                    <a:pt x="28" y="64"/>
                  </a:lnTo>
                  <a:lnTo>
                    <a:pt x="21" y="64"/>
                  </a:lnTo>
                  <a:lnTo>
                    <a:pt x="14" y="65"/>
                  </a:lnTo>
                  <a:lnTo>
                    <a:pt x="11" y="62"/>
                  </a:lnTo>
                  <a:lnTo>
                    <a:pt x="13" y="53"/>
                  </a:lnTo>
                  <a:lnTo>
                    <a:pt x="16" y="45"/>
                  </a:lnTo>
                  <a:lnTo>
                    <a:pt x="12" y="39"/>
                  </a:lnTo>
                  <a:lnTo>
                    <a:pt x="5" y="34"/>
                  </a:lnTo>
                  <a:lnTo>
                    <a:pt x="0" y="28"/>
                  </a:lnTo>
                  <a:lnTo>
                    <a:pt x="11" y="18"/>
                  </a:lnTo>
                  <a:lnTo>
                    <a:pt x="23" y="8"/>
                  </a:lnTo>
                  <a:lnTo>
                    <a:pt x="31" y="0"/>
                  </a:lnTo>
                  <a:lnTo>
                    <a:pt x="47" y="2"/>
                  </a:lnTo>
                  <a:lnTo>
                    <a:pt x="59" y="9"/>
                  </a:lnTo>
                  <a:lnTo>
                    <a:pt x="45" y="14"/>
                  </a:lnTo>
                  <a:lnTo>
                    <a:pt x="31" y="19"/>
                  </a:lnTo>
                  <a:lnTo>
                    <a:pt x="32" y="28"/>
                  </a:lnTo>
                  <a:lnTo>
                    <a:pt x="52" y="31"/>
                  </a:lnTo>
                  <a:lnTo>
                    <a:pt x="71" y="33"/>
                  </a:lnTo>
                  <a:lnTo>
                    <a:pt x="78" y="45"/>
                  </a:lnTo>
                  <a:lnTo>
                    <a:pt x="89" y="46"/>
                  </a:lnTo>
                  <a:lnTo>
                    <a:pt x="96" y="62"/>
                  </a:lnTo>
                  <a:lnTo>
                    <a:pt x="94" y="62"/>
                  </a:lnTo>
                  <a:lnTo>
                    <a:pt x="84" y="62"/>
                  </a:lnTo>
                  <a:lnTo>
                    <a:pt x="80" y="62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502" name="Freeform 249"/>
            <p:cNvSpPr>
              <a:spLocks/>
            </p:cNvSpPr>
            <p:nvPr/>
          </p:nvSpPr>
          <p:spPr bwMode="auto">
            <a:xfrm>
              <a:off x="2576" y="1726"/>
              <a:ext cx="183" cy="122"/>
            </a:xfrm>
            <a:custGeom>
              <a:avLst/>
              <a:gdLst>
                <a:gd name="T0" fmla="*/ 130 w 183"/>
                <a:gd name="T1" fmla="*/ 103 h 122"/>
                <a:gd name="T2" fmla="*/ 111 w 183"/>
                <a:gd name="T3" fmla="*/ 91 h 122"/>
                <a:gd name="T4" fmla="*/ 91 w 183"/>
                <a:gd name="T5" fmla="*/ 78 h 122"/>
                <a:gd name="T6" fmla="*/ 81 w 183"/>
                <a:gd name="T7" fmla="*/ 74 h 122"/>
                <a:gd name="T8" fmla="*/ 65 w 183"/>
                <a:gd name="T9" fmla="*/ 67 h 122"/>
                <a:gd name="T10" fmla="*/ 56 w 183"/>
                <a:gd name="T11" fmla="*/ 53 h 122"/>
                <a:gd name="T12" fmla="*/ 41 w 183"/>
                <a:gd name="T13" fmla="*/ 43 h 122"/>
                <a:gd name="T14" fmla="*/ 32 w 183"/>
                <a:gd name="T15" fmla="*/ 53 h 122"/>
                <a:gd name="T16" fmla="*/ 26 w 183"/>
                <a:gd name="T17" fmla="*/ 56 h 122"/>
                <a:gd name="T18" fmla="*/ 29 w 183"/>
                <a:gd name="T19" fmla="*/ 64 h 122"/>
                <a:gd name="T20" fmla="*/ 13 w 183"/>
                <a:gd name="T21" fmla="*/ 61 h 122"/>
                <a:gd name="T22" fmla="*/ 9 w 183"/>
                <a:gd name="T23" fmla="*/ 48 h 122"/>
                <a:gd name="T24" fmla="*/ 6 w 183"/>
                <a:gd name="T25" fmla="*/ 35 h 122"/>
                <a:gd name="T26" fmla="*/ 3 w 183"/>
                <a:gd name="T27" fmla="*/ 23 h 122"/>
                <a:gd name="T28" fmla="*/ 0 w 183"/>
                <a:gd name="T29" fmla="*/ 10 h 122"/>
                <a:gd name="T30" fmla="*/ 13 w 183"/>
                <a:gd name="T31" fmla="*/ 5 h 122"/>
                <a:gd name="T32" fmla="*/ 28 w 183"/>
                <a:gd name="T33" fmla="*/ 0 h 122"/>
                <a:gd name="T34" fmla="*/ 43 w 183"/>
                <a:gd name="T35" fmla="*/ 8 h 122"/>
                <a:gd name="T36" fmla="*/ 58 w 183"/>
                <a:gd name="T37" fmla="*/ 15 h 122"/>
                <a:gd name="T38" fmla="*/ 70 w 183"/>
                <a:gd name="T39" fmla="*/ 29 h 122"/>
                <a:gd name="T40" fmla="*/ 81 w 183"/>
                <a:gd name="T41" fmla="*/ 30 h 122"/>
                <a:gd name="T42" fmla="*/ 93 w 183"/>
                <a:gd name="T43" fmla="*/ 30 h 122"/>
                <a:gd name="T44" fmla="*/ 105 w 183"/>
                <a:gd name="T45" fmla="*/ 31 h 122"/>
                <a:gd name="T46" fmla="*/ 117 w 183"/>
                <a:gd name="T47" fmla="*/ 32 h 122"/>
                <a:gd name="T48" fmla="*/ 129 w 183"/>
                <a:gd name="T49" fmla="*/ 41 h 122"/>
                <a:gd name="T50" fmla="*/ 131 w 183"/>
                <a:gd name="T51" fmla="*/ 53 h 122"/>
                <a:gd name="T52" fmla="*/ 142 w 183"/>
                <a:gd name="T53" fmla="*/ 58 h 122"/>
                <a:gd name="T54" fmla="*/ 153 w 183"/>
                <a:gd name="T55" fmla="*/ 64 h 122"/>
                <a:gd name="T56" fmla="*/ 163 w 183"/>
                <a:gd name="T57" fmla="*/ 56 h 122"/>
                <a:gd name="T58" fmla="*/ 174 w 183"/>
                <a:gd name="T59" fmla="*/ 48 h 122"/>
                <a:gd name="T60" fmla="*/ 182 w 183"/>
                <a:gd name="T61" fmla="*/ 58 h 122"/>
                <a:gd name="T62" fmla="*/ 174 w 183"/>
                <a:gd name="T63" fmla="*/ 66 h 122"/>
                <a:gd name="T64" fmla="*/ 162 w 183"/>
                <a:gd name="T65" fmla="*/ 76 h 122"/>
                <a:gd name="T66" fmla="*/ 150 w 183"/>
                <a:gd name="T67" fmla="*/ 87 h 122"/>
                <a:gd name="T68" fmla="*/ 155 w 183"/>
                <a:gd name="T69" fmla="*/ 92 h 122"/>
                <a:gd name="T70" fmla="*/ 163 w 183"/>
                <a:gd name="T71" fmla="*/ 97 h 122"/>
                <a:gd name="T72" fmla="*/ 166 w 183"/>
                <a:gd name="T73" fmla="*/ 103 h 122"/>
                <a:gd name="T74" fmla="*/ 164 w 183"/>
                <a:gd name="T75" fmla="*/ 112 h 122"/>
                <a:gd name="T76" fmla="*/ 161 w 183"/>
                <a:gd name="T77" fmla="*/ 121 h 122"/>
                <a:gd name="T78" fmla="*/ 149 w 183"/>
                <a:gd name="T79" fmla="*/ 119 h 122"/>
                <a:gd name="T80" fmla="*/ 138 w 183"/>
                <a:gd name="T81" fmla="*/ 117 h 122"/>
                <a:gd name="T82" fmla="*/ 130 w 183"/>
                <a:gd name="T83" fmla="*/ 103 h 12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83"/>
                <a:gd name="T127" fmla="*/ 0 h 122"/>
                <a:gd name="T128" fmla="*/ 183 w 183"/>
                <a:gd name="T129" fmla="*/ 122 h 12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83" h="122">
                  <a:moveTo>
                    <a:pt x="130" y="103"/>
                  </a:moveTo>
                  <a:lnTo>
                    <a:pt x="111" y="91"/>
                  </a:lnTo>
                  <a:lnTo>
                    <a:pt x="91" y="78"/>
                  </a:lnTo>
                  <a:lnTo>
                    <a:pt x="81" y="74"/>
                  </a:lnTo>
                  <a:lnTo>
                    <a:pt x="65" y="67"/>
                  </a:lnTo>
                  <a:lnTo>
                    <a:pt x="56" y="53"/>
                  </a:lnTo>
                  <a:lnTo>
                    <a:pt x="41" y="43"/>
                  </a:lnTo>
                  <a:lnTo>
                    <a:pt x="32" y="53"/>
                  </a:lnTo>
                  <a:lnTo>
                    <a:pt x="26" y="56"/>
                  </a:lnTo>
                  <a:lnTo>
                    <a:pt x="29" y="64"/>
                  </a:lnTo>
                  <a:lnTo>
                    <a:pt x="13" y="61"/>
                  </a:lnTo>
                  <a:lnTo>
                    <a:pt x="9" y="48"/>
                  </a:lnTo>
                  <a:lnTo>
                    <a:pt x="6" y="35"/>
                  </a:lnTo>
                  <a:lnTo>
                    <a:pt x="3" y="23"/>
                  </a:lnTo>
                  <a:lnTo>
                    <a:pt x="0" y="10"/>
                  </a:lnTo>
                  <a:lnTo>
                    <a:pt x="13" y="5"/>
                  </a:lnTo>
                  <a:lnTo>
                    <a:pt x="28" y="0"/>
                  </a:lnTo>
                  <a:lnTo>
                    <a:pt x="43" y="8"/>
                  </a:lnTo>
                  <a:lnTo>
                    <a:pt x="58" y="15"/>
                  </a:lnTo>
                  <a:lnTo>
                    <a:pt x="70" y="29"/>
                  </a:lnTo>
                  <a:lnTo>
                    <a:pt x="81" y="30"/>
                  </a:lnTo>
                  <a:lnTo>
                    <a:pt x="93" y="30"/>
                  </a:lnTo>
                  <a:lnTo>
                    <a:pt x="105" y="31"/>
                  </a:lnTo>
                  <a:lnTo>
                    <a:pt x="117" y="32"/>
                  </a:lnTo>
                  <a:lnTo>
                    <a:pt x="129" y="41"/>
                  </a:lnTo>
                  <a:lnTo>
                    <a:pt x="131" y="53"/>
                  </a:lnTo>
                  <a:lnTo>
                    <a:pt x="142" y="58"/>
                  </a:lnTo>
                  <a:lnTo>
                    <a:pt x="153" y="64"/>
                  </a:lnTo>
                  <a:lnTo>
                    <a:pt x="163" y="56"/>
                  </a:lnTo>
                  <a:lnTo>
                    <a:pt x="174" y="48"/>
                  </a:lnTo>
                  <a:lnTo>
                    <a:pt x="182" y="58"/>
                  </a:lnTo>
                  <a:lnTo>
                    <a:pt x="174" y="66"/>
                  </a:lnTo>
                  <a:lnTo>
                    <a:pt x="162" y="76"/>
                  </a:lnTo>
                  <a:lnTo>
                    <a:pt x="150" y="87"/>
                  </a:lnTo>
                  <a:lnTo>
                    <a:pt x="155" y="92"/>
                  </a:lnTo>
                  <a:lnTo>
                    <a:pt x="163" y="97"/>
                  </a:lnTo>
                  <a:lnTo>
                    <a:pt x="166" y="103"/>
                  </a:lnTo>
                  <a:lnTo>
                    <a:pt x="164" y="112"/>
                  </a:lnTo>
                  <a:lnTo>
                    <a:pt x="161" y="121"/>
                  </a:lnTo>
                  <a:lnTo>
                    <a:pt x="149" y="119"/>
                  </a:lnTo>
                  <a:lnTo>
                    <a:pt x="138" y="117"/>
                  </a:lnTo>
                  <a:lnTo>
                    <a:pt x="130" y="103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503" name="Freeform 250"/>
            <p:cNvSpPr>
              <a:spLocks/>
            </p:cNvSpPr>
            <p:nvPr/>
          </p:nvSpPr>
          <p:spPr bwMode="auto">
            <a:xfrm>
              <a:off x="2544" y="1769"/>
              <a:ext cx="170" cy="106"/>
            </a:xfrm>
            <a:custGeom>
              <a:avLst/>
              <a:gdLst>
                <a:gd name="T0" fmla="*/ 161 w 170"/>
                <a:gd name="T1" fmla="*/ 82 h 106"/>
                <a:gd name="T2" fmla="*/ 157 w 170"/>
                <a:gd name="T3" fmla="*/ 92 h 106"/>
                <a:gd name="T4" fmla="*/ 146 w 170"/>
                <a:gd name="T5" fmla="*/ 98 h 106"/>
                <a:gd name="T6" fmla="*/ 142 w 170"/>
                <a:gd name="T7" fmla="*/ 105 h 106"/>
                <a:gd name="T8" fmla="*/ 135 w 170"/>
                <a:gd name="T9" fmla="*/ 103 h 106"/>
                <a:gd name="T10" fmla="*/ 124 w 170"/>
                <a:gd name="T11" fmla="*/ 100 h 106"/>
                <a:gd name="T12" fmla="*/ 119 w 170"/>
                <a:gd name="T13" fmla="*/ 85 h 106"/>
                <a:gd name="T14" fmla="*/ 109 w 170"/>
                <a:gd name="T15" fmla="*/ 84 h 106"/>
                <a:gd name="T16" fmla="*/ 99 w 170"/>
                <a:gd name="T17" fmla="*/ 78 h 106"/>
                <a:gd name="T18" fmla="*/ 89 w 170"/>
                <a:gd name="T19" fmla="*/ 71 h 106"/>
                <a:gd name="T20" fmla="*/ 70 w 170"/>
                <a:gd name="T21" fmla="*/ 64 h 106"/>
                <a:gd name="T22" fmla="*/ 59 w 170"/>
                <a:gd name="T23" fmla="*/ 65 h 106"/>
                <a:gd name="T24" fmla="*/ 46 w 170"/>
                <a:gd name="T25" fmla="*/ 67 h 106"/>
                <a:gd name="T26" fmla="*/ 37 w 170"/>
                <a:gd name="T27" fmla="*/ 76 h 106"/>
                <a:gd name="T28" fmla="*/ 33 w 170"/>
                <a:gd name="T29" fmla="*/ 75 h 106"/>
                <a:gd name="T30" fmla="*/ 30 w 170"/>
                <a:gd name="T31" fmla="*/ 64 h 106"/>
                <a:gd name="T32" fmla="*/ 27 w 170"/>
                <a:gd name="T33" fmla="*/ 52 h 106"/>
                <a:gd name="T34" fmla="*/ 20 w 170"/>
                <a:gd name="T35" fmla="*/ 48 h 106"/>
                <a:gd name="T36" fmla="*/ 19 w 170"/>
                <a:gd name="T37" fmla="*/ 48 h 106"/>
                <a:gd name="T38" fmla="*/ 22 w 170"/>
                <a:gd name="T39" fmla="*/ 45 h 106"/>
                <a:gd name="T40" fmla="*/ 23 w 170"/>
                <a:gd name="T41" fmla="*/ 44 h 106"/>
                <a:gd name="T42" fmla="*/ 20 w 170"/>
                <a:gd name="T43" fmla="*/ 39 h 106"/>
                <a:gd name="T44" fmla="*/ 15 w 170"/>
                <a:gd name="T45" fmla="*/ 41 h 106"/>
                <a:gd name="T46" fmla="*/ 12 w 170"/>
                <a:gd name="T47" fmla="*/ 26 h 106"/>
                <a:gd name="T48" fmla="*/ 19 w 170"/>
                <a:gd name="T49" fmla="*/ 26 h 106"/>
                <a:gd name="T50" fmla="*/ 25 w 170"/>
                <a:gd name="T51" fmla="*/ 30 h 106"/>
                <a:gd name="T52" fmla="*/ 28 w 170"/>
                <a:gd name="T53" fmla="*/ 29 h 106"/>
                <a:gd name="T54" fmla="*/ 29 w 170"/>
                <a:gd name="T55" fmla="*/ 27 h 106"/>
                <a:gd name="T56" fmla="*/ 31 w 170"/>
                <a:gd name="T57" fmla="*/ 23 h 106"/>
                <a:gd name="T58" fmla="*/ 19 w 170"/>
                <a:gd name="T59" fmla="*/ 12 h 106"/>
                <a:gd name="T60" fmla="*/ 10 w 170"/>
                <a:gd name="T61" fmla="*/ 11 h 106"/>
                <a:gd name="T62" fmla="*/ 10 w 170"/>
                <a:gd name="T63" fmla="*/ 21 h 106"/>
                <a:gd name="T64" fmla="*/ 10 w 170"/>
                <a:gd name="T65" fmla="*/ 23 h 106"/>
                <a:gd name="T66" fmla="*/ 2 w 170"/>
                <a:gd name="T67" fmla="*/ 9 h 106"/>
                <a:gd name="T68" fmla="*/ 3 w 170"/>
                <a:gd name="T69" fmla="*/ 2 h 106"/>
                <a:gd name="T70" fmla="*/ 0 w 170"/>
                <a:gd name="T71" fmla="*/ 0 h 106"/>
                <a:gd name="T72" fmla="*/ 20 w 170"/>
                <a:gd name="T73" fmla="*/ 0 h 106"/>
                <a:gd name="T74" fmla="*/ 18 w 170"/>
                <a:gd name="T75" fmla="*/ 9 h 106"/>
                <a:gd name="T76" fmla="*/ 32 w 170"/>
                <a:gd name="T77" fmla="*/ 13 h 106"/>
                <a:gd name="T78" fmla="*/ 45 w 170"/>
                <a:gd name="T79" fmla="*/ 17 h 106"/>
                <a:gd name="T80" fmla="*/ 61 w 170"/>
                <a:gd name="T81" fmla="*/ 21 h 106"/>
                <a:gd name="T82" fmla="*/ 58 w 170"/>
                <a:gd name="T83" fmla="*/ 13 h 106"/>
                <a:gd name="T84" fmla="*/ 64 w 170"/>
                <a:gd name="T85" fmla="*/ 10 h 106"/>
                <a:gd name="T86" fmla="*/ 73 w 170"/>
                <a:gd name="T87" fmla="*/ 0 h 106"/>
                <a:gd name="T88" fmla="*/ 88 w 170"/>
                <a:gd name="T89" fmla="*/ 10 h 106"/>
                <a:gd name="T90" fmla="*/ 97 w 170"/>
                <a:gd name="T91" fmla="*/ 24 h 106"/>
                <a:gd name="T92" fmla="*/ 113 w 170"/>
                <a:gd name="T93" fmla="*/ 31 h 106"/>
                <a:gd name="T94" fmla="*/ 122 w 170"/>
                <a:gd name="T95" fmla="*/ 35 h 106"/>
                <a:gd name="T96" fmla="*/ 142 w 170"/>
                <a:gd name="T97" fmla="*/ 47 h 106"/>
                <a:gd name="T98" fmla="*/ 162 w 170"/>
                <a:gd name="T99" fmla="*/ 60 h 106"/>
                <a:gd name="T100" fmla="*/ 169 w 170"/>
                <a:gd name="T101" fmla="*/ 73 h 106"/>
                <a:gd name="T102" fmla="*/ 165 w 170"/>
                <a:gd name="T103" fmla="*/ 77 h 106"/>
                <a:gd name="T104" fmla="*/ 161 w 170"/>
                <a:gd name="T105" fmla="*/ 82 h 10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70"/>
                <a:gd name="T160" fmla="*/ 0 h 106"/>
                <a:gd name="T161" fmla="*/ 170 w 170"/>
                <a:gd name="T162" fmla="*/ 106 h 10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70" h="106">
                  <a:moveTo>
                    <a:pt x="161" y="82"/>
                  </a:moveTo>
                  <a:lnTo>
                    <a:pt x="157" y="92"/>
                  </a:lnTo>
                  <a:lnTo>
                    <a:pt x="146" y="98"/>
                  </a:lnTo>
                  <a:lnTo>
                    <a:pt x="142" y="105"/>
                  </a:lnTo>
                  <a:lnTo>
                    <a:pt x="135" y="103"/>
                  </a:lnTo>
                  <a:lnTo>
                    <a:pt x="124" y="100"/>
                  </a:lnTo>
                  <a:lnTo>
                    <a:pt x="119" y="85"/>
                  </a:lnTo>
                  <a:lnTo>
                    <a:pt x="109" y="84"/>
                  </a:lnTo>
                  <a:lnTo>
                    <a:pt x="99" y="78"/>
                  </a:lnTo>
                  <a:lnTo>
                    <a:pt x="89" y="71"/>
                  </a:lnTo>
                  <a:lnTo>
                    <a:pt x="70" y="64"/>
                  </a:lnTo>
                  <a:lnTo>
                    <a:pt x="59" y="65"/>
                  </a:lnTo>
                  <a:lnTo>
                    <a:pt x="46" y="67"/>
                  </a:lnTo>
                  <a:lnTo>
                    <a:pt x="37" y="76"/>
                  </a:lnTo>
                  <a:lnTo>
                    <a:pt x="33" y="75"/>
                  </a:lnTo>
                  <a:lnTo>
                    <a:pt x="30" y="64"/>
                  </a:lnTo>
                  <a:lnTo>
                    <a:pt x="27" y="52"/>
                  </a:lnTo>
                  <a:lnTo>
                    <a:pt x="20" y="48"/>
                  </a:lnTo>
                  <a:lnTo>
                    <a:pt x="19" y="48"/>
                  </a:lnTo>
                  <a:lnTo>
                    <a:pt x="22" y="45"/>
                  </a:lnTo>
                  <a:lnTo>
                    <a:pt x="23" y="44"/>
                  </a:lnTo>
                  <a:lnTo>
                    <a:pt x="20" y="39"/>
                  </a:lnTo>
                  <a:lnTo>
                    <a:pt x="15" y="41"/>
                  </a:lnTo>
                  <a:lnTo>
                    <a:pt x="12" y="26"/>
                  </a:lnTo>
                  <a:lnTo>
                    <a:pt x="19" y="26"/>
                  </a:lnTo>
                  <a:lnTo>
                    <a:pt x="25" y="30"/>
                  </a:lnTo>
                  <a:lnTo>
                    <a:pt x="28" y="29"/>
                  </a:lnTo>
                  <a:lnTo>
                    <a:pt x="29" y="27"/>
                  </a:lnTo>
                  <a:lnTo>
                    <a:pt x="31" y="23"/>
                  </a:lnTo>
                  <a:lnTo>
                    <a:pt x="19" y="12"/>
                  </a:lnTo>
                  <a:lnTo>
                    <a:pt x="10" y="11"/>
                  </a:lnTo>
                  <a:lnTo>
                    <a:pt x="10" y="21"/>
                  </a:lnTo>
                  <a:lnTo>
                    <a:pt x="10" y="23"/>
                  </a:lnTo>
                  <a:lnTo>
                    <a:pt x="2" y="9"/>
                  </a:lnTo>
                  <a:lnTo>
                    <a:pt x="3" y="2"/>
                  </a:lnTo>
                  <a:lnTo>
                    <a:pt x="0" y="0"/>
                  </a:lnTo>
                  <a:lnTo>
                    <a:pt x="20" y="0"/>
                  </a:lnTo>
                  <a:lnTo>
                    <a:pt x="18" y="9"/>
                  </a:lnTo>
                  <a:lnTo>
                    <a:pt x="32" y="13"/>
                  </a:lnTo>
                  <a:lnTo>
                    <a:pt x="45" y="17"/>
                  </a:lnTo>
                  <a:lnTo>
                    <a:pt x="61" y="21"/>
                  </a:lnTo>
                  <a:lnTo>
                    <a:pt x="58" y="13"/>
                  </a:lnTo>
                  <a:lnTo>
                    <a:pt x="64" y="10"/>
                  </a:lnTo>
                  <a:lnTo>
                    <a:pt x="73" y="0"/>
                  </a:lnTo>
                  <a:lnTo>
                    <a:pt x="88" y="10"/>
                  </a:lnTo>
                  <a:lnTo>
                    <a:pt x="97" y="24"/>
                  </a:lnTo>
                  <a:lnTo>
                    <a:pt x="113" y="31"/>
                  </a:lnTo>
                  <a:lnTo>
                    <a:pt x="122" y="35"/>
                  </a:lnTo>
                  <a:lnTo>
                    <a:pt x="142" y="47"/>
                  </a:lnTo>
                  <a:lnTo>
                    <a:pt x="162" y="60"/>
                  </a:lnTo>
                  <a:lnTo>
                    <a:pt x="169" y="73"/>
                  </a:lnTo>
                  <a:lnTo>
                    <a:pt x="165" y="77"/>
                  </a:lnTo>
                  <a:lnTo>
                    <a:pt x="161" y="82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504" name="Freeform 251"/>
            <p:cNvSpPr>
              <a:spLocks/>
            </p:cNvSpPr>
            <p:nvPr/>
          </p:nvSpPr>
          <p:spPr bwMode="auto">
            <a:xfrm>
              <a:off x="2372" y="1848"/>
              <a:ext cx="73" cy="68"/>
            </a:xfrm>
            <a:custGeom>
              <a:avLst/>
              <a:gdLst>
                <a:gd name="T0" fmla="*/ 46 w 73"/>
                <a:gd name="T1" fmla="*/ 5 h 68"/>
                <a:gd name="T2" fmla="*/ 28 w 73"/>
                <a:gd name="T3" fmla="*/ 5 h 68"/>
                <a:gd name="T4" fmla="*/ 11 w 73"/>
                <a:gd name="T5" fmla="*/ 6 h 68"/>
                <a:gd name="T6" fmla="*/ 7 w 73"/>
                <a:gd name="T7" fmla="*/ 7 h 68"/>
                <a:gd name="T8" fmla="*/ 6 w 73"/>
                <a:gd name="T9" fmla="*/ 14 h 68"/>
                <a:gd name="T10" fmla="*/ 1 w 73"/>
                <a:gd name="T11" fmla="*/ 18 h 68"/>
                <a:gd name="T12" fmla="*/ 0 w 73"/>
                <a:gd name="T13" fmla="*/ 17 h 68"/>
                <a:gd name="T14" fmla="*/ 2 w 73"/>
                <a:gd name="T15" fmla="*/ 35 h 68"/>
                <a:gd name="T16" fmla="*/ 10 w 73"/>
                <a:gd name="T17" fmla="*/ 38 h 68"/>
                <a:gd name="T18" fmla="*/ 8 w 73"/>
                <a:gd name="T19" fmla="*/ 46 h 68"/>
                <a:gd name="T20" fmla="*/ 1 w 73"/>
                <a:gd name="T21" fmla="*/ 54 h 68"/>
                <a:gd name="T22" fmla="*/ 2 w 73"/>
                <a:gd name="T23" fmla="*/ 61 h 68"/>
                <a:gd name="T24" fmla="*/ 17 w 73"/>
                <a:gd name="T25" fmla="*/ 67 h 68"/>
                <a:gd name="T26" fmla="*/ 27 w 73"/>
                <a:gd name="T27" fmla="*/ 60 h 68"/>
                <a:gd name="T28" fmla="*/ 37 w 73"/>
                <a:gd name="T29" fmla="*/ 52 h 68"/>
                <a:gd name="T30" fmla="*/ 50 w 73"/>
                <a:gd name="T31" fmla="*/ 45 h 68"/>
                <a:gd name="T32" fmla="*/ 61 w 73"/>
                <a:gd name="T33" fmla="*/ 38 h 68"/>
                <a:gd name="T34" fmla="*/ 61 w 73"/>
                <a:gd name="T35" fmla="*/ 25 h 68"/>
                <a:gd name="T36" fmla="*/ 61 w 73"/>
                <a:gd name="T37" fmla="*/ 11 h 68"/>
                <a:gd name="T38" fmla="*/ 72 w 73"/>
                <a:gd name="T39" fmla="*/ 2 h 68"/>
                <a:gd name="T40" fmla="*/ 68 w 73"/>
                <a:gd name="T41" fmla="*/ 0 h 68"/>
                <a:gd name="T42" fmla="*/ 57 w 73"/>
                <a:gd name="T43" fmla="*/ 2 h 68"/>
                <a:gd name="T44" fmla="*/ 46 w 73"/>
                <a:gd name="T45" fmla="*/ 5 h 6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3"/>
                <a:gd name="T70" fmla="*/ 0 h 68"/>
                <a:gd name="T71" fmla="*/ 73 w 73"/>
                <a:gd name="T72" fmla="*/ 68 h 6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3" h="68">
                  <a:moveTo>
                    <a:pt x="46" y="5"/>
                  </a:moveTo>
                  <a:lnTo>
                    <a:pt x="28" y="5"/>
                  </a:lnTo>
                  <a:lnTo>
                    <a:pt x="11" y="6"/>
                  </a:lnTo>
                  <a:lnTo>
                    <a:pt x="7" y="7"/>
                  </a:lnTo>
                  <a:lnTo>
                    <a:pt x="6" y="14"/>
                  </a:lnTo>
                  <a:lnTo>
                    <a:pt x="1" y="18"/>
                  </a:lnTo>
                  <a:lnTo>
                    <a:pt x="0" y="17"/>
                  </a:lnTo>
                  <a:lnTo>
                    <a:pt x="2" y="35"/>
                  </a:lnTo>
                  <a:lnTo>
                    <a:pt x="10" y="38"/>
                  </a:lnTo>
                  <a:lnTo>
                    <a:pt x="8" y="46"/>
                  </a:lnTo>
                  <a:lnTo>
                    <a:pt x="1" y="54"/>
                  </a:lnTo>
                  <a:lnTo>
                    <a:pt x="2" y="61"/>
                  </a:lnTo>
                  <a:lnTo>
                    <a:pt x="17" y="67"/>
                  </a:lnTo>
                  <a:lnTo>
                    <a:pt x="27" y="60"/>
                  </a:lnTo>
                  <a:lnTo>
                    <a:pt x="37" y="52"/>
                  </a:lnTo>
                  <a:lnTo>
                    <a:pt x="50" y="45"/>
                  </a:lnTo>
                  <a:lnTo>
                    <a:pt x="61" y="38"/>
                  </a:lnTo>
                  <a:lnTo>
                    <a:pt x="61" y="25"/>
                  </a:lnTo>
                  <a:lnTo>
                    <a:pt x="61" y="11"/>
                  </a:lnTo>
                  <a:lnTo>
                    <a:pt x="72" y="2"/>
                  </a:lnTo>
                  <a:lnTo>
                    <a:pt x="68" y="0"/>
                  </a:lnTo>
                  <a:lnTo>
                    <a:pt x="57" y="2"/>
                  </a:lnTo>
                  <a:lnTo>
                    <a:pt x="46" y="5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505" name="Freeform 252"/>
            <p:cNvSpPr>
              <a:spLocks/>
            </p:cNvSpPr>
            <p:nvPr/>
          </p:nvSpPr>
          <p:spPr bwMode="auto">
            <a:xfrm>
              <a:off x="2187" y="1776"/>
              <a:ext cx="27" cy="22"/>
            </a:xfrm>
            <a:custGeom>
              <a:avLst/>
              <a:gdLst>
                <a:gd name="T0" fmla="*/ 6 w 27"/>
                <a:gd name="T1" fmla="*/ 21 h 22"/>
                <a:gd name="T2" fmla="*/ 0 w 27"/>
                <a:gd name="T3" fmla="*/ 7 h 22"/>
                <a:gd name="T4" fmla="*/ 2 w 27"/>
                <a:gd name="T5" fmla="*/ 6 h 22"/>
                <a:gd name="T6" fmla="*/ 2 w 27"/>
                <a:gd name="T7" fmla="*/ 4 h 22"/>
                <a:gd name="T8" fmla="*/ 6 w 27"/>
                <a:gd name="T9" fmla="*/ 3 h 22"/>
                <a:gd name="T10" fmla="*/ 8 w 27"/>
                <a:gd name="T11" fmla="*/ 3 h 22"/>
                <a:gd name="T12" fmla="*/ 9 w 27"/>
                <a:gd name="T13" fmla="*/ 1 h 22"/>
                <a:gd name="T14" fmla="*/ 11 w 27"/>
                <a:gd name="T15" fmla="*/ 2 h 22"/>
                <a:gd name="T16" fmla="*/ 13 w 27"/>
                <a:gd name="T17" fmla="*/ 2 h 22"/>
                <a:gd name="T18" fmla="*/ 15 w 27"/>
                <a:gd name="T19" fmla="*/ 1 h 22"/>
                <a:gd name="T20" fmla="*/ 18 w 27"/>
                <a:gd name="T21" fmla="*/ 0 h 22"/>
                <a:gd name="T22" fmla="*/ 21 w 27"/>
                <a:gd name="T23" fmla="*/ 3 h 22"/>
                <a:gd name="T24" fmla="*/ 23 w 27"/>
                <a:gd name="T25" fmla="*/ 2 h 22"/>
                <a:gd name="T26" fmla="*/ 24 w 27"/>
                <a:gd name="T27" fmla="*/ 4 h 22"/>
                <a:gd name="T28" fmla="*/ 26 w 27"/>
                <a:gd name="T29" fmla="*/ 14 h 22"/>
                <a:gd name="T30" fmla="*/ 6 w 27"/>
                <a:gd name="T31" fmla="*/ 21 h 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7"/>
                <a:gd name="T49" fmla="*/ 0 h 22"/>
                <a:gd name="T50" fmla="*/ 27 w 27"/>
                <a:gd name="T51" fmla="*/ 22 h 2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7" h="22">
                  <a:moveTo>
                    <a:pt x="6" y="21"/>
                  </a:moveTo>
                  <a:lnTo>
                    <a:pt x="0" y="7"/>
                  </a:lnTo>
                  <a:lnTo>
                    <a:pt x="2" y="6"/>
                  </a:lnTo>
                  <a:lnTo>
                    <a:pt x="2" y="4"/>
                  </a:lnTo>
                  <a:lnTo>
                    <a:pt x="6" y="3"/>
                  </a:lnTo>
                  <a:lnTo>
                    <a:pt x="8" y="3"/>
                  </a:lnTo>
                  <a:lnTo>
                    <a:pt x="9" y="1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5" y="1"/>
                  </a:lnTo>
                  <a:lnTo>
                    <a:pt x="18" y="0"/>
                  </a:lnTo>
                  <a:lnTo>
                    <a:pt x="21" y="3"/>
                  </a:lnTo>
                  <a:lnTo>
                    <a:pt x="23" y="2"/>
                  </a:lnTo>
                  <a:lnTo>
                    <a:pt x="24" y="4"/>
                  </a:lnTo>
                  <a:lnTo>
                    <a:pt x="26" y="14"/>
                  </a:lnTo>
                  <a:lnTo>
                    <a:pt x="6" y="21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506" name="Freeform 253"/>
            <p:cNvSpPr>
              <a:spLocks/>
            </p:cNvSpPr>
            <p:nvPr/>
          </p:nvSpPr>
          <p:spPr bwMode="auto">
            <a:xfrm>
              <a:off x="2207" y="1749"/>
              <a:ext cx="67" cy="41"/>
            </a:xfrm>
            <a:custGeom>
              <a:avLst/>
              <a:gdLst>
                <a:gd name="T0" fmla="*/ 3 w 67"/>
                <a:gd name="T1" fmla="*/ 4 h 41"/>
                <a:gd name="T2" fmla="*/ 1 w 67"/>
                <a:gd name="T3" fmla="*/ 0 h 41"/>
                <a:gd name="T4" fmla="*/ 0 w 67"/>
                <a:gd name="T5" fmla="*/ 9 h 41"/>
                <a:gd name="T6" fmla="*/ 5 w 67"/>
                <a:gd name="T7" fmla="*/ 16 h 41"/>
                <a:gd name="T8" fmla="*/ 0 w 67"/>
                <a:gd name="T9" fmla="*/ 24 h 41"/>
                <a:gd name="T10" fmla="*/ 3 w 67"/>
                <a:gd name="T11" fmla="*/ 28 h 41"/>
                <a:gd name="T12" fmla="*/ 5 w 67"/>
                <a:gd name="T13" fmla="*/ 30 h 41"/>
                <a:gd name="T14" fmla="*/ 7 w 67"/>
                <a:gd name="T15" fmla="*/ 40 h 41"/>
                <a:gd name="T16" fmla="*/ 20 w 67"/>
                <a:gd name="T17" fmla="*/ 38 h 41"/>
                <a:gd name="T18" fmla="*/ 38 w 67"/>
                <a:gd name="T19" fmla="*/ 40 h 41"/>
                <a:gd name="T20" fmla="*/ 43 w 67"/>
                <a:gd name="T21" fmla="*/ 37 h 41"/>
                <a:gd name="T22" fmla="*/ 45 w 67"/>
                <a:gd name="T23" fmla="*/ 34 h 41"/>
                <a:gd name="T24" fmla="*/ 46 w 67"/>
                <a:gd name="T25" fmla="*/ 32 h 41"/>
                <a:gd name="T26" fmla="*/ 63 w 67"/>
                <a:gd name="T27" fmla="*/ 31 h 41"/>
                <a:gd name="T28" fmla="*/ 58 w 67"/>
                <a:gd name="T29" fmla="*/ 24 h 41"/>
                <a:gd name="T30" fmla="*/ 60 w 67"/>
                <a:gd name="T31" fmla="*/ 20 h 41"/>
                <a:gd name="T32" fmla="*/ 64 w 67"/>
                <a:gd name="T33" fmla="*/ 11 h 41"/>
                <a:gd name="T34" fmla="*/ 66 w 67"/>
                <a:gd name="T35" fmla="*/ 7 h 41"/>
                <a:gd name="T36" fmla="*/ 45 w 67"/>
                <a:gd name="T37" fmla="*/ 2 h 41"/>
                <a:gd name="T38" fmla="*/ 28 w 67"/>
                <a:gd name="T39" fmla="*/ 7 h 41"/>
                <a:gd name="T40" fmla="*/ 15 w 67"/>
                <a:gd name="T41" fmla="*/ 6 h 41"/>
                <a:gd name="T42" fmla="*/ 3 w 67"/>
                <a:gd name="T43" fmla="*/ 4 h 4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7"/>
                <a:gd name="T67" fmla="*/ 0 h 41"/>
                <a:gd name="T68" fmla="*/ 67 w 67"/>
                <a:gd name="T69" fmla="*/ 41 h 4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7" h="41">
                  <a:moveTo>
                    <a:pt x="3" y="4"/>
                  </a:moveTo>
                  <a:lnTo>
                    <a:pt x="1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0" y="24"/>
                  </a:lnTo>
                  <a:lnTo>
                    <a:pt x="3" y="28"/>
                  </a:lnTo>
                  <a:lnTo>
                    <a:pt x="5" y="30"/>
                  </a:lnTo>
                  <a:lnTo>
                    <a:pt x="7" y="40"/>
                  </a:lnTo>
                  <a:lnTo>
                    <a:pt x="20" y="38"/>
                  </a:lnTo>
                  <a:lnTo>
                    <a:pt x="38" y="40"/>
                  </a:lnTo>
                  <a:lnTo>
                    <a:pt x="43" y="37"/>
                  </a:lnTo>
                  <a:lnTo>
                    <a:pt x="45" y="34"/>
                  </a:lnTo>
                  <a:lnTo>
                    <a:pt x="46" y="32"/>
                  </a:lnTo>
                  <a:lnTo>
                    <a:pt x="63" y="31"/>
                  </a:lnTo>
                  <a:lnTo>
                    <a:pt x="58" y="24"/>
                  </a:lnTo>
                  <a:lnTo>
                    <a:pt x="60" y="20"/>
                  </a:lnTo>
                  <a:lnTo>
                    <a:pt x="64" y="11"/>
                  </a:lnTo>
                  <a:lnTo>
                    <a:pt x="66" y="7"/>
                  </a:lnTo>
                  <a:lnTo>
                    <a:pt x="45" y="2"/>
                  </a:lnTo>
                  <a:lnTo>
                    <a:pt x="28" y="7"/>
                  </a:lnTo>
                  <a:lnTo>
                    <a:pt x="15" y="6"/>
                  </a:lnTo>
                  <a:lnTo>
                    <a:pt x="3" y="4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507" name="Freeform 254"/>
            <p:cNvSpPr>
              <a:spLocks/>
            </p:cNvSpPr>
            <p:nvPr/>
          </p:nvSpPr>
          <p:spPr bwMode="auto">
            <a:xfrm>
              <a:off x="2173" y="1774"/>
              <a:ext cx="20" cy="39"/>
            </a:xfrm>
            <a:custGeom>
              <a:avLst/>
              <a:gdLst>
                <a:gd name="T0" fmla="*/ 0 w 20"/>
                <a:gd name="T1" fmla="*/ 9 h 39"/>
                <a:gd name="T2" fmla="*/ 2 w 20"/>
                <a:gd name="T3" fmla="*/ 27 h 39"/>
                <a:gd name="T4" fmla="*/ 11 w 20"/>
                <a:gd name="T5" fmla="*/ 38 h 39"/>
                <a:gd name="T6" fmla="*/ 13 w 20"/>
                <a:gd name="T7" fmla="*/ 35 h 39"/>
                <a:gd name="T8" fmla="*/ 19 w 20"/>
                <a:gd name="T9" fmla="*/ 23 h 39"/>
                <a:gd name="T10" fmla="*/ 12 w 20"/>
                <a:gd name="T11" fmla="*/ 9 h 39"/>
                <a:gd name="T12" fmla="*/ 9 w 20"/>
                <a:gd name="T13" fmla="*/ 2 h 39"/>
                <a:gd name="T14" fmla="*/ 2 w 20"/>
                <a:gd name="T15" fmla="*/ 0 h 39"/>
                <a:gd name="T16" fmla="*/ 0 w 20"/>
                <a:gd name="T17" fmla="*/ 9 h 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"/>
                <a:gd name="T28" fmla="*/ 0 h 39"/>
                <a:gd name="T29" fmla="*/ 20 w 20"/>
                <a:gd name="T30" fmla="*/ 39 h 3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" h="39">
                  <a:moveTo>
                    <a:pt x="0" y="9"/>
                  </a:moveTo>
                  <a:lnTo>
                    <a:pt x="2" y="27"/>
                  </a:lnTo>
                  <a:lnTo>
                    <a:pt x="11" y="38"/>
                  </a:lnTo>
                  <a:lnTo>
                    <a:pt x="13" y="35"/>
                  </a:lnTo>
                  <a:lnTo>
                    <a:pt x="19" y="23"/>
                  </a:lnTo>
                  <a:lnTo>
                    <a:pt x="12" y="9"/>
                  </a:lnTo>
                  <a:lnTo>
                    <a:pt x="9" y="2"/>
                  </a:lnTo>
                  <a:lnTo>
                    <a:pt x="2" y="0"/>
                  </a:lnTo>
                  <a:lnTo>
                    <a:pt x="0" y="9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508" name="Freeform 255"/>
            <p:cNvSpPr>
              <a:spLocks/>
            </p:cNvSpPr>
            <p:nvPr/>
          </p:nvSpPr>
          <p:spPr bwMode="auto">
            <a:xfrm>
              <a:off x="2439" y="1786"/>
              <a:ext cx="55" cy="39"/>
            </a:xfrm>
            <a:custGeom>
              <a:avLst/>
              <a:gdLst>
                <a:gd name="T0" fmla="*/ 7 w 55"/>
                <a:gd name="T1" fmla="*/ 6 h 39"/>
                <a:gd name="T2" fmla="*/ 0 w 55"/>
                <a:gd name="T3" fmla="*/ 0 h 39"/>
                <a:gd name="T4" fmla="*/ 17 w 55"/>
                <a:gd name="T5" fmla="*/ 1 h 39"/>
                <a:gd name="T6" fmla="*/ 33 w 55"/>
                <a:gd name="T7" fmla="*/ 1 h 39"/>
                <a:gd name="T8" fmla="*/ 45 w 55"/>
                <a:gd name="T9" fmla="*/ 3 h 39"/>
                <a:gd name="T10" fmla="*/ 45 w 55"/>
                <a:gd name="T11" fmla="*/ 15 h 39"/>
                <a:gd name="T12" fmla="*/ 50 w 55"/>
                <a:gd name="T13" fmla="*/ 17 h 39"/>
                <a:gd name="T14" fmla="*/ 45 w 55"/>
                <a:gd name="T15" fmla="*/ 23 h 39"/>
                <a:gd name="T16" fmla="*/ 54 w 55"/>
                <a:gd name="T17" fmla="*/ 35 h 39"/>
                <a:gd name="T18" fmla="*/ 45 w 55"/>
                <a:gd name="T19" fmla="*/ 38 h 39"/>
                <a:gd name="T20" fmla="*/ 30 w 55"/>
                <a:gd name="T21" fmla="*/ 30 h 39"/>
                <a:gd name="T22" fmla="*/ 28 w 55"/>
                <a:gd name="T23" fmla="*/ 28 h 39"/>
                <a:gd name="T24" fmla="*/ 27 w 55"/>
                <a:gd name="T25" fmla="*/ 27 h 39"/>
                <a:gd name="T26" fmla="*/ 17 w 55"/>
                <a:gd name="T27" fmla="*/ 23 h 39"/>
                <a:gd name="T28" fmla="*/ 12 w 55"/>
                <a:gd name="T29" fmla="*/ 15 h 39"/>
                <a:gd name="T30" fmla="*/ 7 w 55"/>
                <a:gd name="T31" fmla="*/ 6 h 3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5"/>
                <a:gd name="T49" fmla="*/ 0 h 39"/>
                <a:gd name="T50" fmla="*/ 55 w 55"/>
                <a:gd name="T51" fmla="*/ 39 h 3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5" h="39">
                  <a:moveTo>
                    <a:pt x="7" y="6"/>
                  </a:moveTo>
                  <a:lnTo>
                    <a:pt x="0" y="0"/>
                  </a:lnTo>
                  <a:lnTo>
                    <a:pt x="17" y="1"/>
                  </a:lnTo>
                  <a:lnTo>
                    <a:pt x="33" y="1"/>
                  </a:lnTo>
                  <a:lnTo>
                    <a:pt x="45" y="3"/>
                  </a:lnTo>
                  <a:lnTo>
                    <a:pt x="45" y="15"/>
                  </a:lnTo>
                  <a:lnTo>
                    <a:pt x="50" y="17"/>
                  </a:lnTo>
                  <a:lnTo>
                    <a:pt x="45" y="23"/>
                  </a:lnTo>
                  <a:lnTo>
                    <a:pt x="54" y="35"/>
                  </a:lnTo>
                  <a:lnTo>
                    <a:pt x="45" y="38"/>
                  </a:lnTo>
                  <a:lnTo>
                    <a:pt x="30" y="30"/>
                  </a:lnTo>
                  <a:lnTo>
                    <a:pt x="28" y="28"/>
                  </a:lnTo>
                  <a:lnTo>
                    <a:pt x="27" y="27"/>
                  </a:lnTo>
                  <a:lnTo>
                    <a:pt x="17" y="23"/>
                  </a:lnTo>
                  <a:lnTo>
                    <a:pt x="12" y="15"/>
                  </a:lnTo>
                  <a:lnTo>
                    <a:pt x="7" y="6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509" name="Freeform 256"/>
            <p:cNvSpPr>
              <a:spLocks/>
            </p:cNvSpPr>
            <p:nvPr/>
          </p:nvSpPr>
          <p:spPr bwMode="auto">
            <a:xfrm>
              <a:off x="2482" y="1782"/>
              <a:ext cx="48" cy="49"/>
            </a:xfrm>
            <a:custGeom>
              <a:avLst/>
              <a:gdLst>
                <a:gd name="T0" fmla="*/ 9 w 48"/>
                <a:gd name="T1" fmla="*/ 38 h 49"/>
                <a:gd name="T2" fmla="*/ 1 w 48"/>
                <a:gd name="T3" fmla="*/ 26 h 49"/>
                <a:gd name="T4" fmla="*/ 5 w 48"/>
                <a:gd name="T5" fmla="*/ 21 h 49"/>
                <a:gd name="T6" fmla="*/ 0 w 48"/>
                <a:gd name="T7" fmla="*/ 19 h 49"/>
                <a:gd name="T8" fmla="*/ 0 w 48"/>
                <a:gd name="T9" fmla="*/ 7 h 49"/>
                <a:gd name="T10" fmla="*/ 5 w 48"/>
                <a:gd name="T11" fmla="*/ 0 h 49"/>
                <a:gd name="T12" fmla="*/ 24 w 48"/>
                <a:gd name="T13" fmla="*/ 3 h 49"/>
                <a:gd name="T14" fmla="*/ 31 w 48"/>
                <a:gd name="T15" fmla="*/ 12 h 49"/>
                <a:gd name="T16" fmla="*/ 47 w 48"/>
                <a:gd name="T17" fmla="*/ 22 h 49"/>
                <a:gd name="T18" fmla="*/ 38 w 48"/>
                <a:gd name="T19" fmla="*/ 22 h 49"/>
                <a:gd name="T20" fmla="*/ 36 w 48"/>
                <a:gd name="T21" fmla="*/ 39 h 49"/>
                <a:gd name="T22" fmla="*/ 34 w 48"/>
                <a:gd name="T23" fmla="*/ 48 h 49"/>
                <a:gd name="T24" fmla="*/ 23 w 48"/>
                <a:gd name="T25" fmla="*/ 41 h 49"/>
                <a:gd name="T26" fmla="*/ 25 w 48"/>
                <a:gd name="T27" fmla="*/ 38 h 49"/>
                <a:gd name="T28" fmla="*/ 21 w 48"/>
                <a:gd name="T29" fmla="*/ 31 h 49"/>
                <a:gd name="T30" fmla="*/ 9 w 48"/>
                <a:gd name="T31" fmla="*/ 38 h 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8"/>
                <a:gd name="T49" fmla="*/ 0 h 49"/>
                <a:gd name="T50" fmla="*/ 48 w 48"/>
                <a:gd name="T51" fmla="*/ 49 h 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8" h="49">
                  <a:moveTo>
                    <a:pt x="9" y="38"/>
                  </a:moveTo>
                  <a:lnTo>
                    <a:pt x="1" y="26"/>
                  </a:lnTo>
                  <a:lnTo>
                    <a:pt x="5" y="21"/>
                  </a:lnTo>
                  <a:lnTo>
                    <a:pt x="0" y="19"/>
                  </a:lnTo>
                  <a:lnTo>
                    <a:pt x="0" y="7"/>
                  </a:lnTo>
                  <a:lnTo>
                    <a:pt x="5" y="0"/>
                  </a:lnTo>
                  <a:lnTo>
                    <a:pt x="24" y="3"/>
                  </a:lnTo>
                  <a:lnTo>
                    <a:pt x="31" y="12"/>
                  </a:lnTo>
                  <a:lnTo>
                    <a:pt x="47" y="22"/>
                  </a:lnTo>
                  <a:lnTo>
                    <a:pt x="38" y="22"/>
                  </a:lnTo>
                  <a:lnTo>
                    <a:pt x="36" y="39"/>
                  </a:lnTo>
                  <a:lnTo>
                    <a:pt x="34" y="48"/>
                  </a:lnTo>
                  <a:lnTo>
                    <a:pt x="23" y="41"/>
                  </a:lnTo>
                  <a:lnTo>
                    <a:pt x="25" y="38"/>
                  </a:lnTo>
                  <a:lnTo>
                    <a:pt x="21" y="31"/>
                  </a:lnTo>
                  <a:lnTo>
                    <a:pt x="9" y="38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510" name="Freeform 257"/>
            <p:cNvSpPr>
              <a:spLocks/>
            </p:cNvSpPr>
            <p:nvPr/>
          </p:nvSpPr>
          <p:spPr bwMode="auto">
            <a:xfrm>
              <a:off x="2185" y="1784"/>
              <a:ext cx="71" cy="73"/>
            </a:xfrm>
            <a:custGeom>
              <a:avLst/>
              <a:gdLst>
                <a:gd name="T0" fmla="*/ 13 w 71"/>
                <a:gd name="T1" fmla="*/ 38 h 73"/>
                <a:gd name="T2" fmla="*/ 5 w 71"/>
                <a:gd name="T3" fmla="*/ 35 h 73"/>
                <a:gd name="T4" fmla="*/ 0 w 71"/>
                <a:gd name="T5" fmla="*/ 28 h 73"/>
                <a:gd name="T6" fmla="*/ 2 w 71"/>
                <a:gd name="T7" fmla="*/ 25 h 73"/>
                <a:gd name="T8" fmla="*/ 8 w 71"/>
                <a:gd name="T9" fmla="*/ 13 h 73"/>
                <a:gd name="T10" fmla="*/ 8 w 71"/>
                <a:gd name="T11" fmla="*/ 12 h 73"/>
                <a:gd name="T12" fmla="*/ 29 w 71"/>
                <a:gd name="T13" fmla="*/ 6 h 73"/>
                <a:gd name="T14" fmla="*/ 42 w 71"/>
                <a:gd name="T15" fmla="*/ 3 h 73"/>
                <a:gd name="T16" fmla="*/ 61 w 71"/>
                <a:gd name="T17" fmla="*/ 6 h 73"/>
                <a:gd name="T18" fmla="*/ 66 w 71"/>
                <a:gd name="T19" fmla="*/ 2 h 73"/>
                <a:gd name="T20" fmla="*/ 68 w 71"/>
                <a:gd name="T21" fmla="*/ 0 h 73"/>
                <a:gd name="T22" fmla="*/ 70 w 71"/>
                <a:gd name="T23" fmla="*/ 5 h 73"/>
                <a:gd name="T24" fmla="*/ 66 w 71"/>
                <a:gd name="T25" fmla="*/ 14 h 73"/>
                <a:gd name="T26" fmla="*/ 53 w 71"/>
                <a:gd name="T27" fmla="*/ 11 h 73"/>
                <a:gd name="T28" fmla="*/ 40 w 71"/>
                <a:gd name="T29" fmla="*/ 15 h 73"/>
                <a:gd name="T30" fmla="*/ 46 w 71"/>
                <a:gd name="T31" fmla="*/ 21 h 73"/>
                <a:gd name="T32" fmla="*/ 41 w 71"/>
                <a:gd name="T33" fmla="*/ 21 h 73"/>
                <a:gd name="T34" fmla="*/ 42 w 71"/>
                <a:gd name="T35" fmla="*/ 24 h 73"/>
                <a:gd name="T36" fmla="*/ 37 w 71"/>
                <a:gd name="T37" fmla="*/ 22 h 73"/>
                <a:gd name="T38" fmla="*/ 40 w 71"/>
                <a:gd name="T39" fmla="*/ 25 h 73"/>
                <a:gd name="T40" fmla="*/ 31 w 71"/>
                <a:gd name="T41" fmla="*/ 17 h 73"/>
                <a:gd name="T42" fmla="*/ 28 w 71"/>
                <a:gd name="T43" fmla="*/ 19 h 73"/>
                <a:gd name="T44" fmla="*/ 34 w 71"/>
                <a:gd name="T45" fmla="*/ 31 h 73"/>
                <a:gd name="T46" fmla="*/ 36 w 71"/>
                <a:gd name="T47" fmla="*/ 36 h 73"/>
                <a:gd name="T48" fmla="*/ 31 w 71"/>
                <a:gd name="T49" fmla="*/ 34 h 73"/>
                <a:gd name="T50" fmla="*/ 33 w 71"/>
                <a:gd name="T51" fmla="*/ 39 h 73"/>
                <a:gd name="T52" fmla="*/ 30 w 71"/>
                <a:gd name="T53" fmla="*/ 40 h 73"/>
                <a:gd name="T54" fmla="*/ 46 w 71"/>
                <a:gd name="T55" fmla="*/ 50 h 73"/>
                <a:gd name="T56" fmla="*/ 45 w 71"/>
                <a:gd name="T57" fmla="*/ 55 h 73"/>
                <a:gd name="T58" fmla="*/ 40 w 71"/>
                <a:gd name="T59" fmla="*/ 52 h 73"/>
                <a:gd name="T60" fmla="*/ 37 w 71"/>
                <a:gd name="T61" fmla="*/ 54 h 73"/>
                <a:gd name="T62" fmla="*/ 40 w 71"/>
                <a:gd name="T63" fmla="*/ 60 h 73"/>
                <a:gd name="T64" fmla="*/ 33 w 71"/>
                <a:gd name="T65" fmla="*/ 60 h 73"/>
                <a:gd name="T66" fmla="*/ 37 w 71"/>
                <a:gd name="T67" fmla="*/ 72 h 73"/>
                <a:gd name="T68" fmla="*/ 31 w 71"/>
                <a:gd name="T69" fmla="*/ 70 h 73"/>
                <a:gd name="T70" fmla="*/ 29 w 71"/>
                <a:gd name="T71" fmla="*/ 72 h 73"/>
                <a:gd name="T72" fmla="*/ 24 w 71"/>
                <a:gd name="T73" fmla="*/ 66 h 73"/>
                <a:gd name="T74" fmla="*/ 22 w 71"/>
                <a:gd name="T75" fmla="*/ 69 h 73"/>
                <a:gd name="T76" fmla="*/ 16 w 71"/>
                <a:gd name="T77" fmla="*/ 57 h 73"/>
                <a:gd name="T78" fmla="*/ 16 w 71"/>
                <a:gd name="T79" fmla="*/ 51 h 73"/>
                <a:gd name="T80" fmla="*/ 25 w 71"/>
                <a:gd name="T81" fmla="*/ 48 h 73"/>
                <a:gd name="T82" fmla="*/ 35 w 71"/>
                <a:gd name="T83" fmla="*/ 51 h 73"/>
                <a:gd name="T84" fmla="*/ 35 w 71"/>
                <a:gd name="T85" fmla="*/ 49 h 73"/>
                <a:gd name="T86" fmla="*/ 28 w 71"/>
                <a:gd name="T87" fmla="*/ 46 h 73"/>
                <a:gd name="T88" fmla="*/ 16 w 71"/>
                <a:gd name="T89" fmla="*/ 46 h 73"/>
                <a:gd name="T90" fmla="*/ 13 w 71"/>
                <a:gd name="T91" fmla="*/ 46 h 73"/>
                <a:gd name="T92" fmla="*/ 10 w 71"/>
                <a:gd name="T93" fmla="*/ 39 h 73"/>
                <a:gd name="T94" fmla="*/ 13 w 71"/>
                <a:gd name="T95" fmla="*/ 38 h 7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1"/>
                <a:gd name="T145" fmla="*/ 0 h 73"/>
                <a:gd name="T146" fmla="*/ 71 w 71"/>
                <a:gd name="T147" fmla="*/ 73 h 7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1" h="73">
                  <a:moveTo>
                    <a:pt x="13" y="38"/>
                  </a:moveTo>
                  <a:lnTo>
                    <a:pt x="5" y="35"/>
                  </a:lnTo>
                  <a:lnTo>
                    <a:pt x="0" y="28"/>
                  </a:lnTo>
                  <a:lnTo>
                    <a:pt x="2" y="25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29" y="6"/>
                  </a:lnTo>
                  <a:lnTo>
                    <a:pt x="42" y="3"/>
                  </a:lnTo>
                  <a:lnTo>
                    <a:pt x="61" y="6"/>
                  </a:lnTo>
                  <a:lnTo>
                    <a:pt x="66" y="2"/>
                  </a:lnTo>
                  <a:lnTo>
                    <a:pt x="68" y="0"/>
                  </a:lnTo>
                  <a:lnTo>
                    <a:pt x="70" y="5"/>
                  </a:lnTo>
                  <a:lnTo>
                    <a:pt x="66" y="14"/>
                  </a:lnTo>
                  <a:lnTo>
                    <a:pt x="53" y="11"/>
                  </a:lnTo>
                  <a:lnTo>
                    <a:pt x="40" y="15"/>
                  </a:lnTo>
                  <a:lnTo>
                    <a:pt x="46" y="21"/>
                  </a:lnTo>
                  <a:lnTo>
                    <a:pt x="41" y="21"/>
                  </a:lnTo>
                  <a:lnTo>
                    <a:pt x="42" y="24"/>
                  </a:lnTo>
                  <a:lnTo>
                    <a:pt x="37" y="22"/>
                  </a:lnTo>
                  <a:lnTo>
                    <a:pt x="40" y="25"/>
                  </a:lnTo>
                  <a:lnTo>
                    <a:pt x="31" y="17"/>
                  </a:lnTo>
                  <a:lnTo>
                    <a:pt x="28" y="19"/>
                  </a:lnTo>
                  <a:lnTo>
                    <a:pt x="34" y="31"/>
                  </a:lnTo>
                  <a:lnTo>
                    <a:pt x="36" y="36"/>
                  </a:lnTo>
                  <a:lnTo>
                    <a:pt x="31" y="34"/>
                  </a:lnTo>
                  <a:lnTo>
                    <a:pt x="33" y="39"/>
                  </a:lnTo>
                  <a:lnTo>
                    <a:pt x="30" y="40"/>
                  </a:lnTo>
                  <a:lnTo>
                    <a:pt x="46" y="50"/>
                  </a:lnTo>
                  <a:lnTo>
                    <a:pt x="45" y="55"/>
                  </a:lnTo>
                  <a:lnTo>
                    <a:pt x="40" y="52"/>
                  </a:lnTo>
                  <a:lnTo>
                    <a:pt x="37" y="54"/>
                  </a:lnTo>
                  <a:lnTo>
                    <a:pt x="40" y="60"/>
                  </a:lnTo>
                  <a:lnTo>
                    <a:pt x="33" y="60"/>
                  </a:lnTo>
                  <a:lnTo>
                    <a:pt x="37" y="72"/>
                  </a:lnTo>
                  <a:lnTo>
                    <a:pt x="31" y="70"/>
                  </a:lnTo>
                  <a:lnTo>
                    <a:pt x="29" y="72"/>
                  </a:lnTo>
                  <a:lnTo>
                    <a:pt x="24" y="66"/>
                  </a:lnTo>
                  <a:lnTo>
                    <a:pt x="22" y="69"/>
                  </a:lnTo>
                  <a:lnTo>
                    <a:pt x="16" y="57"/>
                  </a:lnTo>
                  <a:lnTo>
                    <a:pt x="16" y="51"/>
                  </a:lnTo>
                  <a:lnTo>
                    <a:pt x="25" y="48"/>
                  </a:lnTo>
                  <a:lnTo>
                    <a:pt x="35" y="51"/>
                  </a:lnTo>
                  <a:lnTo>
                    <a:pt x="35" y="49"/>
                  </a:lnTo>
                  <a:lnTo>
                    <a:pt x="28" y="46"/>
                  </a:lnTo>
                  <a:lnTo>
                    <a:pt x="16" y="46"/>
                  </a:lnTo>
                  <a:lnTo>
                    <a:pt x="13" y="46"/>
                  </a:lnTo>
                  <a:lnTo>
                    <a:pt x="10" y="39"/>
                  </a:lnTo>
                  <a:lnTo>
                    <a:pt x="13" y="38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511" name="Freeform 258"/>
            <p:cNvSpPr>
              <a:spLocks/>
            </p:cNvSpPr>
            <p:nvPr/>
          </p:nvSpPr>
          <p:spPr bwMode="auto">
            <a:xfrm>
              <a:off x="2230" y="1870"/>
              <a:ext cx="33" cy="17"/>
            </a:xfrm>
            <a:custGeom>
              <a:avLst/>
              <a:gdLst>
                <a:gd name="T0" fmla="*/ 24 w 33"/>
                <a:gd name="T1" fmla="*/ 8 h 17"/>
                <a:gd name="T2" fmla="*/ 7 w 33"/>
                <a:gd name="T3" fmla="*/ 0 h 17"/>
                <a:gd name="T4" fmla="*/ 2 w 33"/>
                <a:gd name="T5" fmla="*/ 0 h 17"/>
                <a:gd name="T6" fmla="*/ 0 w 33"/>
                <a:gd name="T7" fmla="*/ 8 h 17"/>
                <a:gd name="T8" fmla="*/ 12 w 33"/>
                <a:gd name="T9" fmla="*/ 12 h 17"/>
                <a:gd name="T10" fmla="*/ 23 w 33"/>
                <a:gd name="T11" fmla="*/ 16 h 17"/>
                <a:gd name="T12" fmla="*/ 32 w 33"/>
                <a:gd name="T13" fmla="*/ 10 h 17"/>
                <a:gd name="T14" fmla="*/ 24 w 33"/>
                <a:gd name="T15" fmla="*/ 8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3"/>
                <a:gd name="T25" fmla="*/ 0 h 17"/>
                <a:gd name="T26" fmla="*/ 33 w 33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3" h="17">
                  <a:moveTo>
                    <a:pt x="24" y="8"/>
                  </a:moveTo>
                  <a:lnTo>
                    <a:pt x="7" y="0"/>
                  </a:lnTo>
                  <a:lnTo>
                    <a:pt x="2" y="0"/>
                  </a:lnTo>
                  <a:lnTo>
                    <a:pt x="0" y="8"/>
                  </a:lnTo>
                  <a:lnTo>
                    <a:pt x="12" y="12"/>
                  </a:lnTo>
                  <a:lnTo>
                    <a:pt x="23" y="16"/>
                  </a:lnTo>
                  <a:lnTo>
                    <a:pt x="32" y="10"/>
                  </a:lnTo>
                  <a:lnTo>
                    <a:pt x="24" y="8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512" name="Freeform 259"/>
            <p:cNvSpPr>
              <a:spLocks/>
            </p:cNvSpPr>
            <p:nvPr/>
          </p:nvSpPr>
          <p:spPr bwMode="auto">
            <a:xfrm>
              <a:off x="2219" y="1823"/>
              <a:ext cx="19" cy="17"/>
            </a:xfrm>
            <a:custGeom>
              <a:avLst/>
              <a:gdLst>
                <a:gd name="T0" fmla="*/ 18 w 19"/>
                <a:gd name="T1" fmla="*/ 16 h 17"/>
                <a:gd name="T2" fmla="*/ 8 w 19"/>
                <a:gd name="T3" fmla="*/ 4 h 17"/>
                <a:gd name="T4" fmla="*/ 0 w 19"/>
                <a:gd name="T5" fmla="*/ 0 h 17"/>
                <a:gd name="T6" fmla="*/ 9 w 19"/>
                <a:gd name="T7" fmla="*/ 8 h 17"/>
                <a:gd name="T8" fmla="*/ 17 w 19"/>
                <a:gd name="T9" fmla="*/ 16 h 17"/>
                <a:gd name="T10" fmla="*/ 18 w 19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17"/>
                <a:gd name="T20" fmla="*/ 19 w 19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17">
                  <a:moveTo>
                    <a:pt x="18" y="16"/>
                  </a:moveTo>
                  <a:lnTo>
                    <a:pt x="8" y="4"/>
                  </a:lnTo>
                  <a:lnTo>
                    <a:pt x="0" y="0"/>
                  </a:lnTo>
                  <a:lnTo>
                    <a:pt x="9" y="8"/>
                  </a:lnTo>
                  <a:lnTo>
                    <a:pt x="17" y="16"/>
                  </a:lnTo>
                  <a:lnTo>
                    <a:pt x="18" y="16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513" name="Freeform 260"/>
            <p:cNvSpPr>
              <a:spLocks/>
            </p:cNvSpPr>
            <p:nvPr/>
          </p:nvSpPr>
          <p:spPr bwMode="auto">
            <a:xfrm>
              <a:off x="2251" y="1818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6 w 17"/>
                <a:gd name="T3" fmla="*/ 9 h 17"/>
                <a:gd name="T4" fmla="*/ 0 w 17"/>
                <a:gd name="T5" fmla="*/ 0 h 17"/>
                <a:gd name="T6" fmla="*/ 14 w 17"/>
                <a:gd name="T7" fmla="*/ 6 h 17"/>
                <a:gd name="T8" fmla="*/ 16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16"/>
                  </a:moveTo>
                  <a:lnTo>
                    <a:pt x="6" y="9"/>
                  </a:lnTo>
                  <a:lnTo>
                    <a:pt x="0" y="0"/>
                  </a:lnTo>
                  <a:lnTo>
                    <a:pt x="14" y="6"/>
                  </a:lnTo>
                  <a:lnTo>
                    <a:pt x="16" y="16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514" name="Freeform 261"/>
            <p:cNvSpPr>
              <a:spLocks/>
            </p:cNvSpPr>
            <p:nvPr/>
          </p:nvSpPr>
          <p:spPr bwMode="auto">
            <a:xfrm>
              <a:off x="2188" y="1830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16 h 17"/>
                <a:gd name="T4" fmla="*/ 4 w 17"/>
                <a:gd name="T5" fmla="*/ 16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4" y="16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515" name="Freeform 262"/>
            <p:cNvSpPr>
              <a:spLocks/>
            </p:cNvSpPr>
            <p:nvPr/>
          </p:nvSpPr>
          <p:spPr bwMode="auto">
            <a:xfrm>
              <a:off x="2252" y="1829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0 w 17"/>
                <a:gd name="T3" fmla="*/ 16 h 17"/>
                <a:gd name="T4" fmla="*/ 0 w 17"/>
                <a:gd name="T5" fmla="*/ 8 h 17"/>
                <a:gd name="T6" fmla="*/ 16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16" y="0"/>
                  </a:moveTo>
                  <a:lnTo>
                    <a:pt x="10" y="16"/>
                  </a:lnTo>
                  <a:lnTo>
                    <a:pt x="0" y="8"/>
                  </a:lnTo>
                  <a:lnTo>
                    <a:pt x="16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516" name="Freeform 263"/>
            <p:cNvSpPr>
              <a:spLocks/>
            </p:cNvSpPr>
            <p:nvPr/>
          </p:nvSpPr>
          <p:spPr bwMode="auto">
            <a:xfrm>
              <a:off x="2031" y="1712"/>
              <a:ext cx="125" cy="118"/>
            </a:xfrm>
            <a:custGeom>
              <a:avLst/>
              <a:gdLst>
                <a:gd name="T0" fmla="*/ 53 w 125"/>
                <a:gd name="T1" fmla="*/ 0 h 118"/>
                <a:gd name="T2" fmla="*/ 36 w 125"/>
                <a:gd name="T3" fmla="*/ 1 h 118"/>
                <a:gd name="T4" fmla="*/ 33 w 125"/>
                <a:gd name="T5" fmla="*/ 4 h 118"/>
                <a:gd name="T6" fmla="*/ 24 w 125"/>
                <a:gd name="T7" fmla="*/ 7 h 118"/>
                <a:gd name="T8" fmla="*/ 13 w 125"/>
                <a:gd name="T9" fmla="*/ 7 h 118"/>
                <a:gd name="T10" fmla="*/ 2 w 125"/>
                <a:gd name="T11" fmla="*/ 12 h 118"/>
                <a:gd name="T12" fmla="*/ 0 w 125"/>
                <a:gd name="T13" fmla="*/ 23 h 118"/>
                <a:gd name="T14" fmla="*/ 0 w 125"/>
                <a:gd name="T15" fmla="*/ 31 h 118"/>
                <a:gd name="T16" fmla="*/ 7 w 125"/>
                <a:gd name="T17" fmla="*/ 41 h 118"/>
                <a:gd name="T18" fmla="*/ 31 w 125"/>
                <a:gd name="T19" fmla="*/ 37 h 118"/>
                <a:gd name="T20" fmla="*/ 48 w 125"/>
                <a:gd name="T21" fmla="*/ 59 h 118"/>
                <a:gd name="T22" fmla="*/ 60 w 125"/>
                <a:gd name="T23" fmla="*/ 69 h 118"/>
                <a:gd name="T24" fmla="*/ 69 w 125"/>
                <a:gd name="T25" fmla="*/ 73 h 118"/>
                <a:gd name="T26" fmla="*/ 88 w 125"/>
                <a:gd name="T27" fmla="*/ 84 h 118"/>
                <a:gd name="T28" fmla="*/ 101 w 125"/>
                <a:gd name="T29" fmla="*/ 103 h 118"/>
                <a:gd name="T30" fmla="*/ 102 w 125"/>
                <a:gd name="T31" fmla="*/ 117 h 118"/>
                <a:gd name="T32" fmla="*/ 110 w 125"/>
                <a:gd name="T33" fmla="*/ 104 h 118"/>
                <a:gd name="T34" fmla="*/ 106 w 125"/>
                <a:gd name="T35" fmla="*/ 94 h 118"/>
                <a:gd name="T36" fmla="*/ 115 w 125"/>
                <a:gd name="T37" fmla="*/ 86 h 118"/>
                <a:gd name="T38" fmla="*/ 124 w 125"/>
                <a:gd name="T39" fmla="*/ 86 h 118"/>
                <a:gd name="T40" fmla="*/ 98 w 125"/>
                <a:gd name="T41" fmla="*/ 71 h 118"/>
                <a:gd name="T42" fmla="*/ 95 w 125"/>
                <a:gd name="T43" fmla="*/ 65 h 118"/>
                <a:gd name="T44" fmla="*/ 76 w 125"/>
                <a:gd name="T45" fmla="*/ 52 h 118"/>
                <a:gd name="T46" fmla="*/ 60 w 125"/>
                <a:gd name="T47" fmla="*/ 38 h 118"/>
                <a:gd name="T48" fmla="*/ 55 w 125"/>
                <a:gd name="T49" fmla="*/ 21 h 118"/>
                <a:gd name="T50" fmla="*/ 70 w 125"/>
                <a:gd name="T51" fmla="*/ 17 h 118"/>
                <a:gd name="T52" fmla="*/ 69 w 125"/>
                <a:gd name="T53" fmla="*/ 5 h 118"/>
                <a:gd name="T54" fmla="*/ 58 w 125"/>
                <a:gd name="T55" fmla="*/ 38 h 118"/>
                <a:gd name="T56" fmla="*/ 58 w 125"/>
                <a:gd name="T57" fmla="*/ 39 h 118"/>
                <a:gd name="T58" fmla="*/ 69 w 125"/>
                <a:gd name="T59" fmla="*/ 5 h 118"/>
                <a:gd name="T60" fmla="*/ 61 w 125"/>
                <a:gd name="T61" fmla="*/ 67 h 118"/>
                <a:gd name="T62" fmla="*/ 69 w 125"/>
                <a:gd name="T63" fmla="*/ 5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25"/>
                <a:gd name="T97" fmla="*/ 0 h 118"/>
                <a:gd name="T98" fmla="*/ 125 w 125"/>
                <a:gd name="T99" fmla="*/ 118 h 11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25" h="118">
                  <a:moveTo>
                    <a:pt x="69" y="5"/>
                  </a:moveTo>
                  <a:lnTo>
                    <a:pt x="53" y="0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6" y="2"/>
                  </a:lnTo>
                  <a:lnTo>
                    <a:pt x="33" y="4"/>
                  </a:lnTo>
                  <a:lnTo>
                    <a:pt x="31" y="7"/>
                  </a:lnTo>
                  <a:lnTo>
                    <a:pt x="24" y="7"/>
                  </a:lnTo>
                  <a:lnTo>
                    <a:pt x="20" y="12"/>
                  </a:lnTo>
                  <a:lnTo>
                    <a:pt x="13" y="7"/>
                  </a:lnTo>
                  <a:lnTo>
                    <a:pt x="8" y="12"/>
                  </a:lnTo>
                  <a:lnTo>
                    <a:pt x="2" y="12"/>
                  </a:lnTo>
                  <a:lnTo>
                    <a:pt x="1" y="18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1"/>
                  </a:lnTo>
                  <a:lnTo>
                    <a:pt x="7" y="36"/>
                  </a:lnTo>
                  <a:lnTo>
                    <a:pt x="7" y="41"/>
                  </a:lnTo>
                  <a:lnTo>
                    <a:pt x="17" y="34"/>
                  </a:lnTo>
                  <a:lnTo>
                    <a:pt x="31" y="37"/>
                  </a:lnTo>
                  <a:lnTo>
                    <a:pt x="39" y="50"/>
                  </a:lnTo>
                  <a:lnTo>
                    <a:pt x="48" y="59"/>
                  </a:lnTo>
                  <a:lnTo>
                    <a:pt x="57" y="67"/>
                  </a:lnTo>
                  <a:lnTo>
                    <a:pt x="60" y="69"/>
                  </a:lnTo>
                  <a:lnTo>
                    <a:pt x="61" y="69"/>
                  </a:lnTo>
                  <a:lnTo>
                    <a:pt x="69" y="73"/>
                  </a:lnTo>
                  <a:lnTo>
                    <a:pt x="82" y="82"/>
                  </a:lnTo>
                  <a:lnTo>
                    <a:pt x="88" y="84"/>
                  </a:lnTo>
                  <a:lnTo>
                    <a:pt x="94" y="89"/>
                  </a:lnTo>
                  <a:lnTo>
                    <a:pt x="101" y="103"/>
                  </a:lnTo>
                  <a:lnTo>
                    <a:pt x="96" y="114"/>
                  </a:lnTo>
                  <a:lnTo>
                    <a:pt x="102" y="117"/>
                  </a:lnTo>
                  <a:lnTo>
                    <a:pt x="106" y="108"/>
                  </a:lnTo>
                  <a:lnTo>
                    <a:pt x="110" y="104"/>
                  </a:lnTo>
                  <a:lnTo>
                    <a:pt x="112" y="100"/>
                  </a:lnTo>
                  <a:lnTo>
                    <a:pt x="106" y="94"/>
                  </a:lnTo>
                  <a:lnTo>
                    <a:pt x="109" y="84"/>
                  </a:lnTo>
                  <a:lnTo>
                    <a:pt x="115" y="86"/>
                  </a:lnTo>
                  <a:lnTo>
                    <a:pt x="122" y="92"/>
                  </a:lnTo>
                  <a:lnTo>
                    <a:pt x="124" y="86"/>
                  </a:lnTo>
                  <a:lnTo>
                    <a:pt x="111" y="79"/>
                  </a:lnTo>
                  <a:lnTo>
                    <a:pt x="98" y="71"/>
                  </a:lnTo>
                  <a:lnTo>
                    <a:pt x="99" y="66"/>
                  </a:lnTo>
                  <a:lnTo>
                    <a:pt x="95" y="65"/>
                  </a:lnTo>
                  <a:lnTo>
                    <a:pt x="82" y="61"/>
                  </a:lnTo>
                  <a:lnTo>
                    <a:pt x="76" y="52"/>
                  </a:lnTo>
                  <a:lnTo>
                    <a:pt x="71" y="44"/>
                  </a:lnTo>
                  <a:lnTo>
                    <a:pt x="60" y="38"/>
                  </a:lnTo>
                  <a:lnTo>
                    <a:pt x="57" y="27"/>
                  </a:lnTo>
                  <a:lnTo>
                    <a:pt x="55" y="21"/>
                  </a:lnTo>
                  <a:lnTo>
                    <a:pt x="64" y="16"/>
                  </a:lnTo>
                  <a:lnTo>
                    <a:pt x="70" y="17"/>
                  </a:lnTo>
                  <a:lnTo>
                    <a:pt x="67" y="9"/>
                  </a:lnTo>
                  <a:lnTo>
                    <a:pt x="69" y="5"/>
                  </a:lnTo>
                  <a:lnTo>
                    <a:pt x="59" y="38"/>
                  </a:lnTo>
                  <a:lnTo>
                    <a:pt x="58" y="38"/>
                  </a:lnTo>
                  <a:lnTo>
                    <a:pt x="57" y="38"/>
                  </a:lnTo>
                  <a:lnTo>
                    <a:pt x="58" y="39"/>
                  </a:lnTo>
                  <a:lnTo>
                    <a:pt x="59" y="38"/>
                  </a:lnTo>
                  <a:lnTo>
                    <a:pt x="69" y="5"/>
                  </a:lnTo>
                  <a:lnTo>
                    <a:pt x="61" y="68"/>
                  </a:lnTo>
                  <a:lnTo>
                    <a:pt x="61" y="67"/>
                  </a:lnTo>
                  <a:lnTo>
                    <a:pt x="61" y="68"/>
                  </a:lnTo>
                  <a:lnTo>
                    <a:pt x="69" y="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517" name="Freeform 264"/>
            <p:cNvSpPr>
              <a:spLocks/>
            </p:cNvSpPr>
            <p:nvPr/>
          </p:nvSpPr>
          <p:spPr bwMode="auto">
            <a:xfrm>
              <a:off x="2031" y="1712"/>
              <a:ext cx="134" cy="126"/>
            </a:xfrm>
            <a:custGeom>
              <a:avLst/>
              <a:gdLst>
                <a:gd name="T0" fmla="*/ 74 w 134"/>
                <a:gd name="T1" fmla="*/ 5 h 126"/>
                <a:gd name="T2" fmla="*/ 57 w 134"/>
                <a:gd name="T3" fmla="*/ 0 h 126"/>
                <a:gd name="T4" fmla="*/ 45 w 134"/>
                <a:gd name="T5" fmla="*/ 2 h 126"/>
                <a:gd name="T6" fmla="*/ 38 w 134"/>
                <a:gd name="T7" fmla="*/ 1 h 126"/>
                <a:gd name="T8" fmla="*/ 38 w 134"/>
                <a:gd name="T9" fmla="*/ 2 h 126"/>
                <a:gd name="T10" fmla="*/ 36 w 134"/>
                <a:gd name="T11" fmla="*/ 4 h 126"/>
                <a:gd name="T12" fmla="*/ 33 w 134"/>
                <a:gd name="T13" fmla="*/ 8 h 126"/>
                <a:gd name="T14" fmla="*/ 26 w 134"/>
                <a:gd name="T15" fmla="*/ 8 h 126"/>
                <a:gd name="T16" fmla="*/ 22 w 134"/>
                <a:gd name="T17" fmla="*/ 13 h 126"/>
                <a:gd name="T18" fmla="*/ 14 w 134"/>
                <a:gd name="T19" fmla="*/ 8 h 126"/>
                <a:gd name="T20" fmla="*/ 8 w 134"/>
                <a:gd name="T21" fmla="*/ 13 h 126"/>
                <a:gd name="T22" fmla="*/ 2 w 134"/>
                <a:gd name="T23" fmla="*/ 13 h 126"/>
                <a:gd name="T24" fmla="*/ 1 w 134"/>
                <a:gd name="T25" fmla="*/ 19 h 126"/>
                <a:gd name="T26" fmla="*/ 0 w 134"/>
                <a:gd name="T27" fmla="*/ 24 h 126"/>
                <a:gd name="T28" fmla="*/ 0 w 134"/>
                <a:gd name="T29" fmla="*/ 28 h 126"/>
                <a:gd name="T30" fmla="*/ 0 w 134"/>
                <a:gd name="T31" fmla="*/ 33 h 126"/>
                <a:gd name="T32" fmla="*/ 7 w 134"/>
                <a:gd name="T33" fmla="*/ 38 h 126"/>
                <a:gd name="T34" fmla="*/ 7 w 134"/>
                <a:gd name="T35" fmla="*/ 43 h 126"/>
                <a:gd name="T36" fmla="*/ 18 w 134"/>
                <a:gd name="T37" fmla="*/ 36 h 126"/>
                <a:gd name="T38" fmla="*/ 33 w 134"/>
                <a:gd name="T39" fmla="*/ 39 h 126"/>
                <a:gd name="T40" fmla="*/ 42 w 134"/>
                <a:gd name="T41" fmla="*/ 53 h 126"/>
                <a:gd name="T42" fmla="*/ 52 w 134"/>
                <a:gd name="T43" fmla="*/ 63 h 126"/>
                <a:gd name="T44" fmla="*/ 62 w 134"/>
                <a:gd name="T45" fmla="*/ 72 h 126"/>
                <a:gd name="T46" fmla="*/ 65 w 134"/>
                <a:gd name="T47" fmla="*/ 73 h 126"/>
                <a:gd name="T48" fmla="*/ 66 w 134"/>
                <a:gd name="T49" fmla="*/ 73 h 126"/>
                <a:gd name="T50" fmla="*/ 74 w 134"/>
                <a:gd name="T51" fmla="*/ 78 h 126"/>
                <a:gd name="T52" fmla="*/ 88 w 134"/>
                <a:gd name="T53" fmla="*/ 88 h 126"/>
                <a:gd name="T54" fmla="*/ 94 w 134"/>
                <a:gd name="T55" fmla="*/ 90 h 126"/>
                <a:gd name="T56" fmla="*/ 101 w 134"/>
                <a:gd name="T57" fmla="*/ 95 h 126"/>
                <a:gd name="T58" fmla="*/ 108 w 134"/>
                <a:gd name="T59" fmla="*/ 110 h 126"/>
                <a:gd name="T60" fmla="*/ 103 w 134"/>
                <a:gd name="T61" fmla="*/ 122 h 126"/>
                <a:gd name="T62" fmla="*/ 109 w 134"/>
                <a:gd name="T63" fmla="*/ 125 h 126"/>
                <a:gd name="T64" fmla="*/ 114 w 134"/>
                <a:gd name="T65" fmla="*/ 116 h 126"/>
                <a:gd name="T66" fmla="*/ 118 w 134"/>
                <a:gd name="T67" fmla="*/ 111 h 126"/>
                <a:gd name="T68" fmla="*/ 120 w 134"/>
                <a:gd name="T69" fmla="*/ 107 h 126"/>
                <a:gd name="T70" fmla="*/ 114 w 134"/>
                <a:gd name="T71" fmla="*/ 101 h 126"/>
                <a:gd name="T72" fmla="*/ 116 w 134"/>
                <a:gd name="T73" fmla="*/ 90 h 126"/>
                <a:gd name="T74" fmla="*/ 123 w 134"/>
                <a:gd name="T75" fmla="*/ 92 h 126"/>
                <a:gd name="T76" fmla="*/ 131 w 134"/>
                <a:gd name="T77" fmla="*/ 98 h 126"/>
                <a:gd name="T78" fmla="*/ 133 w 134"/>
                <a:gd name="T79" fmla="*/ 92 h 126"/>
                <a:gd name="T80" fmla="*/ 119 w 134"/>
                <a:gd name="T81" fmla="*/ 84 h 126"/>
                <a:gd name="T82" fmla="*/ 105 w 134"/>
                <a:gd name="T83" fmla="*/ 76 h 126"/>
                <a:gd name="T84" fmla="*/ 106 w 134"/>
                <a:gd name="T85" fmla="*/ 71 h 126"/>
                <a:gd name="T86" fmla="*/ 102 w 134"/>
                <a:gd name="T87" fmla="*/ 69 h 126"/>
                <a:gd name="T88" fmla="*/ 88 w 134"/>
                <a:gd name="T89" fmla="*/ 65 h 126"/>
                <a:gd name="T90" fmla="*/ 81 w 134"/>
                <a:gd name="T91" fmla="*/ 56 h 126"/>
                <a:gd name="T92" fmla="*/ 76 w 134"/>
                <a:gd name="T93" fmla="*/ 48 h 126"/>
                <a:gd name="T94" fmla="*/ 65 w 134"/>
                <a:gd name="T95" fmla="*/ 41 h 126"/>
                <a:gd name="T96" fmla="*/ 61 w 134"/>
                <a:gd name="T97" fmla="*/ 29 h 126"/>
                <a:gd name="T98" fmla="*/ 59 w 134"/>
                <a:gd name="T99" fmla="*/ 23 h 126"/>
                <a:gd name="T100" fmla="*/ 69 w 134"/>
                <a:gd name="T101" fmla="*/ 17 h 126"/>
                <a:gd name="T102" fmla="*/ 75 w 134"/>
                <a:gd name="T103" fmla="*/ 18 h 126"/>
                <a:gd name="T104" fmla="*/ 72 w 134"/>
                <a:gd name="T105" fmla="*/ 10 h 126"/>
                <a:gd name="T106" fmla="*/ 74 w 134"/>
                <a:gd name="T107" fmla="*/ 5 h 12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34"/>
                <a:gd name="T163" fmla="*/ 0 h 126"/>
                <a:gd name="T164" fmla="*/ 134 w 134"/>
                <a:gd name="T165" fmla="*/ 126 h 12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34" h="126">
                  <a:moveTo>
                    <a:pt x="74" y="5"/>
                  </a:moveTo>
                  <a:lnTo>
                    <a:pt x="57" y="0"/>
                  </a:lnTo>
                  <a:lnTo>
                    <a:pt x="45" y="2"/>
                  </a:lnTo>
                  <a:lnTo>
                    <a:pt x="38" y="1"/>
                  </a:lnTo>
                  <a:lnTo>
                    <a:pt x="38" y="2"/>
                  </a:lnTo>
                  <a:lnTo>
                    <a:pt x="36" y="4"/>
                  </a:lnTo>
                  <a:lnTo>
                    <a:pt x="33" y="8"/>
                  </a:lnTo>
                  <a:lnTo>
                    <a:pt x="26" y="8"/>
                  </a:lnTo>
                  <a:lnTo>
                    <a:pt x="22" y="13"/>
                  </a:lnTo>
                  <a:lnTo>
                    <a:pt x="14" y="8"/>
                  </a:lnTo>
                  <a:lnTo>
                    <a:pt x="8" y="13"/>
                  </a:lnTo>
                  <a:lnTo>
                    <a:pt x="2" y="13"/>
                  </a:lnTo>
                  <a:lnTo>
                    <a:pt x="1" y="19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33"/>
                  </a:lnTo>
                  <a:lnTo>
                    <a:pt x="7" y="38"/>
                  </a:lnTo>
                  <a:lnTo>
                    <a:pt x="7" y="43"/>
                  </a:lnTo>
                  <a:lnTo>
                    <a:pt x="18" y="36"/>
                  </a:lnTo>
                  <a:lnTo>
                    <a:pt x="33" y="39"/>
                  </a:lnTo>
                  <a:lnTo>
                    <a:pt x="42" y="53"/>
                  </a:lnTo>
                  <a:lnTo>
                    <a:pt x="52" y="63"/>
                  </a:lnTo>
                  <a:lnTo>
                    <a:pt x="62" y="72"/>
                  </a:lnTo>
                  <a:lnTo>
                    <a:pt x="65" y="73"/>
                  </a:lnTo>
                  <a:lnTo>
                    <a:pt x="66" y="73"/>
                  </a:lnTo>
                  <a:lnTo>
                    <a:pt x="74" y="78"/>
                  </a:lnTo>
                  <a:lnTo>
                    <a:pt x="88" y="88"/>
                  </a:lnTo>
                  <a:lnTo>
                    <a:pt x="94" y="90"/>
                  </a:lnTo>
                  <a:lnTo>
                    <a:pt x="101" y="95"/>
                  </a:lnTo>
                  <a:lnTo>
                    <a:pt x="108" y="110"/>
                  </a:lnTo>
                  <a:lnTo>
                    <a:pt x="103" y="122"/>
                  </a:lnTo>
                  <a:lnTo>
                    <a:pt x="109" y="125"/>
                  </a:lnTo>
                  <a:lnTo>
                    <a:pt x="114" y="116"/>
                  </a:lnTo>
                  <a:lnTo>
                    <a:pt x="118" y="111"/>
                  </a:lnTo>
                  <a:lnTo>
                    <a:pt x="120" y="107"/>
                  </a:lnTo>
                  <a:lnTo>
                    <a:pt x="114" y="101"/>
                  </a:lnTo>
                  <a:lnTo>
                    <a:pt x="116" y="90"/>
                  </a:lnTo>
                  <a:lnTo>
                    <a:pt x="123" y="92"/>
                  </a:lnTo>
                  <a:lnTo>
                    <a:pt x="131" y="98"/>
                  </a:lnTo>
                  <a:lnTo>
                    <a:pt x="133" y="92"/>
                  </a:lnTo>
                  <a:lnTo>
                    <a:pt x="119" y="84"/>
                  </a:lnTo>
                  <a:lnTo>
                    <a:pt x="105" y="76"/>
                  </a:lnTo>
                  <a:lnTo>
                    <a:pt x="106" y="71"/>
                  </a:lnTo>
                  <a:lnTo>
                    <a:pt x="102" y="69"/>
                  </a:lnTo>
                  <a:lnTo>
                    <a:pt x="88" y="65"/>
                  </a:lnTo>
                  <a:lnTo>
                    <a:pt x="81" y="56"/>
                  </a:lnTo>
                  <a:lnTo>
                    <a:pt x="76" y="48"/>
                  </a:lnTo>
                  <a:lnTo>
                    <a:pt x="65" y="41"/>
                  </a:lnTo>
                  <a:lnTo>
                    <a:pt x="61" y="29"/>
                  </a:lnTo>
                  <a:lnTo>
                    <a:pt x="59" y="23"/>
                  </a:lnTo>
                  <a:lnTo>
                    <a:pt x="69" y="17"/>
                  </a:lnTo>
                  <a:lnTo>
                    <a:pt x="75" y="18"/>
                  </a:lnTo>
                  <a:lnTo>
                    <a:pt x="72" y="10"/>
                  </a:lnTo>
                  <a:lnTo>
                    <a:pt x="74" y="5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518" name="Freeform 265"/>
            <p:cNvSpPr>
              <a:spLocks/>
            </p:cNvSpPr>
            <p:nvPr/>
          </p:nvSpPr>
          <p:spPr bwMode="auto">
            <a:xfrm>
              <a:off x="2093" y="1752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0 w 17"/>
                <a:gd name="T3" fmla="*/ 0 h 17"/>
                <a:gd name="T4" fmla="*/ 16 w 17"/>
                <a:gd name="T5" fmla="*/ 16 h 17"/>
                <a:gd name="T6" fmla="*/ 16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16" y="0"/>
                  </a:moveTo>
                  <a:lnTo>
                    <a:pt x="0" y="0"/>
                  </a:lnTo>
                  <a:lnTo>
                    <a:pt x="16" y="16"/>
                  </a:lnTo>
                  <a:lnTo>
                    <a:pt x="16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519" name="Line 266"/>
            <p:cNvSpPr>
              <a:spLocks noChangeShapeType="1"/>
            </p:cNvSpPr>
            <p:nvPr/>
          </p:nvSpPr>
          <p:spPr bwMode="auto">
            <a:xfrm>
              <a:off x="2100" y="1784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10520" name="Freeform 267"/>
            <p:cNvSpPr>
              <a:spLocks/>
            </p:cNvSpPr>
            <p:nvPr/>
          </p:nvSpPr>
          <p:spPr bwMode="auto">
            <a:xfrm>
              <a:off x="2099" y="1831"/>
              <a:ext cx="37" cy="25"/>
            </a:xfrm>
            <a:custGeom>
              <a:avLst/>
              <a:gdLst>
                <a:gd name="T0" fmla="*/ 32 w 37"/>
                <a:gd name="T1" fmla="*/ 14 h 25"/>
                <a:gd name="T2" fmla="*/ 32 w 37"/>
                <a:gd name="T3" fmla="*/ 24 h 25"/>
                <a:gd name="T4" fmla="*/ 18 w 37"/>
                <a:gd name="T5" fmla="*/ 17 h 25"/>
                <a:gd name="T6" fmla="*/ 3 w 37"/>
                <a:gd name="T7" fmla="*/ 11 h 25"/>
                <a:gd name="T8" fmla="*/ 0 w 37"/>
                <a:gd name="T9" fmla="*/ 4 h 25"/>
                <a:gd name="T10" fmla="*/ 10 w 37"/>
                <a:gd name="T11" fmla="*/ 3 h 25"/>
                <a:gd name="T12" fmla="*/ 23 w 37"/>
                <a:gd name="T13" fmla="*/ 1 h 25"/>
                <a:gd name="T14" fmla="*/ 36 w 37"/>
                <a:gd name="T15" fmla="*/ 0 h 25"/>
                <a:gd name="T16" fmla="*/ 32 w 37"/>
                <a:gd name="T17" fmla="*/ 14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7"/>
                <a:gd name="T28" fmla="*/ 0 h 25"/>
                <a:gd name="T29" fmla="*/ 37 w 37"/>
                <a:gd name="T30" fmla="*/ 25 h 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7" h="25">
                  <a:moveTo>
                    <a:pt x="32" y="14"/>
                  </a:moveTo>
                  <a:lnTo>
                    <a:pt x="32" y="24"/>
                  </a:lnTo>
                  <a:lnTo>
                    <a:pt x="18" y="17"/>
                  </a:lnTo>
                  <a:lnTo>
                    <a:pt x="3" y="11"/>
                  </a:lnTo>
                  <a:lnTo>
                    <a:pt x="0" y="4"/>
                  </a:lnTo>
                  <a:lnTo>
                    <a:pt x="10" y="3"/>
                  </a:lnTo>
                  <a:lnTo>
                    <a:pt x="23" y="1"/>
                  </a:lnTo>
                  <a:lnTo>
                    <a:pt x="36" y="0"/>
                  </a:lnTo>
                  <a:lnTo>
                    <a:pt x="32" y="14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521" name="Freeform 268"/>
            <p:cNvSpPr>
              <a:spLocks/>
            </p:cNvSpPr>
            <p:nvPr/>
          </p:nvSpPr>
          <p:spPr bwMode="auto">
            <a:xfrm>
              <a:off x="2049" y="1789"/>
              <a:ext cx="17" cy="36"/>
            </a:xfrm>
            <a:custGeom>
              <a:avLst/>
              <a:gdLst>
                <a:gd name="T0" fmla="*/ 9 w 17"/>
                <a:gd name="T1" fmla="*/ 31 h 36"/>
                <a:gd name="T2" fmla="*/ 4 w 17"/>
                <a:gd name="T3" fmla="*/ 35 h 36"/>
                <a:gd name="T4" fmla="*/ 2 w 17"/>
                <a:gd name="T5" fmla="*/ 27 h 36"/>
                <a:gd name="T6" fmla="*/ 1 w 17"/>
                <a:gd name="T7" fmla="*/ 16 h 36"/>
                <a:gd name="T8" fmla="*/ 0 w 17"/>
                <a:gd name="T9" fmla="*/ 5 h 36"/>
                <a:gd name="T10" fmla="*/ 9 w 17"/>
                <a:gd name="T11" fmla="*/ 0 h 36"/>
                <a:gd name="T12" fmla="*/ 16 w 17"/>
                <a:gd name="T13" fmla="*/ 11 h 36"/>
                <a:gd name="T14" fmla="*/ 14 w 17"/>
                <a:gd name="T15" fmla="*/ 30 h 36"/>
                <a:gd name="T16" fmla="*/ 9 w 17"/>
                <a:gd name="T17" fmla="*/ 31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36"/>
                <a:gd name="T29" fmla="*/ 17 w 17"/>
                <a:gd name="T30" fmla="*/ 36 h 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36">
                  <a:moveTo>
                    <a:pt x="9" y="31"/>
                  </a:moveTo>
                  <a:lnTo>
                    <a:pt x="4" y="35"/>
                  </a:lnTo>
                  <a:lnTo>
                    <a:pt x="2" y="27"/>
                  </a:lnTo>
                  <a:lnTo>
                    <a:pt x="1" y="16"/>
                  </a:lnTo>
                  <a:lnTo>
                    <a:pt x="0" y="5"/>
                  </a:lnTo>
                  <a:lnTo>
                    <a:pt x="9" y="0"/>
                  </a:lnTo>
                  <a:lnTo>
                    <a:pt x="16" y="11"/>
                  </a:lnTo>
                  <a:lnTo>
                    <a:pt x="14" y="30"/>
                  </a:lnTo>
                  <a:lnTo>
                    <a:pt x="9" y="31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522" name="Freeform 269"/>
            <p:cNvSpPr>
              <a:spLocks/>
            </p:cNvSpPr>
            <p:nvPr/>
          </p:nvSpPr>
          <p:spPr bwMode="auto">
            <a:xfrm>
              <a:off x="2037" y="1756"/>
              <a:ext cx="17" cy="1"/>
            </a:xfrm>
            <a:custGeom>
              <a:avLst/>
              <a:gdLst>
                <a:gd name="T0" fmla="*/ 16 w 17"/>
                <a:gd name="T1" fmla="*/ 0 h 1"/>
                <a:gd name="T2" fmla="*/ 0 w 17"/>
                <a:gd name="T3" fmla="*/ 0 h 1"/>
                <a:gd name="T4" fmla="*/ 16 w 17"/>
                <a:gd name="T5" fmla="*/ 0 h 1"/>
                <a:gd name="T6" fmla="*/ 0 60000 65536"/>
                <a:gd name="T7" fmla="*/ 0 60000 65536"/>
                <a:gd name="T8" fmla="*/ 0 60000 65536"/>
                <a:gd name="T9" fmla="*/ 0 w 17"/>
                <a:gd name="T10" fmla="*/ 0 h 1"/>
                <a:gd name="T11" fmla="*/ 17 w 1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">
                  <a:moveTo>
                    <a:pt x="16" y="0"/>
                  </a:move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523" name="Freeform 270"/>
            <p:cNvSpPr>
              <a:spLocks/>
            </p:cNvSpPr>
            <p:nvPr/>
          </p:nvSpPr>
          <p:spPr bwMode="auto">
            <a:xfrm>
              <a:off x="2255" y="1781"/>
              <a:ext cx="218" cy="86"/>
            </a:xfrm>
            <a:custGeom>
              <a:avLst/>
              <a:gdLst>
                <a:gd name="T0" fmla="*/ 145 w 218"/>
                <a:gd name="T1" fmla="*/ 72 h 86"/>
                <a:gd name="T2" fmla="*/ 124 w 218"/>
                <a:gd name="T3" fmla="*/ 74 h 86"/>
                <a:gd name="T4" fmla="*/ 118 w 218"/>
                <a:gd name="T5" fmla="*/ 85 h 86"/>
                <a:gd name="T6" fmla="*/ 117 w 218"/>
                <a:gd name="T7" fmla="*/ 82 h 86"/>
                <a:gd name="T8" fmla="*/ 113 w 218"/>
                <a:gd name="T9" fmla="*/ 74 h 86"/>
                <a:gd name="T10" fmla="*/ 96 w 218"/>
                <a:gd name="T11" fmla="*/ 77 h 86"/>
                <a:gd name="T12" fmla="*/ 75 w 218"/>
                <a:gd name="T13" fmla="*/ 79 h 86"/>
                <a:gd name="T14" fmla="*/ 53 w 218"/>
                <a:gd name="T15" fmla="*/ 78 h 86"/>
                <a:gd name="T16" fmla="*/ 37 w 218"/>
                <a:gd name="T17" fmla="*/ 77 h 86"/>
                <a:gd name="T18" fmla="*/ 25 w 218"/>
                <a:gd name="T19" fmla="*/ 74 h 86"/>
                <a:gd name="T20" fmla="*/ 26 w 218"/>
                <a:gd name="T21" fmla="*/ 70 h 86"/>
                <a:gd name="T22" fmla="*/ 18 w 218"/>
                <a:gd name="T23" fmla="*/ 66 h 86"/>
                <a:gd name="T24" fmla="*/ 14 w 218"/>
                <a:gd name="T25" fmla="*/ 58 h 86"/>
                <a:gd name="T26" fmla="*/ 2 w 218"/>
                <a:gd name="T27" fmla="*/ 48 h 86"/>
                <a:gd name="T28" fmla="*/ 10 w 218"/>
                <a:gd name="T29" fmla="*/ 50 h 86"/>
                <a:gd name="T30" fmla="*/ 7 w 218"/>
                <a:gd name="T31" fmla="*/ 43 h 86"/>
                <a:gd name="T32" fmla="*/ 0 w 218"/>
                <a:gd name="T33" fmla="*/ 34 h 86"/>
                <a:gd name="T34" fmla="*/ 12 w 218"/>
                <a:gd name="T35" fmla="*/ 23 h 86"/>
                <a:gd name="T36" fmla="*/ 30 w 218"/>
                <a:gd name="T37" fmla="*/ 21 h 86"/>
                <a:gd name="T38" fmla="*/ 35 w 218"/>
                <a:gd name="T39" fmla="*/ 17 h 86"/>
                <a:gd name="T40" fmla="*/ 51 w 218"/>
                <a:gd name="T41" fmla="*/ 13 h 86"/>
                <a:gd name="T42" fmla="*/ 77 w 218"/>
                <a:gd name="T43" fmla="*/ 2 h 86"/>
                <a:gd name="T44" fmla="*/ 96 w 218"/>
                <a:gd name="T45" fmla="*/ 1 h 86"/>
                <a:gd name="T46" fmla="*/ 109 w 218"/>
                <a:gd name="T47" fmla="*/ 7 h 86"/>
                <a:gd name="T48" fmla="*/ 138 w 218"/>
                <a:gd name="T49" fmla="*/ 14 h 86"/>
                <a:gd name="T50" fmla="*/ 170 w 218"/>
                <a:gd name="T51" fmla="*/ 7 h 86"/>
                <a:gd name="T52" fmla="*/ 191 w 218"/>
                <a:gd name="T53" fmla="*/ 11 h 86"/>
                <a:gd name="T54" fmla="*/ 201 w 218"/>
                <a:gd name="T55" fmla="*/ 28 h 86"/>
                <a:gd name="T56" fmla="*/ 205 w 218"/>
                <a:gd name="T57" fmla="*/ 36 h 86"/>
                <a:gd name="T58" fmla="*/ 210 w 218"/>
                <a:gd name="T59" fmla="*/ 58 h 86"/>
                <a:gd name="T60" fmla="*/ 210 w 218"/>
                <a:gd name="T61" fmla="*/ 68 h 86"/>
                <a:gd name="T62" fmla="*/ 192 w 218"/>
                <a:gd name="T63" fmla="*/ 66 h 86"/>
                <a:gd name="T64" fmla="*/ 185 w 218"/>
                <a:gd name="T65" fmla="*/ 67 h 86"/>
                <a:gd name="T66" fmla="*/ 163 w 218"/>
                <a:gd name="T67" fmla="*/ 72 h 8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8"/>
                <a:gd name="T103" fmla="*/ 0 h 86"/>
                <a:gd name="T104" fmla="*/ 218 w 218"/>
                <a:gd name="T105" fmla="*/ 86 h 8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8" h="86">
                  <a:moveTo>
                    <a:pt x="163" y="72"/>
                  </a:moveTo>
                  <a:lnTo>
                    <a:pt x="145" y="72"/>
                  </a:lnTo>
                  <a:lnTo>
                    <a:pt x="128" y="73"/>
                  </a:lnTo>
                  <a:lnTo>
                    <a:pt x="124" y="74"/>
                  </a:lnTo>
                  <a:lnTo>
                    <a:pt x="123" y="81"/>
                  </a:lnTo>
                  <a:lnTo>
                    <a:pt x="118" y="85"/>
                  </a:lnTo>
                  <a:lnTo>
                    <a:pt x="117" y="84"/>
                  </a:lnTo>
                  <a:lnTo>
                    <a:pt x="117" y="82"/>
                  </a:lnTo>
                  <a:lnTo>
                    <a:pt x="117" y="71"/>
                  </a:lnTo>
                  <a:lnTo>
                    <a:pt x="113" y="74"/>
                  </a:lnTo>
                  <a:lnTo>
                    <a:pt x="105" y="73"/>
                  </a:lnTo>
                  <a:lnTo>
                    <a:pt x="96" y="77"/>
                  </a:lnTo>
                  <a:lnTo>
                    <a:pt x="84" y="83"/>
                  </a:lnTo>
                  <a:lnTo>
                    <a:pt x="75" y="79"/>
                  </a:lnTo>
                  <a:lnTo>
                    <a:pt x="56" y="72"/>
                  </a:lnTo>
                  <a:lnTo>
                    <a:pt x="53" y="78"/>
                  </a:lnTo>
                  <a:lnTo>
                    <a:pt x="47" y="81"/>
                  </a:lnTo>
                  <a:lnTo>
                    <a:pt x="37" y="77"/>
                  </a:lnTo>
                  <a:lnTo>
                    <a:pt x="31" y="73"/>
                  </a:lnTo>
                  <a:lnTo>
                    <a:pt x="25" y="74"/>
                  </a:lnTo>
                  <a:lnTo>
                    <a:pt x="19" y="73"/>
                  </a:lnTo>
                  <a:lnTo>
                    <a:pt x="26" y="70"/>
                  </a:lnTo>
                  <a:lnTo>
                    <a:pt x="17" y="69"/>
                  </a:lnTo>
                  <a:lnTo>
                    <a:pt x="18" y="66"/>
                  </a:lnTo>
                  <a:lnTo>
                    <a:pt x="12" y="61"/>
                  </a:lnTo>
                  <a:lnTo>
                    <a:pt x="14" y="58"/>
                  </a:lnTo>
                  <a:lnTo>
                    <a:pt x="5" y="53"/>
                  </a:lnTo>
                  <a:lnTo>
                    <a:pt x="2" y="48"/>
                  </a:lnTo>
                  <a:lnTo>
                    <a:pt x="6" y="49"/>
                  </a:lnTo>
                  <a:lnTo>
                    <a:pt x="10" y="50"/>
                  </a:lnTo>
                  <a:lnTo>
                    <a:pt x="7" y="45"/>
                  </a:lnTo>
                  <a:lnTo>
                    <a:pt x="7" y="43"/>
                  </a:lnTo>
                  <a:lnTo>
                    <a:pt x="7" y="35"/>
                  </a:lnTo>
                  <a:lnTo>
                    <a:pt x="0" y="34"/>
                  </a:lnTo>
                  <a:lnTo>
                    <a:pt x="1" y="24"/>
                  </a:lnTo>
                  <a:lnTo>
                    <a:pt x="12" y="23"/>
                  </a:lnTo>
                  <a:lnTo>
                    <a:pt x="16" y="21"/>
                  </a:lnTo>
                  <a:lnTo>
                    <a:pt x="30" y="21"/>
                  </a:lnTo>
                  <a:lnTo>
                    <a:pt x="38" y="18"/>
                  </a:lnTo>
                  <a:lnTo>
                    <a:pt x="35" y="17"/>
                  </a:lnTo>
                  <a:lnTo>
                    <a:pt x="29" y="12"/>
                  </a:lnTo>
                  <a:lnTo>
                    <a:pt x="51" y="13"/>
                  </a:lnTo>
                  <a:lnTo>
                    <a:pt x="67" y="3"/>
                  </a:lnTo>
                  <a:lnTo>
                    <a:pt x="77" y="2"/>
                  </a:lnTo>
                  <a:lnTo>
                    <a:pt x="89" y="0"/>
                  </a:lnTo>
                  <a:lnTo>
                    <a:pt x="96" y="1"/>
                  </a:lnTo>
                  <a:lnTo>
                    <a:pt x="104" y="4"/>
                  </a:lnTo>
                  <a:lnTo>
                    <a:pt x="109" y="7"/>
                  </a:lnTo>
                  <a:lnTo>
                    <a:pt x="123" y="11"/>
                  </a:lnTo>
                  <a:lnTo>
                    <a:pt x="138" y="14"/>
                  </a:lnTo>
                  <a:lnTo>
                    <a:pt x="152" y="14"/>
                  </a:lnTo>
                  <a:lnTo>
                    <a:pt x="170" y="7"/>
                  </a:lnTo>
                  <a:lnTo>
                    <a:pt x="185" y="5"/>
                  </a:lnTo>
                  <a:lnTo>
                    <a:pt x="191" y="11"/>
                  </a:lnTo>
                  <a:lnTo>
                    <a:pt x="196" y="20"/>
                  </a:lnTo>
                  <a:lnTo>
                    <a:pt x="201" y="28"/>
                  </a:lnTo>
                  <a:lnTo>
                    <a:pt x="210" y="32"/>
                  </a:lnTo>
                  <a:lnTo>
                    <a:pt x="205" y="36"/>
                  </a:lnTo>
                  <a:lnTo>
                    <a:pt x="207" y="43"/>
                  </a:lnTo>
                  <a:lnTo>
                    <a:pt x="210" y="58"/>
                  </a:lnTo>
                  <a:lnTo>
                    <a:pt x="217" y="68"/>
                  </a:lnTo>
                  <a:lnTo>
                    <a:pt x="210" y="68"/>
                  </a:lnTo>
                  <a:lnTo>
                    <a:pt x="207" y="65"/>
                  </a:lnTo>
                  <a:lnTo>
                    <a:pt x="192" y="66"/>
                  </a:lnTo>
                  <a:lnTo>
                    <a:pt x="190" y="68"/>
                  </a:lnTo>
                  <a:lnTo>
                    <a:pt x="185" y="67"/>
                  </a:lnTo>
                  <a:lnTo>
                    <a:pt x="175" y="69"/>
                  </a:lnTo>
                  <a:lnTo>
                    <a:pt x="163" y="72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524" name="Freeform 271"/>
            <p:cNvSpPr>
              <a:spLocks/>
            </p:cNvSpPr>
            <p:nvPr/>
          </p:nvSpPr>
          <p:spPr bwMode="auto">
            <a:xfrm>
              <a:off x="2251" y="1781"/>
              <a:ext cx="34" cy="26"/>
            </a:xfrm>
            <a:custGeom>
              <a:avLst/>
              <a:gdLst>
                <a:gd name="T0" fmla="*/ 3 w 34"/>
                <a:gd name="T1" fmla="*/ 1 h 26"/>
                <a:gd name="T2" fmla="*/ 2 w 34"/>
                <a:gd name="T3" fmla="*/ 3 h 26"/>
                <a:gd name="T4" fmla="*/ 4 w 34"/>
                <a:gd name="T5" fmla="*/ 8 h 26"/>
                <a:gd name="T6" fmla="*/ 0 w 34"/>
                <a:gd name="T7" fmla="*/ 18 h 26"/>
                <a:gd name="T8" fmla="*/ 7 w 34"/>
                <a:gd name="T9" fmla="*/ 18 h 26"/>
                <a:gd name="T10" fmla="*/ 3 w 34"/>
                <a:gd name="T11" fmla="*/ 25 h 26"/>
                <a:gd name="T12" fmla="*/ 16 w 34"/>
                <a:gd name="T13" fmla="*/ 16 h 26"/>
                <a:gd name="T14" fmla="*/ 33 w 34"/>
                <a:gd name="T15" fmla="*/ 13 h 26"/>
                <a:gd name="T16" fmla="*/ 28 w 34"/>
                <a:gd name="T17" fmla="*/ 8 h 26"/>
                <a:gd name="T18" fmla="*/ 20 w 34"/>
                <a:gd name="T19" fmla="*/ 0 h 26"/>
                <a:gd name="T20" fmla="*/ 3 w 34"/>
                <a:gd name="T21" fmla="*/ 1 h 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4"/>
                <a:gd name="T34" fmla="*/ 0 h 26"/>
                <a:gd name="T35" fmla="*/ 34 w 34"/>
                <a:gd name="T36" fmla="*/ 26 h 2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4" h="26">
                  <a:moveTo>
                    <a:pt x="3" y="1"/>
                  </a:moveTo>
                  <a:lnTo>
                    <a:pt x="2" y="3"/>
                  </a:lnTo>
                  <a:lnTo>
                    <a:pt x="4" y="8"/>
                  </a:lnTo>
                  <a:lnTo>
                    <a:pt x="0" y="18"/>
                  </a:lnTo>
                  <a:lnTo>
                    <a:pt x="7" y="18"/>
                  </a:lnTo>
                  <a:lnTo>
                    <a:pt x="3" y="25"/>
                  </a:lnTo>
                  <a:lnTo>
                    <a:pt x="16" y="16"/>
                  </a:lnTo>
                  <a:lnTo>
                    <a:pt x="33" y="13"/>
                  </a:lnTo>
                  <a:lnTo>
                    <a:pt x="28" y="8"/>
                  </a:lnTo>
                  <a:lnTo>
                    <a:pt x="20" y="0"/>
                  </a:lnTo>
                  <a:lnTo>
                    <a:pt x="3" y="1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525" name="Freeform 272"/>
            <p:cNvSpPr>
              <a:spLocks/>
            </p:cNvSpPr>
            <p:nvPr/>
          </p:nvSpPr>
          <p:spPr bwMode="auto">
            <a:xfrm>
              <a:off x="2197" y="1590"/>
              <a:ext cx="96" cy="62"/>
            </a:xfrm>
            <a:custGeom>
              <a:avLst/>
              <a:gdLst>
                <a:gd name="T0" fmla="*/ 95 w 96"/>
                <a:gd name="T1" fmla="*/ 33 h 62"/>
                <a:gd name="T2" fmla="*/ 92 w 96"/>
                <a:gd name="T3" fmla="*/ 37 h 62"/>
                <a:gd name="T4" fmla="*/ 94 w 96"/>
                <a:gd name="T5" fmla="*/ 49 h 62"/>
                <a:gd name="T6" fmla="*/ 82 w 96"/>
                <a:gd name="T7" fmla="*/ 56 h 62"/>
                <a:gd name="T8" fmla="*/ 83 w 96"/>
                <a:gd name="T9" fmla="*/ 61 h 62"/>
                <a:gd name="T10" fmla="*/ 64 w 96"/>
                <a:gd name="T11" fmla="*/ 58 h 62"/>
                <a:gd name="T12" fmla="*/ 45 w 96"/>
                <a:gd name="T13" fmla="*/ 54 h 62"/>
                <a:gd name="T14" fmla="*/ 26 w 96"/>
                <a:gd name="T15" fmla="*/ 54 h 62"/>
                <a:gd name="T16" fmla="*/ 8 w 96"/>
                <a:gd name="T17" fmla="*/ 54 h 62"/>
                <a:gd name="T18" fmla="*/ 2 w 96"/>
                <a:gd name="T19" fmla="*/ 50 h 62"/>
                <a:gd name="T20" fmla="*/ 8 w 96"/>
                <a:gd name="T21" fmla="*/ 41 h 62"/>
                <a:gd name="T22" fmla="*/ 0 w 96"/>
                <a:gd name="T23" fmla="*/ 23 h 62"/>
                <a:gd name="T24" fmla="*/ 16 w 96"/>
                <a:gd name="T25" fmla="*/ 13 h 62"/>
                <a:gd name="T26" fmla="*/ 32 w 96"/>
                <a:gd name="T27" fmla="*/ 2 h 62"/>
                <a:gd name="T28" fmla="*/ 46 w 96"/>
                <a:gd name="T29" fmla="*/ 0 h 62"/>
                <a:gd name="T30" fmla="*/ 63 w 96"/>
                <a:gd name="T31" fmla="*/ 3 h 62"/>
                <a:gd name="T32" fmla="*/ 79 w 96"/>
                <a:gd name="T33" fmla="*/ 6 h 62"/>
                <a:gd name="T34" fmla="*/ 82 w 96"/>
                <a:gd name="T35" fmla="*/ 21 h 62"/>
                <a:gd name="T36" fmla="*/ 95 w 96"/>
                <a:gd name="T37" fmla="*/ 33 h 6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6"/>
                <a:gd name="T58" fmla="*/ 0 h 62"/>
                <a:gd name="T59" fmla="*/ 96 w 96"/>
                <a:gd name="T60" fmla="*/ 62 h 6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6" h="62">
                  <a:moveTo>
                    <a:pt x="95" y="33"/>
                  </a:moveTo>
                  <a:lnTo>
                    <a:pt x="92" y="37"/>
                  </a:lnTo>
                  <a:lnTo>
                    <a:pt x="94" y="49"/>
                  </a:lnTo>
                  <a:lnTo>
                    <a:pt x="82" y="56"/>
                  </a:lnTo>
                  <a:lnTo>
                    <a:pt x="83" y="61"/>
                  </a:lnTo>
                  <a:lnTo>
                    <a:pt x="64" y="58"/>
                  </a:lnTo>
                  <a:lnTo>
                    <a:pt x="45" y="54"/>
                  </a:lnTo>
                  <a:lnTo>
                    <a:pt x="26" y="54"/>
                  </a:lnTo>
                  <a:lnTo>
                    <a:pt x="8" y="54"/>
                  </a:lnTo>
                  <a:lnTo>
                    <a:pt x="2" y="50"/>
                  </a:lnTo>
                  <a:lnTo>
                    <a:pt x="8" y="41"/>
                  </a:lnTo>
                  <a:lnTo>
                    <a:pt x="0" y="23"/>
                  </a:lnTo>
                  <a:lnTo>
                    <a:pt x="16" y="13"/>
                  </a:lnTo>
                  <a:lnTo>
                    <a:pt x="32" y="2"/>
                  </a:lnTo>
                  <a:lnTo>
                    <a:pt x="46" y="0"/>
                  </a:lnTo>
                  <a:lnTo>
                    <a:pt x="63" y="3"/>
                  </a:lnTo>
                  <a:lnTo>
                    <a:pt x="79" y="6"/>
                  </a:lnTo>
                  <a:lnTo>
                    <a:pt x="82" y="21"/>
                  </a:lnTo>
                  <a:lnTo>
                    <a:pt x="95" y="33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526" name="Freeform 273"/>
            <p:cNvSpPr>
              <a:spLocks/>
            </p:cNvSpPr>
            <p:nvPr/>
          </p:nvSpPr>
          <p:spPr bwMode="auto">
            <a:xfrm>
              <a:off x="2039" y="1578"/>
              <a:ext cx="26" cy="28"/>
            </a:xfrm>
            <a:custGeom>
              <a:avLst/>
              <a:gdLst>
                <a:gd name="T0" fmla="*/ 14 w 26"/>
                <a:gd name="T1" fmla="*/ 24 h 28"/>
                <a:gd name="T2" fmla="*/ 13 w 26"/>
                <a:gd name="T3" fmla="*/ 27 h 28"/>
                <a:gd name="T4" fmla="*/ 5 w 26"/>
                <a:gd name="T5" fmla="*/ 25 h 28"/>
                <a:gd name="T6" fmla="*/ 3 w 26"/>
                <a:gd name="T7" fmla="*/ 24 h 28"/>
                <a:gd name="T8" fmla="*/ 1 w 26"/>
                <a:gd name="T9" fmla="*/ 17 h 28"/>
                <a:gd name="T10" fmla="*/ 0 w 26"/>
                <a:gd name="T11" fmla="*/ 6 h 28"/>
                <a:gd name="T12" fmla="*/ 6 w 26"/>
                <a:gd name="T13" fmla="*/ 3 h 28"/>
                <a:gd name="T14" fmla="*/ 8 w 26"/>
                <a:gd name="T15" fmla="*/ 6 h 28"/>
                <a:gd name="T16" fmla="*/ 9 w 26"/>
                <a:gd name="T17" fmla="*/ 2 h 28"/>
                <a:gd name="T18" fmla="*/ 17 w 26"/>
                <a:gd name="T19" fmla="*/ 0 h 28"/>
                <a:gd name="T20" fmla="*/ 19 w 26"/>
                <a:gd name="T21" fmla="*/ 6 h 28"/>
                <a:gd name="T22" fmla="*/ 25 w 26"/>
                <a:gd name="T23" fmla="*/ 6 h 28"/>
                <a:gd name="T24" fmla="*/ 23 w 26"/>
                <a:gd name="T25" fmla="*/ 10 h 28"/>
                <a:gd name="T26" fmla="*/ 15 w 26"/>
                <a:gd name="T27" fmla="*/ 16 h 28"/>
                <a:gd name="T28" fmla="*/ 16 w 26"/>
                <a:gd name="T29" fmla="*/ 17 h 28"/>
                <a:gd name="T30" fmla="*/ 14 w 26"/>
                <a:gd name="T31" fmla="*/ 24 h 2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"/>
                <a:gd name="T49" fmla="*/ 0 h 28"/>
                <a:gd name="T50" fmla="*/ 26 w 26"/>
                <a:gd name="T51" fmla="*/ 28 h 2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" h="28">
                  <a:moveTo>
                    <a:pt x="14" y="24"/>
                  </a:moveTo>
                  <a:lnTo>
                    <a:pt x="13" y="27"/>
                  </a:lnTo>
                  <a:lnTo>
                    <a:pt x="5" y="25"/>
                  </a:lnTo>
                  <a:lnTo>
                    <a:pt x="3" y="24"/>
                  </a:lnTo>
                  <a:lnTo>
                    <a:pt x="1" y="17"/>
                  </a:lnTo>
                  <a:lnTo>
                    <a:pt x="0" y="6"/>
                  </a:lnTo>
                  <a:lnTo>
                    <a:pt x="6" y="3"/>
                  </a:lnTo>
                  <a:lnTo>
                    <a:pt x="8" y="6"/>
                  </a:lnTo>
                  <a:lnTo>
                    <a:pt x="9" y="2"/>
                  </a:lnTo>
                  <a:lnTo>
                    <a:pt x="17" y="0"/>
                  </a:lnTo>
                  <a:lnTo>
                    <a:pt x="19" y="6"/>
                  </a:lnTo>
                  <a:lnTo>
                    <a:pt x="25" y="6"/>
                  </a:lnTo>
                  <a:lnTo>
                    <a:pt x="23" y="10"/>
                  </a:lnTo>
                  <a:lnTo>
                    <a:pt x="15" y="16"/>
                  </a:lnTo>
                  <a:lnTo>
                    <a:pt x="16" y="17"/>
                  </a:lnTo>
                  <a:lnTo>
                    <a:pt x="14" y="24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527" name="Freeform 274"/>
            <p:cNvSpPr>
              <a:spLocks/>
            </p:cNvSpPr>
            <p:nvPr/>
          </p:nvSpPr>
          <p:spPr bwMode="auto">
            <a:xfrm>
              <a:off x="2068" y="1589"/>
              <a:ext cx="17" cy="17"/>
            </a:xfrm>
            <a:custGeom>
              <a:avLst/>
              <a:gdLst>
                <a:gd name="T0" fmla="*/ 16 w 17"/>
                <a:gd name="T1" fmla="*/ 5 h 17"/>
                <a:gd name="T2" fmla="*/ 14 w 17"/>
                <a:gd name="T3" fmla="*/ 2 h 17"/>
                <a:gd name="T4" fmla="*/ 10 w 17"/>
                <a:gd name="T5" fmla="*/ 0 h 17"/>
                <a:gd name="T6" fmla="*/ 10 w 17"/>
                <a:gd name="T7" fmla="*/ 4 h 17"/>
                <a:gd name="T8" fmla="*/ 7 w 17"/>
                <a:gd name="T9" fmla="*/ 3 h 17"/>
                <a:gd name="T10" fmla="*/ 3 w 17"/>
                <a:gd name="T11" fmla="*/ 2 h 17"/>
                <a:gd name="T12" fmla="*/ 1 w 17"/>
                <a:gd name="T13" fmla="*/ 4 h 17"/>
                <a:gd name="T14" fmla="*/ 0 w 17"/>
                <a:gd name="T15" fmla="*/ 8 h 17"/>
                <a:gd name="T16" fmla="*/ 8 w 17"/>
                <a:gd name="T17" fmla="*/ 16 h 17"/>
                <a:gd name="T18" fmla="*/ 12 w 17"/>
                <a:gd name="T19" fmla="*/ 12 h 17"/>
                <a:gd name="T20" fmla="*/ 12 w 17"/>
                <a:gd name="T21" fmla="*/ 9 h 17"/>
                <a:gd name="T22" fmla="*/ 16 w 17"/>
                <a:gd name="T23" fmla="*/ 5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17"/>
                <a:gd name="T38" fmla="*/ 17 w 17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17">
                  <a:moveTo>
                    <a:pt x="16" y="5"/>
                  </a:moveTo>
                  <a:lnTo>
                    <a:pt x="14" y="2"/>
                  </a:lnTo>
                  <a:lnTo>
                    <a:pt x="10" y="0"/>
                  </a:lnTo>
                  <a:lnTo>
                    <a:pt x="10" y="4"/>
                  </a:lnTo>
                  <a:lnTo>
                    <a:pt x="7" y="3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8"/>
                  </a:lnTo>
                  <a:lnTo>
                    <a:pt x="8" y="16"/>
                  </a:lnTo>
                  <a:lnTo>
                    <a:pt x="12" y="12"/>
                  </a:lnTo>
                  <a:lnTo>
                    <a:pt x="12" y="9"/>
                  </a:lnTo>
                  <a:lnTo>
                    <a:pt x="16" y="5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528" name="Freeform 275"/>
            <p:cNvSpPr>
              <a:spLocks/>
            </p:cNvSpPr>
            <p:nvPr/>
          </p:nvSpPr>
          <p:spPr bwMode="auto">
            <a:xfrm>
              <a:off x="2041" y="1567"/>
              <a:ext cx="23" cy="17"/>
            </a:xfrm>
            <a:custGeom>
              <a:avLst/>
              <a:gdLst>
                <a:gd name="T0" fmla="*/ 18 w 23"/>
                <a:gd name="T1" fmla="*/ 9 h 17"/>
                <a:gd name="T2" fmla="*/ 3 w 23"/>
                <a:gd name="T3" fmla="*/ 11 h 17"/>
                <a:gd name="T4" fmla="*/ 0 w 23"/>
                <a:gd name="T5" fmla="*/ 16 h 17"/>
                <a:gd name="T6" fmla="*/ 1 w 23"/>
                <a:gd name="T7" fmla="*/ 9 h 17"/>
                <a:gd name="T8" fmla="*/ 11 w 23"/>
                <a:gd name="T9" fmla="*/ 7 h 17"/>
                <a:gd name="T10" fmla="*/ 22 w 23"/>
                <a:gd name="T11" fmla="*/ 0 h 17"/>
                <a:gd name="T12" fmla="*/ 18 w 23"/>
                <a:gd name="T13" fmla="*/ 9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"/>
                <a:gd name="T22" fmla="*/ 0 h 17"/>
                <a:gd name="T23" fmla="*/ 23 w 23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" h="17">
                  <a:moveTo>
                    <a:pt x="18" y="9"/>
                  </a:moveTo>
                  <a:lnTo>
                    <a:pt x="3" y="11"/>
                  </a:lnTo>
                  <a:lnTo>
                    <a:pt x="0" y="16"/>
                  </a:lnTo>
                  <a:lnTo>
                    <a:pt x="1" y="9"/>
                  </a:lnTo>
                  <a:lnTo>
                    <a:pt x="11" y="7"/>
                  </a:lnTo>
                  <a:lnTo>
                    <a:pt x="22" y="0"/>
                  </a:lnTo>
                  <a:lnTo>
                    <a:pt x="18" y="9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529" name="Freeform 276"/>
            <p:cNvSpPr>
              <a:spLocks/>
            </p:cNvSpPr>
            <p:nvPr/>
          </p:nvSpPr>
          <p:spPr bwMode="auto">
            <a:xfrm>
              <a:off x="2056" y="1597"/>
              <a:ext cx="17" cy="17"/>
            </a:xfrm>
            <a:custGeom>
              <a:avLst/>
              <a:gdLst>
                <a:gd name="T0" fmla="*/ 16 w 17"/>
                <a:gd name="T1" fmla="*/ 6 h 17"/>
                <a:gd name="T2" fmla="*/ 12 w 17"/>
                <a:gd name="T3" fmla="*/ 0 h 17"/>
                <a:gd name="T4" fmla="*/ 0 w 17"/>
                <a:gd name="T5" fmla="*/ 3 h 17"/>
                <a:gd name="T6" fmla="*/ 12 w 17"/>
                <a:gd name="T7" fmla="*/ 16 h 17"/>
                <a:gd name="T8" fmla="*/ 16 w 17"/>
                <a:gd name="T9" fmla="*/ 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6"/>
                  </a:moveTo>
                  <a:lnTo>
                    <a:pt x="12" y="0"/>
                  </a:lnTo>
                  <a:lnTo>
                    <a:pt x="0" y="3"/>
                  </a:lnTo>
                  <a:lnTo>
                    <a:pt x="12" y="16"/>
                  </a:lnTo>
                  <a:lnTo>
                    <a:pt x="16" y="6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530" name="Freeform 277"/>
            <p:cNvSpPr>
              <a:spLocks/>
            </p:cNvSpPr>
            <p:nvPr/>
          </p:nvSpPr>
          <p:spPr bwMode="auto">
            <a:xfrm>
              <a:off x="2077" y="1604"/>
              <a:ext cx="17" cy="17"/>
            </a:xfrm>
            <a:custGeom>
              <a:avLst/>
              <a:gdLst>
                <a:gd name="T0" fmla="*/ 16 w 17"/>
                <a:gd name="T1" fmla="*/ 10 h 17"/>
                <a:gd name="T2" fmla="*/ 5 w 17"/>
                <a:gd name="T3" fmla="*/ 0 h 17"/>
                <a:gd name="T4" fmla="*/ 0 w 17"/>
                <a:gd name="T5" fmla="*/ 16 h 17"/>
                <a:gd name="T6" fmla="*/ 16 w 17"/>
                <a:gd name="T7" fmla="*/ 1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16" y="10"/>
                  </a:moveTo>
                  <a:lnTo>
                    <a:pt x="5" y="0"/>
                  </a:lnTo>
                  <a:lnTo>
                    <a:pt x="0" y="16"/>
                  </a:lnTo>
                  <a:lnTo>
                    <a:pt x="16" y="1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531" name="Freeform 278"/>
            <p:cNvSpPr>
              <a:spLocks/>
            </p:cNvSpPr>
            <p:nvPr/>
          </p:nvSpPr>
          <p:spPr bwMode="auto">
            <a:xfrm>
              <a:off x="2188" y="1543"/>
              <a:ext cx="47" cy="24"/>
            </a:xfrm>
            <a:custGeom>
              <a:avLst/>
              <a:gdLst>
                <a:gd name="T0" fmla="*/ 46 w 47"/>
                <a:gd name="T1" fmla="*/ 14 h 24"/>
                <a:gd name="T2" fmla="*/ 43 w 47"/>
                <a:gd name="T3" fmla="*/ 2 h 24"/>
                <a:gd name="T4" fmla="*/ 18 w 47"/>
                <a:gd name="T5" fmla="*/ 0 h 24"/>
                <a:gd name="T6" fmla="*/ 0 w 47"/>
                <a:gd name="T7" fmla="*/ 5 h 24"/>
                <a:gd name="T8" fmla="*/ 2 w 47"/>
                <a:gd name="T9" fmla="*/ 11 h 24"/>
                <a:gd name="T10" fmla="*/ 8 w 47"/>
                <a:gd name="T11" fmla="*/ 18 h 24"/>
                <a:gd name="T12" fmla="*/ 12 w 47"/>
                <a:gd name="T13" fmla="*/ 18 h 24"/>
                <a:gd name="T14" fmla="*/ 26 w 47"/>
                <a:gd name="T15" fmla="*/ 20 h 24"/>
                <a:gd name="T16" fmla="*/ 41 w 47"/>
                <a:gd name="T17" fmla="*/ 23 h 24"/>
                <a:gd name="T18" fmla="*/ 46 w 47"/>
                <a:gd name="T19" fmla="*/ 14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"/>
                <a:gd name="T31" fmla="*/ 0 h 24"/>
                <a:gd name="T32" fmla="*/ 47 w 47"/>
                <a:gd name="T33" fmla="*/ 24 h 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" h="24">
                  <a:moveTo>
                    <a:pt x="46" y="14"/>
                  </a:moveTo>
                  <a:lnTo>
                    <a:pt x="43" y="2"/>
                  </a:lnTo>
                  <a:lnTo>
                    <a:pt x="18" y="0"/>
                  </a:lnTo>
                  <a:lnTo>
                    <a:pt x="0" y="5"/>
                  </a:lnTo>
                  <a:lnTo>
                    <a:pt x="2" y="11"/>
                  </a:lnTo>
                  <a:lnTo>
                    <a:pt x="8" y="18"/>
                  </a:lnTo>
                  <a:lnTo>
                    <a:pt x="12" y="18"/>
                  </a:lnTo>
                  <a:lnTo>
                    <a:pt x="26" y="20"/>
                  </a:lnTo>
                  <a:lnTo>
                    <a:pt x="41" y="23"/>
                  </a:lnTo>
                  <a:lnTo>
                    <a:pt x="46" y="14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532" name="Freeform 279"/>
            <p:cNvSpPr>
              <a:spLocks/>
            </p:cNvSpPr>
            <p:nvPr/>
          </p:nvSpPr>
          <p:spPr bwMode="auto">
            <a:xfrm>
              <a:off x="2168" y="1560"/>
              <a:ext cx="76" cy="32"/>
            </a:xfrm>
            <a:custGeom>
              <a:avLst/>
              <a:gdLst>
                <a:gd name="T0" fmla="*/ 39 w 76"/>
                <a:gd name="T1" fmla="*/ 21 h 32"/>
                <a:gd name="T2" fmla="*/ 21 w 76"/>
                <a:gd name="T3" fmla="*/ 23 h 32"/>
                <a:gd name="T4" fmla="*/ 3 w 76"/>
                <a:gd name="T5" fmla="*/ 26 h 32"/>
                <a:gd name="T6" fmla="*/ 0 w 76"/>
                <a:gd name="T7" fmla="*/ 26 h 32"/>
                <a:gd name="T8" fmla="*/ 5 w 76"/>
                <a:gd name="T9" fmla="*/ 8 h 32"/>
                <a:gd name="T10" fmla="*/ 14 w 76"/>
                <a:gd name="T11" fmla="*/ 8 h 32"/>
                <a:gd name="T12" fmla="*/ 28 w 76"/>
                <a:gd name="T13" fmla="*/ 17 h 32"/>
                <a:gd name="T14" fmla="*/ 33 w 76"/>
                <a:gd name="T15" fmla="*/ 12 h 32"/>
                <a:gd name="T16" fmla="*/ 32 w 76"/>
                <a:gd name="T17" fmla="*/ 0 h 32"/>
                <a:gd name="T18" fmla="*/ 46 w 76"/>
                <a:gd name="T19" fmla="*/ 3 h 32"/>
                <a:gd name="T20" fmla="*/ 62 w 76"/>
                <a:gd name="T21" fmla="*/ 5 h 32"/>
                <a:gd name="T22" fmla="*/ 68 w 76"/>
                <a:gd name="T23" fmla="*/ 14 h 32"/>
                <a:gd name="T24" fmla="*/ 75 w 76"/>
                <a:gd name="T25" fmla="*/ 29 h 32"/>
                <a:gd name="T26" fmla="*/ 61 w 76"/>
                <a:gd name="T27" fmla="*/ 31 h 32"/>
                <a:gd name="T28" fmla="*/ 39 w 76"/>
                <a:gd name="T29" fmla="*/ 21 h 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6"/>
                <a:gd name="T46" fmla="*/ 0 h 32"/>
                <a:gd name="T47" fmla="*/ 76 w 76"/>
                <a:gd name="T48" fmla="*/ 32 h 3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6" h="32">
                  <a:moveTo>
                    <a:pt x="39" y="21"/>
                  </a:moveTo>
                  <a:lnTo>
                    <a:pt x="21" y="23"/>
                  </a:lnTo>
                  <a:lnTo>
                    <a:pt x="3" y="26"/>
                  </a:lnTo>
                  <a:lnTo>
                    <a:pt x="0" y="26"/>
                  </a:lnTo>
                  <a:lnTo>
                    <a:pt x="5" y="8"/>
                  </a:lnTo>
                  <a:lnTo>
                    <a:pt x="14" y="8"/>
                  </a:lnTo>
                  <a:lnTo>
                    <a:pt x="28" y="17"/>
                  </a:lnTo>
                  <a:lnTo>
                    <a:pt x="33" y="12"/>
                  </a:lnTo>
                  <a:lnTo>
                    <a:pt x="32" y="0"/>
                  </a:lnTo>
                  <a:lnTo>
                    <a:pt x="46" y="3"/>
                  </a:lnTo>
                  <a:lnTo>
                    <a:pt x="62" y="5"/>
                  </a:lnTo>
                  <a:lnTo>
                    <a:pt x="68" y="14"/>
                  </a:lnTo>
                  <a:lnTo>
                    <a:pt x="75" y="29"/>
                  </a:lnTo>
                  <a:lnTo>
                    <a:pt x="61" y="31"/>
                  </a:lnTo>
                  <a:lnTo>
                    <a:pt x="39" y="21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533" name="Freeform 280"/>
            <p:cNvSpPr>
              <a:spLocks/>
            </p:cNvSpPr>
            <p:nvPr/>
          </p:nvSpPr>
          <p:spPr bwMode="auto">
            <a:xfrm>
              <a:off x="2168" y="1580"/>
              <a:ext cx="62" cy="35"/>
            </a:xfrm>
            <a:custGeom>
              <a:avLst/>
              <a:gdLst>
                <a:gd name="T0" fmla="*/ 3 w 62"/>
                <a:gd name="T1" fmla="*/ 25 h 35"/>
                <a:gd name="T2" fmla="*/ 0 w 62"/>
                <a:gd name="T3" fmla="*/ 5 h 35"/>
                <a:gd name="T4" fmla="*/ 3 w 62"/>
                <a:gd name="T5" fmla="*/ 5 h 35"/>
                <a:gd name="T6" fmla="*/ 21 w 62"/>
                <a:gd name="T7" fmla="*/ 3 h 35"/>
                <a:gd name="T8" fmla="*/ 39 w 62"/>
                <a:gd name="T9" fmla="*/ 0 h 35"/>
                <a:gd name="T10" fmla="*/ 61 w 62"/>
                <a:gd name="T11" fmla="*/ 11 h 35"/>
                <a:gd name="T12" fmla="*/ 45 w 62"/>
                <a:gd name="T13" fmla="*/ 22 h 35"/>
                <a:gd name="T14" fmla="*/ 29 w 62"/>
                <a:gd name="T15" fmla="*/ 34 h 35"/>
                <a:gd name="T16" fmla="*/ 19 w 62"/>
                <a:gd name="T17" fmla="*/ 33 h 35"/>
                <a:gd name="T18" fmla="*/ 19 w 62"/>
                <a:gd name="T19" fmla="*/ 28 h 35"/>
                <a:gd name="T20" fmla="*/ 9 w 62"/>
                <a:gd name="T21" fmla="*/ 26 h 35"/>
                <a:gd name="T22" fmla="*/ 3 w 62"/>
                <a:gd name="T23" fmla="*/ 25 h 3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2"/>
                <a:gd name="T37" fmla="*/ 0 h 35"/>
                <a:gd name="T38" fmla="*/ 62 w 62"/>
                <a:gd name="T39" fmla="*/ 35 h 3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2" h="35">
                  <a:moveTo>
                    <a:pt x="3" y="25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21" y="3"/>
                  </a:lnTo>
                  <a:lnTo>
                    <a:pt x="39" y="0"/>
                  </a:lnTo>
                  <a:lnTo>
                    <a:pt x="61" y="11"/>
                  </a:lnTo>
                  <a:lnTo>
                    <a:pt x="45" y="22"/>
                  </a:lnTo>
                  <a:lnTo>
                    <a:pt x="29" y="34"/>
                  </a:lnTo>
                  <a:lnTo>
                    <a:pt x="19" y="33"/>
                  </a:lnTo>
                  <a:lnTo>
                    <a:pt x="19" y="28"/>
                  </a:lnTo>
                  <a:lnTo>
                    <a:pt x="9" y="26"/>
                  </a:lnTo>
                  <a:lnTo>
                    <a:pt x="3" y="25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534" name="Freeform 281"/>
            <p:cNvSpPr>
              <a:spLocks/>
            </p:cNvSpPr>
            <p:nvPr/>
          </p:nvSpPr>
          <p:spPr bwMode="auto">
            <a:xfrm>
              <a:off x="1989" y="1625"/>
              <a:ext cx="42" cy="36"/>
            </a:xfrm>
            <a:custGeom>
              <a:avLst/>
              <a:gdLst>
                <a:gd name="T0" fmla="*/ 31 w 42"/>
                <a:gd name="T1" fmla="*/ 21 h 36"/>
                <a:gd name="T2" fmla="*/ 40 w 42"/>
                <a:gd name="T3" fmla="*/ 15 h 36"/>
                <a:gd name="T4" fmla="*/ 37 w 42"/>
                <a:gd name="T5" fmla="*/ 10 h 36"/>
                <a:gd name="T6" fmla="*/ 41 w 42"/>
                <a:gd name="T7" fmla="*/ 2 h 36"/>
                <a:gd name="T8" fmla="*/ 27 w 42"/>
                <a:gd name="T9" fmla="*/ 0 h 36"/>
                <a:gd name="T10" fmla="*/ 14 w 42"/>
                <a:gd name="T11" fmla="*/ 8 h 36"/>
                <a:gd name="T12" fmla="*/ 3 w 42"/>
                <a:gd name="T13" fmla="*/ 22 h 36"/>
                <a:gd name="T14" fmla="*/ 0 w 42"/>
                <a:gd name="T15" fmla="*/ 27 h 36"/>
                <a:gd name="T16" fmla="*/ 9 w 42"/>
                <a:gd name="T17" fmla="*/ 27 h 36"/>
                <a:gd name="T18" fmla="*/ 24 w 42"/>
                <a:gd name="T19" fmla="*/ 28 h 36"/>
                <a:gd name="T20" fmla="*/ 26 w 42"/>
                <a:gd name="T21" fmla="*/ 33 h 36"/>
                <a:gd name="T22" fmla="*/ 29 w 42"/>
                <a:gd name="T23" fmla="*/ 35 h 36"/>
                <a:gd name="T24" fmla="*/ 31 w 42"/>
                <a:gd name="T25" fmla="*/ 21 h 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2"/>
                <a:gd name="T40" fmla="*/ 0 h 36"/>
                <a:gd name="T41" fmla="*/ 42 w 42"/>
                <a:gd name="T42" fmla="*/ 36 h 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2" h="36">
                  <a:moveTo>
                    <a:pt x="31" y="21"/>
                  </a:moveTo>
                  <a:lnTo>
                    <a:pt x="40" y="15"/>
                  </a:lnTo>
                  <a:lnTo>
                    <a:pt x="37" y="10"/>
                  </a:lnTo>
                  <a:lnTo>
                    <a:pt x="41" y="2"/>
                  </a:lnTo>
                  <a:lnTo>
                    <a:pt x="27" y="0"/>
                  </a:lnTo>
                  <a:lnTo>
                    <a:pt x="14" y="8"/>
                  </a:lnTo>
                  <a:lnTo>
                    <a:pt x="3" y="22"/>
                  </a:lnTo>
                  <a:lnTo>
                    <a:pt x="0" y="27"/>
                  </a:lnTo>
                  <a:lnTo>
                    <a:pt x="9" y="27"/>
                  </a:lnTo>
                  <a:lnTo>
                    <a:pt x="24" y="28"/>
                  </a:lnTo>
                  <a:lnTo>
                    <a:pt x="26" y="33"/>
                  </a:lnTo>
                  <a:lnTo>
                    <a:pt x="29" y="35"/>
                  </a:lnTo>
                  <a:lnTo>
                    <a:pt x="31" y="21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535" name="Freeform 282"/>
            <p:cNvSpPr>
              <a:spLocks/>
            </p:cNvSpPr>
            <p:nvPr/>
          </p:nvSpPr>
          <p:spPr bwMode="auto">
            <a:xfrm>
              <a:off x="2103" y="1607"/>
              <a:ext cx="109" cy="78"/>
            </a:xfrm>
            <a:custGeom>
              <a:avLst/>
              <a:gdLst>
                <a:gd name="T0" fmla="*/ 45 w 109"/>
                <a:gd name="T1" fmla="*/ 4 h 78"/>
                <a:gd name="T2" fmla="*/ 43 w 109"/>
                <a:gd name="T3" fmla="*/ 0 h 78"/>
                <a:gd name="T4" fmla="*/ 29 w 109"/>
                <a:gd name="T5" fmla="*/ 1 h 78"/>
                <a:gd name="T6" fmla="*/ 15 w 109"/>
                <a:gd name="T7" fmla="*/ 6 h 78"/>
                <a:gd name="T8" fmla="*/ 0 w 109"/>
                <a:gd name="T9" fmla="*/ 9 h 78"/>
                <a:gd name="T10" fmla="*/ 5 w 109"/>
                <a:gd name="T11" fmla="*/ 13 h 78"/>
                <a:gd name="T12" fmla="*/ 1 w 109"/>
                <a:gd name="T13" fmla="*/ 14 h 78"/>
                <a:gd name="T14" fmla="*/ 2 w 109"/>
                <a:gd name="T15" fmla="*/ 27 h 78"/>
                <a:gd name="T16" fmla="*/ 8 w 109"/>
                <a:gd name="T17" fmla="*/ 41 h 78"/>
                <a:gd name="T18" fmla="*/ 10 w 109"/>
                <a:gd name="T19" fmla="*/ 52 h 78"/>
                <a:gd name="T20" fmla="*/ 12 w 109"/>
                <a:gd name="T21" fmla="*/ 52 h 78"/>
                <a:gd name="T22" fmla="*/ 26 w 109"/>
                <a:gd name="T23" fmla="*/ 57 h 78"/>
                <a:gd name="T24" fmla="*/ 29 w 109"/>
                <a:gd name="T25" fmla="*/ 61 h 78"/>
                <a:gd name="T26" fmla="*/ 34 w 109"/>
                <a:gd name="T27" fmla="*/ 60 h 78"/>
                <a:gd name="T28" fmla="*/ 42 w 109"/>
                <a:gd name="T29" fmla="*/ 60 h 78"/>
                <a:gd name="T30" fmla="*/ 54 w 109"/>
                <a:gd name="T31" fmla="*/ 70 h 78"/>
                <a:gd name="T32" fmla="*/ 67 w 109"/>
                <a:gd name="T33" fmla="*/ 71 h 78"/>
                <a:gd name="T34" fmla="*/ 69 w 109"/>
                <a:gd name="T35" fmla="*/ 74 h 78"/>
                <a:gd name="T36" fmla="*/ 78 w 109"/>
                <a:gd name="T37" fmla="*/ 73 h 78"/>
                <a:gd name="T38" fmla="*/ 95 w 109"/>
                <a:gd name="T39" fmla="*/ 77 h 78"/>
                <a:gd name="T40" fmla="*/ 96 w 109"/>
                <a:gd name="T41" fmla="*/ 72 h 78"/>
                <a:gd name="T42" fmla="*/ 106 w 109"/>
                <a:gd name="T43" fmla="*/ 59 h 78"/>
                <a:gd name="T44" fmla="*/ 108 w 109"/>
                <a:gd name="T45" fmla="*/ 52 h 78"/>
                <a:gd name="T46" fmla="*/ 101 w 109"/>
                <a:gd name="T47" fmla="*/ 38 h 78"/>
                <a:gd name="T48" fmla="*/ 96 w 109"/>
                <a:gd name="T49" fmla="*/ 33 h 78"/>
                <a:gd name="T50" fmla="*/ 102 w 109"/>
                <a:gd name="T51" fmla="*/ 24 h 78"/>
                <a:gd name="T52" fmla="*/ 94 w 109"/>
                <a:gd name="T53" fmla="*/ 7 h 78"/>
                <a:gd name="T54" fmla="*/ 74 w 109"/>
                <a:gd name="T55" fmla="*/ 5 h 78"/>
                <a:gd name="T56" fmla="*/ 55 w 109"/>
                <a:gd name="T57" fmla="*/ 3 h 78"/>
                <a:gd name="T58" fmla="*/ 45 w 109"/>
                <a:gd name="T59" fmla="*/ 4 h 7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09"/>
                <a:gd name="T91" fmla="*/ 0 h 78"/>
                <a:gd name="T92" fmla="*/ 109 w 109"/>
                <a:gd name="T93" fmla="*/ 78 h 7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09" h="78">
                  <a:moveTo>
                    <a:pt x="45" y="4"/>
                  </a:moveTo>
                  <a:lnTo>
                    <a:pt x="43" y="0"/>
                  </a:lnTo>
                  <a:lnTo>
                    <a:pt x="29" y="1"/>
                  </a:lnTo>
                  <a:lnTo>
                    <a:pt x="15" y="6"/>
                  </a:lnTo>
                  <a:lnTo>
                    <a:pt x="0" y="9"/>
                  </a:lnTo>
                  <a:lnTo>
                    <a:pt x="5" y="13"/>
                  </a:lnTo>
                  <a:lnTo>
                    <a:pt x="1" y="14"/>
                  </a:lnTo>
                  <a:lnTo>
                    <a:pt x="2" y="27"/>
                  </a:lnTo>
                  <a:lnTo>
                    <a:pt x="8" y="41"/>
                  </a:lnTo>
                  <a:lnTo>
                    <a:pt x="10" y="52"/>
                  </a:lnTo>
                  <a:lnTo>
                    <a:pt x="12" y="52"/>
                  </a:lnTo>
                  <a:lnTo>
                    <a:pt x="26" y="57"/>
                  </a:lnTo>
                  <a:lnTo>
                    <a:pt x="29" y="61"/>
                  </a:lnTo>
                  <a:lnTo>
                    <a:pt x="34" y="60"/>
                  </a:lnTo>
                  <a:lnTo>
                    <a:pt x="42" y="60"/>
                  </a:lnTo>
                  <a:lnTo>
                    <a:pt x="54" y="70"/>
                  </a:lnTo>
                  <a:lnTo>
                    <a:pt x="67" y="71"/>
                  </a:lnTo>
                  <a:lnTo>
                    <a:pt x="69" y="74"/>
                  </a:lnTo>
                  <a:lnTo>
                    <a:pt x="78" y="73"/>
                  </a:lnTo>
                  <a:lnTo>
                    <a:pt x="95" y="77"/>
                  </a:lnTo>
                  <a:lnTo>
                    <a:pt x="96" y="72"/>
                  </a:lnTo>
                  <a:lnTo>
                    <a:pt x="106" y="59"/>
                  </a:lnTo>
                  <a:lnTo>
                    <a:pt x="108" y="52"/>
                  </a:lnTo>
                  <a:lnTo>
                    <a:pt x="101" y="38"/>
                  </a:lnTo>
                  <a:lnTo>
                    <a:pt x="96" y="33"/>
                  </a:lnTo>
                  <a:lnTo>
                    <a:pt x="102" y="24"/>
                  </a:lnTo>
                  <a:lnTo>
                    <a:pt x="94" y="7"/>
                  </a:lnTo>
                  <a:lnTo>
                    <a:pt x="74" y="5"/>
                  </a:lnTo>
                  <a:lnTo>
                    <a:pt x="55" y="3"/>
                  </a:lnTo>
                  <a:lnTo>
                    <a:pt x="45" y="4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536" name="Freeform 283"/>
            <p:cNvSpPr>
              <a:spLocks/>
            </p:cNvSpPr>
            <p:nvPr/>
          </p:nvSpPr>
          <p:spPr bwMode="auto">
            <a:xfrm>
              <a:off x="2179" y="1695"/>
              <a:ext cx="105" cy="62"/>
            </a:xfrm>
            <a:custGeom>
              <a:avLst/>
              <a:gdLst>
                <a:gd name="T0" fmla="*/ 96 w 105"/>
                <a:gd name="T1" fmla="*/ 50 h 62"/>
                <a:gd name="T2" fmla="*/ 95 w 105"/>
                <a:gd name="T3" fmla="*/ 60 h 62"/>
                <a:gd name="T4" fmla="*/ 73 w 105"/>
                <a:gd name="T5" fmla="*/ 56 h 62"/>
                <a:gd name="T6" fmla="*/ 56 w 105"/>
                <a:gd name="T7" fmla="*/ 61 h 62"/>
                <a:gd name="T8" fmla="*/ 44 w 105"/>
                <a:gd name="T9" fmla="*/ 59 h 62"/>
                <a:gd name="T10" fmla="*/ 31 w 105"/>
                <a:gd name="T11" fmla="*/ 58 h 62"/>
                <a:gd name="T12" fmla="*/ 29 w 105"/>
                <a:gd name="T13" fmla="*/ 54 h 62"/>
                <a:gd name="T14" fmla="*/ 28 w 105"/>
                <a:gd name="T15" fmla="*/ 50 h 62"/>
                <a:gd name="T16" fmla="*/ 24 w 105"/>
                <a:gd name="T17" fmla="*/ 48 h 62"/>
                <a:gd name="T18" fmla="*/ 21 w 105"/>
                <a:gd name="T19" fmla="*/ 48 h 62"/>
                <a:gd name="T20" fmla="*/ 16 w 105"/>
                <a:gd name="T21" fmla="*/ 45 h 62"/>
                <a:gd name="T22" fmla="*/ 0 w 105"/>
                <a:gd name="T23" fmla="*/ 28 h 62"/>
                <a:gd name="T24" fmla="*/ 6 w 105"/>
                <a:gd name="T25" fmla="*/ 27 h 62"/>
                <a:gd name="T26" fmla="*/ 15 w 105"/>
                <a:gd name="T27" fmla="*/ 15 h 62"/>
                <a:gd name="T28" fmla="*/ 26 w 105"/>
                <a:gd name="T29" fmla="*/ 4 h 62"/>
                <a:gd name="T30" fmla="*/ 46 w 105"/>
                <a:gd name="T31" fmla="*/ 6 h 62"/>
                <a:gd name="T32" fmla="*/ 64 w 105"/>
                <a:gd name="T33" fmla="*/ 0 h 62"/>
                <a:gd name="T34" fmla="*/ 66 w 105"/>
                <a:gd name="T35" fmla="*/ 0 h 62"/>
                <a:gd name="T36" fmla="*/ 73 w 105"/>
                <a:gd name="T37" fmla="*/ 8 h 62"/>
                <a:gd name="T38" fmla="*/ 82 w 105"/>
                <a:gd name="T39" fmla="*/ 16 h 62"/>
                <a:gd name="T40" fmla="*/ 85 w 105"/>
                <a:gd name="T41" fmla="*/ 28 h 62"/>
                <a:gd name="T42" fmla="*/ 88 w 105"/>
                <a:gd name="T43" fmla="*/ 39 h 62"/>
                <a:gd name="T44" fmla="*/ 97 w 105"/>
                <a:gd name="T45" fmla="*/ 39 h 62"/>
                <a:gd name="T46" fmla="*/ 104 w 105"/>
                <a:gd name="T47" fmla="*/ 41 h 62"/>
                <a:gd name="T48" fmla="*/ 104 w 105"/>
                <a:gd name="T49" fmla="*/ 44 h 62"/>
                <a:gd name="T50" fmla="*/ 100 w 105"/>
                <a:gd name="T51" fmla="*/ 46 h 62"/>
                <a:gd name="T52" fmla="*/ 98 w 105"/>
                <a:gd name="T53" fmla="*/ 46 h 62"/>
                <a:gd name="T54" fmla="*/ 96 w 105"/>
                <a:gd name="T55" fmla="*/ 50 h 6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05"/>
                <a:gd name="T85" fmla="*/ 0 h 62"/>
                <a:gd name="T86" fmla="*/ 105 w 105"/>
                <a:gd name="T87" fmla="*/ 62 h 6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05" h="62">
                  <a:moveTo>
                    <a:pt x="96" y="50"/>
                  </a:moveTo>
                  <a:lnTo>
                    <a:pt x="95" y="60"/>
                  </a:lnTo>
                  <a:lnTo>
                    <a:pt x="73" y="56"/>
                  </a:lnTo>
                  <a:lnTo>
                    <a:pt x="56" y="61"/>
                  </a:lnTo>
                  <a:lnTo>
                    <a:pt x="44" y="59"/>
                  </a:lnTo>
                  <a:lnTo>
                    <a:pt x="31" y="58"/>
                  </a:lnTo>
                  <a:lnTo>
                    <a:pt x="29" y="54"/>
                  </a:lnTo>
                  <a:lnTo>
                    <a:pt x="28" y="50"/>
                  </a:lnTo>
                  <a:lnTo>
                    <a:pt x="24" y="48"/>
                  </a:lnTo>
                  <a:lnTo>
                    <a:pt x="21" y="48"/>
                  </a:lnTo>
                  <a:lnTo>
                    <a:pt x="16" y="45"/>
                  </a:lnTo>
                  <a:lnTo>
                    <a:pt x="0" y="28"/>
                  </a:lnTo>
                  <a:lnTo>
                    <a:pt x="6" y="27"/>
                  </a:lnTo>
                  <a:lnTo>
                    <a:pt x="15" y="15"/>
                  </a:lnTo>
                  <a:lnTo>
                    <a:pt x="26" y="4"/>
                  </a:lnTo>
                  <a:lnTo>
                    <a:pt x="46" y="6"/>
                  </a:lnTo>
                  <a:lnTo>
                    <a:pt x="64" y="0"/>
                  </a:lnTo>
                  <a:lnTo>
                    <a:pt x="66" y="0"/>
                  </a:lnTo>
                  <a:lnTo>
                    <a:pt x="73" y="8"/>
                  </a:lnTo>
                  <a:lnTo>
                    <a:pt x="82" y="16"/>
                  </a:lnTo>
                  <a:lnTo>
                    <a:pt x="85" y="28"/>
                  </a:lnTo>
                  <a:lnTo>
                    <a:pt x="88" y="39"/>
                  </a:lnTo>
                  <a:lnTo>
                    <a:pt x="97" y="39"/>
                  </a:lnTo>
                  <a:lnTo>
                    <a:pt x="104" y="41"/>
                  </a:lnTo>
                  <a:lnTo>
                    <a:pt x="104" y="44"/>
                  </a:lnTo>
                  <a:lnTo>
                    <a:pt x="100" y="46"/>
                  </a:lnTo>
                  <a:lnTo>
                    <a:pt x="98" y="46"/>
                  </a:lnTo>
                  <a:lnTo>
                    <a:pt x="96" y="50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537" name="Freeform 284"/>
            <p:cNvSpPr>
              <a:spLocks/>
            </p:cNvSpPr>
            <p:nvPr/>
          </p:nvSpPr>
          <p:spPr bwMode="auto">
            <a:xfrm>
              <a:off x="2086" y="1658"/>
              <a:ext cx="72" cy="33"/>
            </a:xfrm>
            <a:custGeom>
              <a:avLst/>
              <a:gdLst>
                <a:gd name="T0" fmla="*/ 59 w 72"/>
                <a:gd name="T1" fmla="*/ 9 h 33"/>
                <a:gd name="T2" fmla="*/ 71 w 72"/>
                <a:gd name="T3" fmla="*/ 19 h 33"/>
                <a:gd name="T4" fmla="*/ 71 w 72"/>
                <a:gd name="T5" fmla="*/ 20 h 33"/>
                <a:gd name="T6" fmla="*/ 68 w 72"/>
                <a:gd name="T7" fmla="*/ 22 h 33"/>
                <a:gd name="T8" fmla="*/ 65 w 72"/>
                <a:gd name="T9" fmla="*/ 24 h 33"/>
                <a:gd name="T10" fmla="*/ 65 w 72"/>
                <a:gd name="T11" fmla="*/ 25 h 33"/>
                <a:gd name="T12" fmla="*/ 61 w 72"/>
                <a:gd name="T13" fmla="*/ 29 h 33"/>
                <a:gd name="T14" fmla="*/ 55 w 72"/>
                <a:gd name="T15" fmla="*/ 30 h 33"/>
                <a:gd name="T16" fmla="*/ 52 w 72"/>
                <a:gd name="T17" fmla="*/ 30 h 33"/>
                <a:gd name="T18" fmla="*/ 48 w 72"/>
                <a:gd name="T19" fmla="*/ 29 h 33"/>
                <a:gd name="T20" fmla="*/ 31 w 72"/>
                <a:gd name="T21" fmla="*/ 27 h 33"/>
                <a:gd name="T22" fmla="*/ 25 w 72"/>
                <a:gd name="T23" fmla="*/ 32 h 33"/>
                <a:gd name="T24" fmla="*/ 18 w 72"/>
                <a:gd name="T25" fmla="*/ 30 h 33"/>
                <a:gd name="T26" fmla="*/ 2 w 72"/>
                <a:gd name="T27" fmla="*/ 15 h 33"/>
                <a:gd name="T28" fmla="*/ 0 w 72"/>
                <a:gd name="T29" fmla="*/ 10 h 33"/>
                <a:gd name="T30" fmla="*/ 24 w 72"/>
                <a:gd name="T31" fmla="*/ 0 h 33"/>
                <a:gd name="T32" fmla="*/ 26 w 72"/>
                <a:gd name="T33" fmla="*/ 1 h 33"/>
                <a:gd name="T34" fmla="*/ 28 w 72"/>
                <a:gd name="T35" fmla="*/ 1 h 33"/>
                <a:gd name="T36" fmla="*/ 43 w 72"/>
                <a:gd name="T37" fmla="*/ 6 h 33"/>
                <a:gd name="T38" fmla="*/ 45 w 72"/>
                <a:gd name="T39" fmla="*/ 10 h 33"/>
                <a:gd name="T40" fmla="*/ 50 w 72"/>
                <a:gd name="T41" fmla="*/ 9 h 33"/>
                <a:gd name="T42" fmla="*/ 59 w 72"/>
                <a:gd name="T43" fmla="*/ 9 h 3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2"/>
                <a:gd name="T67" fmla="*/ 0 h 33"/>
                <a:gd name="T68" fmla="*/ 72 w 72"/>
                <a:gd name="T69" fmla="*/ 33 h 3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2" h="33">
                  <a:moveTo>
                    <a:pt x="59" y="9"/>
                  </a:moveTo>
                  <a:lnTo>
                    <a:pt x="71" y="19"/>
                  </a:lnTo>
                  <a:lnTo>
                    <a:pt x="71" y="20"/>
                  </a:lnTo>
                  <a:lnTo>
                    <a:pt x="68" y="22"/>
                  </a:lnTo>
                  <a:lnTo>
                    <a:pt x="65" y="24"/>
                  </a:lnTo>
                  <a:lnTo>
                    <a:pt x="65" y="25"/>
                  </a:lnTo>
                  <a:lnTo>
                    <a:pt x="61" y="29"/>
                  </a:lnTo>
                  <a:lnTo>
                    <a:pt x="55" y="30"/>
                  </a:lnTo>
                  <a:lnTo>
                    <a:pt x="52" y="30"/>
                  </a:lnTo>
                  <a:lnTo>
                    <a:pt x="48" y="29"/>
                  </a:lnTo>
                  <a:lnTo>
                    <a:pt x="31" y="27"/>
                  </a:lnTo>
                  <a:lnTo>
                    <a:pt x="25" y="32"/>
                  </a:lnTo>
                  <a:lnTo>
                    <a:pt x="18" y="30"/>
                  </a:lnTo>
                  <a:lnTo>
                    <a:pt x="2" y="15"/>
                  </a:lnTo>
                  <a:lnTo>
                    <a:pt x="0" y="10"/>
                  </a:lnTo>
                  <a:lnTo>
                    <a:pt x="24" y="0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43" y="6"/>
                  </a:lnTo>
                  <a:lnTo>
                    <a:pt x="45" y="10"/>
                  </a:lnTo>
                  <a:lnTo>
                    <a:pt x="50" y="9"/>
                  </a:lnTo>
                  <a:lnTo>
                    <a:pt x="59" y="9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538" name="Freeform 285"/>
            <p:cNvSpPr>
              <a:spLocks/>
            </p:cNvSpPr>
            <p:nvPr/>
          </p:nvSpPr>
          <p:spPr bwMode="auto">
            <a:xfrm>
              <a:off x="1982" y="1652"/>
              <a:ext cx="40" cy="26"/>
            </a:xfrm>
            <a:custGeom>
              <a:avLst/>
              <a:gdLst>
                <a:gd name="T0" fmla="*/ 8 w 40"/>
                <a:gd name="T1" fmla="*/ 0 h 26"/>
                <a:gd name="T2" fmla="*/ 0 w 40"/>
                <a:gd name="T3" fmla="*/ 4 h 26"/>
                <a:gd name="T4" fmla="*/ 4 w 40"/>
                <a:gd name="T5" fmla="*/ 9 h 26"/>
                <a:gd name="T6" fmla="*/ 18 w 40"/>
                <a:gd name="T7" fmla="*/ 18 h 26"/>
                <a:gd name="T8" fmla="*/ 23 w 40"/>
                <a:gd name="T9" fmla="*/ 18 h 26"/>
                <a:gd name="T10" fmla="*/ 24 w 40"/>
                <a:gd name="T11" fmla="*/ 19 h 26"/>
                <a:gd name="T12" fmla="*/ 35 w 40"/>
                <a:gd name="T13" fmla="*/ 25 h 26"/>
                <a:gd name="T14" fmla="*/ 36 w 40"/>
                <a:gd name="T15" fmla="*/ 25 h 26"/>
                <a:gd name="T16" fmla="*/ 36 w 40"/>
                <a:gd name="T17" fmla="*/ 23 h 26"/>
                <a:gd name="T18" fmla="*/ 38 w 40"/>
                <a:gd name="T19" fmla="*/ 17 h 26"/>
                <a:gd name="T20" fmla="*/ 39 w 40"/>
                <a:gd name="T21" fmla="*/ 10 h 26"/>
                <a:gd name="T22" fmla="*/ 37 w 40"/>
                <a:gd name="T23" fmla="*/ 8 h 26"/>
                <a:gd name="T24" fmla="*/ 33 w 40"/>
                <a:gd name="T25" fmla="*/ 6 h 26"/>
                <a:gd name="T26" fmla="*/ 32 w 40"/>
                <a:gd name="T27" fmla="*/ 2 h 26"/>
                <a:gd name="T28" fmla="*/ 17 w 40"/>
                <a:gd name="T29" fmla="*/ 0 h 26"/>
                <a:gd name="T30" fmla="*/ 8 w 40"/>
                <a:gd name="T31" fmla="*/ 0 h 2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0"/>
                <a:gd name="T49" fmla="*/ 0 h 26"/>
                <a:gd name="T50" fmla="*/ 40 w 40"/>
                <a:gd name="T51" fmla="*/ 26 h 2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0" h="26">
                  <a:moveTo>
                    <a:pt x="8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18" y="18"/>
                  </a:lnTo>
                  <a:lnTo>
                    <a:pt x="23" y="18"/>
                  </a:lnTo>
                  <a:lnTo>
                    <a:pt x="24" y="19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6" y="23"/>
                  </a:lnTo>
                  <a:lnTo>
                    <a:pt x="38" y="17"/>
                  </a:lnTo>
                  <a:lnTo>
                    <a:pt x="39" y="10"/>
                  </a:lnTo>
                  <a:lnTo>
                    <a:pt x="37" y="8"/>
                  </a:lnTo>
                  <a:lnTo>
                    <a:pt x="33" y="6"/>
                  </a:lnTo>
                  <a:lnTo>
                    <a:pt x="32" y="2"/>
                  </a:lnTo>
                  <a:lnTo>
                    <a:pt x="17" y="0"/>
                  </a:lnTo>
                  <a:lnTo>
                    <a:pt x="8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539" name="Freeform 286"/>
            <p:cNvSpPr>
              <a:spLocks/>
            </p:cNvSpPr>
            <p:nvPr/>
          </p:nvSpPr>
          <p:spPr bwMode="auto">
            <a:xfrm>
              <a:off x="2019" y="1604"/>
              <a:ext cx="94" cy="102"/>
            </a:xfrm>
            <a:custGeom>
              <a:avLst/>
              <a:gdLst>
                <a:gd name="T0" fmla="*/ 23 w 94"/>
                <a:gd name="T1" fmla="*/ 19 h 102"/>
                <a:gd name="T2" fmla="*/ 25 w 94"/>
                <a:gd name="T3" fmla="*/ 20 h 102"/>
                <a:gd name="T4" fmla="*/ 25 w 94"/>
                <a:gd name="T5" fmla="*/ 17 h 102"/>
                <a:gd name="T6" fmla="*/ 29 w 94"/>
                <a:gd name="T7" fmla="*/ 14 h 102"/>
                <a:gd name="T8" fmla="*/ 35 w 94"/>
                <a:gd name="T9" fmla="*/ 18 h 102"/>
                <a:gd name="T10" fmla="*/ 32 w 94"/>
                <a:gd name="T11" fmla="*/ 14 h 102"/>
                <a:gd name="T12" fmla="*/ 28 w 94"/>
                <a:gd name="T13" fmla="*/ 8 h 102"/>
                <a:gd name="T14" fmla="*/ 28 w 94"/>
                <a:gd name="T15" fmla="*/ 7 h 102"/>
                <a:gd name="T16" fmla="*/ 26 w 94"/>
                <a:gd name="T17" fmla="*/ 0 h 102"/>
                <a:gd name="T18" fmla="*/ 34 w 94"/>
                <a:gd name="T19" fmla="*/ 2 h 102"/>
                <a:gd name="T20" fmla="*/ 36 w 94"/>
                <a:gd name="T21" fmla="*/ 2 h 102"/>
                <a:gd name="T22" fmla="*/ 38 w 94"/>
                <a:gd name="T23" fmla="*/ 6 h 102"/>
                <a:gd name="T24" fmla="*/ 49 w 94"/>
                <a:gd name="T25" fmla="*/ 7 h 102"/>
                <a:gd name="T26" fmla="*/ 49 w 94"/>
                <a:gd name="T27" fmla="*/ 12 h 102"/>
                <a:gd name="T28" fmla="*/ 53 w 94"/>
                <a:gd name="T29" fmla="*/ 12 h 102"/>
                <a:gd name="T30" fmla="*/ 67 w 94"/>
                <a:gd name="T31" fmla="*/ 7 h 102"/>
                <a:gd name="T32" fmla="*/ 66 w 94"/>
                <a:gd name="T33" fmla="*/ 7 h 102"/>
                <a:gd name="T34" fmla="*/ 79 w 94"/>
                <a:gd name="T35" fmla="*/ 12 h 102"/>
                <a:gd name="T36" fmla="*/ 83 w 94"/>
                <a:gd name="T37" fmla="*/ 12 h 102"/>
                <a:gd name="T38" fmla="*/ 87 w 94"/>
                <a:gd name="T39" fmla="*/ 16 h 102"/>
                <a:gd name="T40" fmla="*/ 84 w 94"/>
                <a:gd name="T41" fmla="*/ 17 h 102"/>
                <a:gd name="T42" fmla="*/ 86 w 94"/>
                <a:gd name="T43" fmla="*/ 29 h 102"/>
                <a:gd name="T44" fmla="*/ 91 w 94"/>
                <a:gd name="T45" fmla="*/ 43 h 102"/>
                <a:gd name="T46" fmla="*/ 93 w 94"/>
                <a:gd name="T47" fmla="*/ 54 h 102"/>
                <a:gd name="T48" fmla="*/ 91 w 94"/>
                <a:gd name="T49" fmla="*/ 53 h 102"/>
                <a:gd name="T50" fmla="*/ 67 w 94"/>
                <a:gd name="T51" fmla="*/ 63 h 102"/>
                <a:gd name="T52" fmla="*/ 69 w 94"/>
                <a:gd name="T53" fmla="*/ 68 h 102"/>
                <a:gd name="T54" fmla="*/ 85 w 94"/>
                <a:gd name="T55" fmla="*/ 83 h 102"/>
                <a:gd name="T56" fmla="*/ 76 w 94"/>
                <a:gd name="T57" fmla="*/ 90 h 102"/>
                <a:gd name="T58" fmla="*/ 78 w 94"/>
                <a:gd name="T59" fmla="*/ 98 h 102"/>
                <a:gd name="T60" fmla="*/ 75 w 94"/>
                <a:gd name="T61" fmla="*/ 99 h 102"/>
                <a:gd name="T62" fmla="*/ 63 w 94"/>
                <a:gd name="T63" fmla="*/ 99 h 102"/>
                <a:gd name="T64" fmla="*/ 53 w 94"/>
                <a:gd name="T65" fmla="*/ 99 h 102"/>
                <a:gd name="T66" fmla="*/ 49 w 94"/>
                <a:gd name="T67" fmla="*/ 101 h 102"/>
                <a:gd name="T68" fmla="*/ 40 w 94"/>
                <a:gd name="T69" fmla="*/ 99 h 102"/>
                <a:gd name="T70" fmla="*/ 30 w 94"/>
                <a:gd name="T71" fmla="*/ 98 h 102"/>
                <a:gd name="T72" fmla="*/ 19 w 94"/>
                <a:gd name="T73" fmla="*/ 99 h 102"/>
                <a:gd name="T74" fmla="*/ 23 w 94"/>
                <a:gd name="T75" fmla="*/ 79 h 102"/>
                <a:gd name="T76" fmla="*/ 7 w 94"/>
                <a:gd name="T77" fmla="*/ 74 h 102"/>
                <a:gd name="T78" fmla="*/ 5 w 94"/>
                <a:gd name="T79" fmla="*/ 73 h 102"/>
                <a:gd name="T80" fmla="*/ 5 w 94"/>
                <a:gd name="T81" fmla="*/ 72 h 102"/>
                <a:gd name="T82" fmla="*/ 2 w 94"/>
                <a:gd name="T83" fmla="*/ 64 h 102"/>
                <a:gd name="T84" fmla="*/ 2 w 94"/>
                <a:gd name="T85" fmla="*/ 57 h 102"/>
                <a:gd name="T86" fmla="*/ 0 w 94"/>
                <a:gd name="T87" fmla="*/ 55 h 102"/>
                <a:gd name="T88" fmla="*/ 2 w 94"/>
                <a:gd name="T89" fmla="*/ 41 h 102"/>
                <a:gd name="T90" fmla="*/ 11 w 94"/>
                <a:gd name="T91" fmla="*/ 36 h 102"/>
                <a:gd name="T92" fmla="*/ 7 w 94"/>
                <a:gd name="T93" fmla="*/ 31 h 102"/>
                <a:gd name="T94" fmla="*/ 12 w 94"/>
                <a:gd name="T95" fmla="*/ 22 h 102"/>
                <a:gd name="T96" fmla="*/ 10 w 94"/>
                <a:gd name="T97" fmla="*/ 22 h 102"/>
                <a:gd name="T98" fmla="*/ 12 w 94"/>
                <a:gd name="T99" fmla="*/ 17 h 102"/>
                <a:gd name="T100" fmla="*/ 23 w 94"/>
                <a:gd name="T101" fmla="*/ 19 h 10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4"/>
                <a:gd name="T154" fmla="*/ 0 h 102"/>
                <a:gd name="T155" fmla="*/ 94 w 94"/>
                <a:gd name="T156" fmla="*/ 102 h 10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4" h="102">
                  <a:moveTo>
                    <a:pt x="23" y="19"/>
                  </a:moveTo>
                  <a:lnTo>
                    <a:pt x="25" y="20"/>
                  </a:lnTo>
                  <a:lnTo>
                    <a:pt x="25" y="17"/>
                  </a:lnTo>
                  <a:lnTo>
                    <a:pt x="29" y="14"/>
                  </a:lnTo>
                  <a:lnTo>
                    <a:pt x="35" y="18"/>
                  </a:lnTo>
                  <a:lnTo>
                    <a:pt x="32" y="14"/>
                  </a:lnTo>
                  <a:lnTo>
                    <a:pt x="28" y="8"/>
                  </a:lnTo>
                  <a:lnTo>
                    <a:pt x="28" y="7"/>
                  </a:lnTo>
                  <a:lnTo>
                    <a:pt x="26" y="0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8" y="6"/>
                  </a:lnTo>
                  <a:lnTo>
                    <a:pt x="49" y="7"/>
                  </a:lnTo>
                  <a:lnTo>
                    <a:pt x="49" y="12"/>
                  </a:lnTo>
                  <a:lnTo>
                    <a:pt x="53" y="12"/>
                  </a:lnTo>
                  <a:lnTo>
                    <a:pt x="67" y="7"/>
                  </a:lnTo>
                  <a:lnTo>
                    <a:pt x="66" y="7"/>
                  </a:lnTo>
                  <a:lnTo>
                    <a:pt x="79" y="12"/>
                  </a:lnTo>
                  <a:lnTo>
                    <a:pt x="83" y="12"/>
                  </a:lnTo>
                  <a:lnTo>
                    <a:pt x="87" y="16"/>
                  </a:lnTo>
                  <a:lnTo>
                    <a:pt x="84" y="17"/>
                  </a:lnTo>
                  <a:lnTo>
                    <a:pt x="86" y="29"/>
                  </a:lnTo>
                  <a:lnTo>
                    <a:pt x="91" y="43"/>
                  </a:lnTo>
                  <a:lnTo>
                    <a:pt x="93" y="54"/>
                  </a:lnTo>
                  <a:lnTo>
                    <a:pt x="91" y="53"/>
                  </a:lnTo>
                  <a:lnTo>
                    <a:pt x="67" y="63"/>
                  </a:lnTo>
                  <a:lnTo>
                    <a:pt x="69" y="68"/>
                  </a:lnTo>
                  <a:lnTo>
                    <a:pt x="85" y="83"/>
                  </a:lnTo>
                  <a:lnTo>
                    <a:pt x="76" y="90"/>
                  </a:lnTo>
                  <a:lnTo>
                    <a:pt x="78" y="98"/>
                  </a:lnTo>
                  <a:lnTo>
                    <a:pt x="75" y="99"/>
                  </a:lnTo>
                  <a:lnTo>
                    <a:pt x="63" y="99"/>
                  </a:lnTo>
                  <a:lnTo>
                    <a:pt x="53" y="99"/>
                  </a:lnTo>
                  <a:lnTo>
                    <a:pt x="49" y="101"/>
                  </a:lnTo>
                  <a:lnTo>
                    <a:pt x="40" y="99"/>
                  </a:lnTo>
                  <a:lnTo>
                    <a:pt x="30" y="98"/>
                  </a:lnTo>
                  <a:lnTo>
                    <a:pt x="19" y="99"/>
                  </a:lnTo>
                  <a:lnTo>
                    <a:pt x="23" y="79"/>
                  </a:lnTo>
                  <a:lnTo>
                    <a:pt x="7" y="74"/>
                  </a:lnTo>
                  <a:lnTo>
                    <a:pt x="5" y="73"/>
                  </a:lnTo>
                  <a:lnTo>
                    <a:pt x="5" y="72"/>
                  </a:lnTo>
                  <a:lnTo>
                    <a:pt x="2" y="64"/>
                  </a:lnTo>
                  <a:lnTo>
                    <a:pt x="2" y="57"/>
                  </a:lnTo>
                  <a:lnTo>
                    <a:pt x="0" y="55"/>
                  </a:lnTo>
                  <a:lnTo>
                    <a:pt x="2" y="41"/>
                  </a:lnTo>
                  <a:lnTo>
                    <a:pt x="11" y="36"/>
                  </a:lnTo>
                  <a:lnTo>
                    <a:pt x="7" y="31"/>
                  </a:lnTo>
                  <a:lnTo>
                    <a:pt x="12" y="22"/>
                  </a:lnTo>
                  <a:lnTo>
                    <a:pt x="10" y="22"/>
                  </a:lnTo>
                  <a:lnTo>
                    <a:pt x="12" y="17"/>
                  </a:lnTo>
                  <a:lnTo>
                    <a:pt x="23" y="19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540" name="Freeform 287"/>
            <p:cNvSpPr>
              <a:spLocks/>
            </p:cNvSpPr>
            <p:nvPr/>
          </p:nvSpPr>
          <p:spPr bwMode="auto">
            <a:xfrm>
              <a:off x="2090" y="1609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16 h 17"/>
                <a:gd name="T4" fmla="*/ 8 w 17"/>
                <a:gd name="T5" fmla="*/ 0 h 17"/>
                <a:gd name="T6" fmla="*/ 0 w 17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16"/>
                  </a:moveTo>
                  <a:lnTo>
                    <a:pt x="16" y="16"/>
                  </a:lnTo>
                  <a:lnTo>
                    <a:pt x="8" y="0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541" name="Freeform 288"/>
            <p:cNvSpPr>
              <a:spLocks/>
            </p:cNvSpPr>
            <p:nvPr/>
          </p:nvSpPr>
          <p:spPr bwMode="auto">
            <a:xfrm>
              <a:off x="2018" y="1668"/>
              <a:ext cx="17" cy="17"/>
            </a:xfrm>
            <a:custGeom>
              <a:avLst/>
              <a:gdLst>
                <a:gd name="T0" fmla="*/ 8 w 17"/>
                <a:gd name="T1" fmla="*/ 0 h 17"/>
                <a:gd name="T2" fmla="*/ 2 w 17"/>
                <a:gd name="T3" fmla="*/ 12 h 17"/>
                <a:gd name="T4" fmla="*/ 2 w 17"/>
                <a:gd name="T5" fmla="*/ 14 h 17"/>
                <a:gd name="T6" fmla="*/ 0 w 17"/>
                <a:gd name="T7" fmla="*/ 14 h 17"/>
                <a:gd name="T8" fmla="*/ 16 w 17"/>
                <a:gd name="T9" fmla="*/ 16 h 17"/>
                <a:gd name="T10" fmla="*/ 16 w 17"/>
                <a:gd name="T11" fmla="*/ 14 h 17"/>
                <a:gd name="T12" fmla="*/ 8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8" y="0"/>
                  </a:moveTo>
                  <a:lnTo>
                    <a:pt x="2" y="12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8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542" name="Freeform 289"/>
            <p:cNvSpPr>
              <a:spLocks/>
            </p:cNvSpPr>
            <p:nvPr/>
          </p:nvSpPr>
          <p:spPr bwMode="auto">
            <a:xfrm>
              <a:off x="2243" y="1687"/>
              <a:ext cx="50" cy="50"/>
            </a:xfrm>
            <a:custGeom>
              <a:avLst/>
              <a:gdLst>
                <a:gd name="T0" fmla="*/ 10 w 50"/>
                <a:gd name="T1" fmla="*/ 0 h 50"/>
                <a:gd name="T2" fmla="*/ 0 w 50"/>
                <a:gd name="T3" fmla="*/ 7 h 50"/>
                <a:gd name="T4" fmla="*/ 2 w 50"/>
                <a:gd name="T5" fmla="*/ 7 h 50"/>
                <a:gd name="T6" fmla="*/ 9 w 50"/>
                <a:gd name="T7" fmla="*/ 16 h 50"/>
                <a:gd name="T8" fmla="*/ 18 w 50"/>
                <a:gd name="T9" fmla="*/ 24 h 50"/>
                <a:gd name="T10" fmla="*/ 21 w 50"/>
                <a:gd name="T11" fmla="*/ 36 h 50"/>
                <a:gd name="T12" fmla="*/ 25 w 50"/>
                <a:gd name="T13" fmla="*/ 47 h 50"/>
                <a:gd name="T14" fmla="*/ 34 w 50"/>
                <a:gd name="T15" fmla="*/ 47 h 50"/>
                <a:gd name="T16" fmla="*/ 41 w 50"/>
                <a:gd name="T17" fmla="*/ 49 h 50"/>
                <a:gd name="T18" fmla="*/ 40 w 50"/>
                <a:gd name="T19" fmla="*/ 42 h 50"/>
                <a:gd name="T20" fmla="*/ 49 w 50"/>
                <a:gd name="T21" fmla="*/ 33 h 50"/>
                <a:gd name="T22" fmla="*/ 41 w 50"/>
                <a:gd name="T23" fmla="*/ 26 h 50"/>
                <a:gd name="T24" fmla="*/ 31 w 50"/>
                <a:gd name="T25" fmla="*/ 17 h 50"/>
                <a:gd name="T26" fmla="*/ 23 w 50"/>
                <a:gd name="T27" fmla="*/ 9 h 50"/>
                <a:gd name="T28" fmla="*/ 14 w 50"/>
                <a:gd name="T29" fmla="*/ 2 h 50"/>
                <a:gd name="T30" fmla="*/ 10 w 50"/>
                <a:gd name="T31" fmla="*/ 0 h 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0"/>
                <a:gd name="T49" fmla="*/ 0 h 50"/>
                <a:gd name="T50" fmla="*/ 50 w 50"/>
                <a:gd name="T51" fmla="*/ 50 h 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0" h="50">
                  <a:moveTo>
                    <a:pt x="10" y="0"/>
                  </a:moveTo>
                  <a:lnTo>
                    <a:pt x="0" y="7"/>
                  </a:lnTo>
                  <a:lnTo>
                    <a:pt x="2" y="7"/>
                  </a:lnTo>
                  <a:lnTo>
                    <a:pt x="9" y="16"/>
                  </a:lnTo>
                  <a:lnTo>
                    <a:pt x="18" y="24"/>
                  </a:lnTo>
                  <a:lnTo>
                    <a:pt x="21" y="36"/>
                  </a:lnTo>
                  <a:lnTo>
                    <a:pt x="25" y="47"/>
                  </a:lnTo>
                  <a:lnTo>
                    <a:pt x="34" y="47"/>
                  </a:lnTo>
                  <a:lnTo>
                    <a:pt x="41" y="49"/>
                  </a:lnTo>
                  <a:lnTo>
                    <a:pt x="40" y="42"/>
                  </a:lnTo>
                  <a:lnTo>
                    <a:pt x="49" y="33"/>
                  </a:lnTo>
                  <a:lnTo>
                    <a:pt x="41" y="26"/>
                  </a:lnTo>
                  <a:lnTo>
                    <a:pt x="31" y="17"/>
                  </a:lnTo>
                  <a:lnTo>
                    <a:pt x="23" y="9"/>
                  </a:lnTo>
                  <a:lnTo>
                    <a:pt x="14" y="2"/>
                  </a:lnTo>
                  <a:lnTo>
                    <a:pt x="10" y="0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543" name="Freeform 290"/>
            <p:cNvSpPr>
              <a:spLocks/>
            </p:cNvSpPr>
            <p:nvPr/>
          </p:nvSpPr>
          <p:spPr bwMode="auto">
            <a:xfrm>
              <a:off x="2003" y="1402"/>
              <a:ext cx="228" cy="161"/>
            </a:xfrm>
            <a:custGeom>
              <a:avLst/>
              <a:gdLst>
                <a:gd name="T0" fmla="*/ 131 w 228"/>
                <a:gd name="T1" fmla="*/ 20 h 161"/>
                <a:gd name="T2" fmla="*/ 126 w 228"/>
                <a:gd name="T3" fmla="*/ 18 h 161"/>
                <a:gd name="T4" fmla="*/ 124 w 228"/>
                <a:gd name="T5" fmla="*/ 20 h 161"/>
                <a:gd name="T6" fmla="*/ 114 w 228"/>
                <a:gd name="T7" fmla="*/ 19 h 161"/>
                <a:gd name="T8" fmla="*/ 110 w 228"/>
                <a:gd name="T9" fmla="*/ 28 h 161"/>
                <a:gd name="T10" fmla="*/ 109 w 228"/>
                <a:gd name="T11" fmla="*/ 33 h 161"/>
                <a:gd name="T12" fmla="*/ 99 w 228"/>
                <a:gd name="T13" fmla="*/ 37 h 161"/>
                <a:gd name="T14" fmla="*/ 93 w 228"/>
                <a:gd name="T15" fmla="*/ 36 h 161"/>
                <a:gd name="T16" fmla="*/ 92 w 228"/>
                <a:gd name="T17" fmla="*/ 41 h 161"/>
                <a:gd name="T18" fmla="*/ 87 w 228"/>
                <a:gd name="T19" fmla="*/ 43 h 161"/>
                <a:gd name="T20" fmla="*/ 85 w 228"/>
                <a:gd name="T21" fmla="*/ 48 h 161"/>
                <a:gd name="T22" fmla="*/ 71 w 228"/>
                <a:gd name="T23" fmla="*/ 57 h 161"/>
                <a:gd name="T24" fmla="*/ 71 w 228"/>
                <a:gd name="T25" fmla="*/ 60 h 161"/>
                <a:gd name="T26" fmla="*/ 69 w 228"/>
                <a:gd name="T27" fmla="*/ 69 h 161"/>
                <a:gd name="T28" fmla="*/ 59 w 228"/>
                <a:gd name="T29" fmla="*/ 75 h 161"/>
                <a:gd name="T30" fmla="*/ 56 w 228"/>
                <a:gd name="T31" fmla="*/ 78 h 161"/>
                <a:gd name="T32" fmla="*/ 44 w 228"/>
                <a:gd name="T33" fmla="*/ 88 h 161"/>
                <a:gd name="T34" fmla="*/ 58 w 228"/>
                <a:gd name="T35" fmla="*/ 86 h 161"/>
                <a:gd name="T36" fmla="*/ 46 w 228"/>
                <a:gd name="T37" fmla="*/ 92 h 161"/>
                <a:gd name="T38" fmla="*/ 33 w 228"/>
                <a:gd name="T39" fmla="*/ 95 h 161"/>
                <a:gd name="T40" fmla="*/ 28 w 228"/>
                <a:gd name="T41" fmla="*/ 98 h 161"/>
                <a:gd name="T42" fmla="*/ 18 w 228"/>
                <a:gd name="T43" fmla="*/ 101 h 161"/>
                <a:gd name="T44" fmla="*/ 21 w 228"/>
                <a:gd name="T45" fmla="*/ 103 h 161"/>
                <a:gd name="T46" fmla="*/ 18 w 228"/>
                <a:gd name="T47" fmla="*/ 108 h 161"/>
                <a:gd name="T48" fmla="*/ 8 w 228"/>
                <a:gd name="T49" fmla="*/ 108 h 161"/>
                <a:gd name="T50" fmla="*/ 1 w 228"/>
                <a:gd name="T51" fmla="*/ 109 h 161"/>
                <a:gd name="T52" fmla="*/ 0 w 228"/>
                <a:gd name="T53" fmla="*/ 113 h 161"/>
                <a:gd name="T54" fmla="*/ 3 w 228"/>
                <a:gd name="T55" fmla="*/ 118 h 161"/>
                <a:gd name="T56" fmla="*/ 21 w 228"/>
                <a:gd name="T57" fmla="*/ 119 h 161"/>
                <a:gd name="T58" fmla="*/ 20 w 228"/>
                <a:gd name="T59" fmla="*/ 123 h 161"/>
                <a:gd name="T60" fmla="*/ 2 w 228"/>
                <a:gd name="T61" fmla="*/ 126 h 161"/>
                <a:gd name="T62" fmla="*/ 4 w 228"/>
                <a:gd name="T63" fmla="*/ 130 h 161"/>
                <a:gd name="T64" fmla="*/ 8 w 228"/>
                <a:gd name="T65" fmla="*/ 135 h 161"/>
                <a:gd name="T66" fmla="*/ 14 w 228"/>
                <a:gd name="T67" fmla="*/ 134 h 161"/>
                <a:gd name="T68" fmla="*/ 10 w 228"/>
                <a:gd name="T69" fmla="*/ 138 h 161"/>
                <a:gd name="T70" fmla="*/ 9 w 228"/>
                <a:gd name="T71" fmla="*/ 143 h 161"/>
                <a:gd name="T72" fmla="*/ 12 w 228"/>
                <a:gd name="T73" fmla="*/ 148 h 161"/>
                <a:gd name="T74" fmla="*/ 17 w 228"/>
                <a:gd name="T75" fmla="*/ 159 h 161"/>
                <a:gd name="T76" fmla="*/ 54 w 228"/>
                <a:gd name="T77" fmla="*/ 147 h 161"/>
                <a:gd name="T78" fmla="*/ 59 w 228"/>
                <a:gd name="T79" fmla="*/ 146 h 161"/>
                <a:gd name="T80" fmla="*/ 72 w 228"/>
                <a:gd name="T81" fmla="*/ 126 h 161"/>
                <a:gd name="T82" fmla="*/ 69 w 228"/>
                <a:gd name="T83" fmla="*/ 113 h 161"/>
                <a:gd name="T84" fmla="*/ 76 w 228"/>
                <a:gd name="T85" fmla="*/ 83 h 161"/>
                <a:gd name="T86" fmla="*/ 87 w 228"/>
                <a:gd name="T87" fmla="*/ 63 h 161"/>
                <a:gd name="T88" fmla="*/ 99 w 228"/>
                <a:gd name="T89" fmla="*/ 49 h 161"/>
                <a:gd name="T90" fmla="*/ 117 w 228"/>
                <a:gd name="T91" fmla="*/ 30 h 161"/>
                <a:gd name="T92" fmla="*/ 137 w 228"/>
                <a:gd name="T93" fmla="*/ 23 h 161"/>
                <a:gd name="T94" fmla="*/ 163 w 228"/>
                <a:gd name="T95" fmla="*/ 28 h 161"/>
                <a:gd name="T96" fmla="*/ 183 w 228"/>
                <a:gd name="T97" fmla="*/ 17 h 161"/>
                <a:gd name="T98" fmla="*/ 212 w 228"/>
                <a:gd name="T99" fmla="*/ 23 h 161"/>
                <a:gd name="T100" fmla="*/ 227 w 228"/>
                <a:gd name="T101" fmla="*/ 14 h 161"/>
                <a:gd name="T102" fmla="*/ 209 w 228"/>
                <a:gd name="T103" fmla="*/ 11 h 161"/>
                <a:gd name="T104" fmla="*/ 209 w 228"/>
                <a:gd name="T105" fmla="*/ 3 h 161"/>
                <a:gd name="T106" fmla="*/ 200 w 228"/>
                <a:gd name="T107" fmla="*/ 7 h 161"/>
                <a:gd name="T108" fmla="*/ 193 w 228"/>
                <a:gd name="T109" fmla="*/ 3 h 161"/>
                <a:gd name="T110" fmla="*/ 173 w 228"/>
                <a:gd name="T111" fmla="*/ 11 h 161"/>
                <a:gd name="T112" fmla="*/ 168 w 228"/>
                <a:gd name="T113" fmla="*/ 3 h 161"/>
                <a:gd name="T114" fmla="*/ 151 w 228"/>
                <a:gd name="T115" fmla="*/ 11 h 161"/>
                <a:gd name="T116" fmla="*/ 147 w 228"/>
                <a:gd name="T117" fmla="*/ 12 h 161"/>
                <a:gd name="T118" fmla="*/ 134 w 228"/>
                <a:gd name="T119" fmla="*/ 17 h 16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28"/>
                <a:gd name="T181" fmla="*/ 0 h 161"/>
                <a:gd name="T182" fmla="*/ 228 w 228"/>
                <a:gd name="T183" fmla="*/ 161 h 16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28" h="161">
                  <a:moveTo>
                    <a:pt x="134" y="17"/>
                  </a:moveTo>
                  <a:lnTo>
                    <a:pt x="134" y="18"/>
                  </a:lnTo>
                  <a:lnTo>
                    <a:pt x="131" y="20"/>
                  </a:lnTo>
                  <a:lnTo>
                    <a:pt x="131" y="13"/>
                  </a:lnTo>
                  <a:lnTo>
                    <a:pt x="129" y="18"/>
                  </a:lnTo>
                  <a:lnTo>
                    <a:pt x="126" y="18"/>
                  </a:lnTo>
                  <a:lnTo>
                    <a:pt x="126" y="14"/>
                  </a:lnTo>
                  <a:lnTo>
                    <a:pt x="123" y="18"/>
                  </a:lnTo>
                  <a:lnTo>
                    <a:pt x="124" y="20"/>
                  </a:lnTo>
                  <a:lnTo>
                    <a:pt x="117" y="18"/>
                  </a:lnTo>
                  <a:lnTo>
                    <a:pt x="118" y="21"/>
                  </a:lnTo>
                  <a:lnTo>
                    <a:pt x="114" y="19"/>
                  </a:lnTo>
                  <a:lnTo>
                    <a:pt x="111" y="23"/>
                  </a:lnTo>
                  <a:lnTo>
                    <a:pt x="111" y="28"/>
                  </a:lnTo>
                  <a:lnTo>
                    <a:pt x="110" y="28"/>
                  </a:lnTo>
                  <a:lnTo>
                    <a:pt x="100" y="30"/>
                  </a:lnTo>
                  <a:lnTo>
                    <a:pt x="110" y="31"/>
                  </a:lnTo>
                  <a:lnTo>
                    <a:pt x="109" y="33"/>
                  </a:lnTo>
                  <a:lnTo>
                    <a:pt x="101" y="33"/>
                  </a:lnTo>
                  <a:lnTo>
                    <a:pt x="101" y="34"/>
                  </a:lnTo>
                  <a:lnTo>
                    <a:pt x="99" y="37"/>
                  </a:lnTo>
                  <a:lnTo>
                    <a:pt x="99" y="38"/>
                  </a:lnTo>
                  <a:lnTo>
                    <a:pt x="95" y="35"/>
                  </a:lnTo>
                  <a:lnTo>
                    <a:pt x="93" y="36"/>
                  </a:lnTo>
                  <a:lnTo>
                    <a:pt x="86" y="41"/>
                  </a:lnTo>
                  <a:lnTo>
                    <a:pt x="95" y="39"/>
                  </a:lnTo>
                  <a:lnTo>
                    <a:pt x="92" y="41"/>
                  </a:lnTo>
                  <a:lnTo>
                    <a:pt x="94" y="43"/>
                  </a:lnTo>
                  <a:lnTo>
                    <a:pt x="93" y="43"/>
                  </a:lnTo>
                  <a:lnTo>
                    <a:pt x="87" y="43"/>
                  </a:lnTo>
                  <a:lnTo>
                    <a:pt x="86" y="46"/>
                  </a:lnTo>
                  <a:lnTo>
                    <a:pt x="93" y="48"/>
                  </a:lnTo>
                  <a:lnTo>
                    <a:pt x="85" y="48"/>
                  </a:lnTo>
                  <a:lnTo>
                    <a:pt x="78" y="50"/>
                  </a:lnTo>
                  <a:lnTo>
                    <a:pt x="74" y="54"/>
                  </a:lnTo>
                  <a:lnTo>
                    <a:pt x="71" y="57"/>
                  </a:lnTo>
                  <a:lnTo>
                    <a:pt x="74" y="57"/>
                  </a:lnTo>
                  <a:lnTo>
                    <a:pt x="79" y="58"/>
                  </a:lnTo>
                  <a:lnTo>
                    <a:pt x="71" y="60"/>
                  </a:lnTo>
                  <a:lnTo>
                    <a:pt x="69" y="63"/>
                  </a:lnTo>
                  <a:lnTo>
                    <a:pt x="69" y="67"/>
                  </a:lnTo>
                  <a:lnTo>
                    <a:pt x="69" y="69"/>
                  </a:lnTo>
                  <a:lnTo>
                    <a:pt x="70" y="70"/>
                  </a:lnTo>
                  <a:lnTo>
                    <a:pt x="59" y="74"/>
                  </a:lnTo>
                  <a:lnTo>
                    <a:pt x="59" y="75"/>
                  </a:lnTo>
                  <a:lnTo>
                    <a:pt x="64" y="73"/>
                  </a:lnTo>
                  <a:lnTo>
                    <a:pt x="61" y="78"/>
                  </a:lnTo>
                  <a:lnTo>
                    <a:pt x="56" y="78"/>
                  </a:lnTo>
                  <a:lnTo>
                    <a:pt x="53" y="80"/>
                  </a:lnTo>
                  <a:lnTo>
                    <a:pt x="47" y="86"/>
                  </a:lnTo>
                  <a:lnTo>
                    <a:pt x="44" y="88"/>
                  </a:lnTo>
                  <a:lnTo>
                    <a:pt x="49" y="91"/>
                  </a:lnTo>
                  <a:lnTo>
                    <a:pt x="54" y="87"/>
                  </a:lnTo>
                  <a:lnTo>
                    <a:pt x="58" y="86"/>
                  </a:lnTo>
                  <a:lnTo>
                    <a:pt x="57" y="88"/>
                  </a:lnTo>
                  <a:lnTo>
                    <a:pt x="49" y="92"/>
                  </a:lnTo>
                  <a:lnTo>
                    <a:pt x="46" y="92"/>
                  </a:lnTo>
                  <a:lnTo>
                    <a:pt x="39" y="91"/>
                  </a:lnTo>
                  <a:lnTo>
                    <a:pt x="38" y="93"/>
                  </a:lnTo>
                  <a:lnTo>
                    <a:pt x="33" y="95"/>
                  </a:lnTo>
                  <a:lnTo>
                    <a:pt x="30" y="98"/>
                  </a:lnTo>
                  <a:lnTo>
                    <a:pt x="31" y="99"/>
                  </a:lnTo>
                  <a:lnTo>
                    <a:pt x="28" y="98"/>
                  </a:lnTo>
                  <a:lnTo>
                    <a:pt x="31" y="101"/>
                  </a:lnTo>
                  <a:lnTo>
                    <a:pt x="18" y="98"/>
                  </a:lnTo>
                  <a:lnTo>
                    <a:pt x="18" y="101"/>
                  </a:lnTo>
                  <a:lnTo>
                    <a:pt x="22" y="101"/>
                  </a:lnTo>
                  <a:lnTo>
                    <a:pt x="26" y="101"/>
                  </a:lnTo>
                  <a:lnTo>
                    <a:pt x="21" y="103"/>
                  </a:lnTo>
                  <a:lnTo>
                    <a:pt x="13" y="104"/>
                  </a:lnTo>
                  <a:lnTo>
                    <a:pt x="19" y="107"/>
                  </a:lnTo>
                  <a:lnTo>
                    <a:pt x="18" y="108"/>
                  </a:lnTo>
                  <a:lnTo>
                    <a:pt x="13" y="105"/>
                  </a:lnTo>
                  <a:lnTo>
                    <a:pt x="13" y="107"/>
                  </a:lnTo>
                  <a:lnTo>
                    <a:pt x="8" y="108"/>
                  </a:lnTo>
                  <a:lnTo>
                    <a:pt x="9" y="109"/>
                  </a:lnTo>
                  <a:lnTo>
                    <a:pt x="4" y="109"/>
                  </a:lnTo>
                  <a:lnTo>
                    <a:pt x="1" y="109"/>
                  </a:lnTo>
                  <a:lnTo>
                    <a:pt x="0" y="112"/>
                  </a:lnTo>
                  <a:lnTo>
                    <a:pt x="13" y="113"/>
                  </a:lnTo>
                  <a:lnTo>
                    <a:pt x="0" y="113"/>
                  </a:lnTo>
                  <a:lnTo>
                    <a:pt x="4" y="117"/>
                  </a:lnTo>
                  <a:lnTo>
                    <a:pt x="2" y="118"/>
                  </a:lnTo>
                  <a:lnTo>
                    <a:pt x="3" y="118"/>
                  </a:lnTo>
                  <a:lnTo>
                    <a:pt x="1" y="121"/>
                  </a:lnTo>
                  <a:lnTo>
                    <a:pt x="14" y="119"/>
                  </a:lnTo>
                  <a:lnTo>
                    <a:pt x="21" y="119"/>
                  </a:lnTo>
                  <a:lnTo>
                    <a:pt x="22" y="118"/>
                  </a:lnTo>
                  <a:lnTo>
                    <a:pt x="23" y="122"/>
                  </a:lnTo>
                  <a:lnTo>
                    <a:pt x="20" y="123"/>
                  </a:lnTo>
                  <a:lnTo>
                    <a:pt x="13" y="122"/>
                  </a:lnTo>
                  <a:lnTo>
                    <a:pt x="0" y="123"/>
                  </a:lnTo>
                  <a:lnTo>
                    <a:pt x="2" y="126"/>
                  </a:lnTo>
                  <a:lnTo>
                    <a:pt x="0" y="127"/>
                  </a:lnTo>
                  <a:lnTo>
                    <a:pt x="7" y="128"/>
                  </a:lnTo>
                  <a:lnTo>
                    <a:pt x="4" y="130"/>
                  </a:lnTo>
                  <a:lnTo>
                    <a:pt x="2" y="133"/>
                  </a:lnTo>
                  <a:lnTo>
                    <a:pt x="7" y="133"/>
                  </a:lnTo>
                  <a:lnTo>
                    <a:pt x="8" y="135"/>
                  </a:lnTo>
                  <a:lnTo>
                    <a:pt x="13" y="130"/>
                  </a:lnTo>
                  <a:lnTo>
                    <a:pt x="18" y="129"/>
                  </a:lnTo>
                  <a:lnTo>
                    <a:pt x="14" y="134"/>
                  </a:lnTo>
                  <a:lnTo>
                    <a:pt x="13" y="131"/>
                  </a:lnTo>
                  <a:lnTo>
                    <a:pt x="9" y="138"/>
                  </a:lnTo>
                  <a:lnTo>
                    <a:pt x="10" y="138"/>
                  </a:lnTo>
                  <a:lnTo>
                    <a:pt x="5" y="140"/>
                  </a:lnTo>
                  <a:lnTo>
                    <a:pt x="4" y="145"/>
                  </a:lnTo>
                  <a:lnTo>
                    <a:pt x="9" y="143"/>
                  </a:lnTo>
                  <a:lnTo>
                    <a:pt x="13" y="142"/>
                  </a:lnTo>
                  <a:lnTo>
                    <a:pt x="13" y="145"/>
                  </a:lnTo>
                  <a:lnTo>
                    <a:pt x="12" y="148"/>
                  </a:lnTo>
                  <a:lnTo>
                    <a:pt x="8" y="149"/>
                  </a:lnTo>
                  <a:lnTo>
                    <a:pt x="8" y="155"/>
                  </a:lnTo>
                  <a:lnTo>
                    <a:pt x="17" y="159"/>
                  </a:lnTo>
                  <a:lnTo>
                    <a:pt x="30" y="160"/>
                  </a:lnTo>
                  <a:lnTo>
                    <a:pt x="47" y="148"/>
                  </a:lnTo>
                  <a:lnTo>
                    <a:pt x="54" y="147"/>
                  </a:lnTo>
                  <a:lnTo>
                    <a:pt x="54" y="140"/>
                  </a:lnTo>
                  <a:lnTo>
                    <a:pt x="58" y="138"/>
                  </a:lnTo>
                  <a:lnTo>
                    <a:pt x="59" y="146"/>
                  </a:lnTo>
                  <a:lnTo>
                    <a:pt x="64" y="148"/>
                  </a:lnTo>
                  <a:lnTo>
                    <a:pt x="70" y="137"/>
                  </a:lnTo>
                  <a:lnTo>
                    <a:pt x="72" y="126"/>
                  </a:lnTo>
                  <a:lnTo>
                    <a:pt x="72" y="123"/>
                  </a:lnTo>
                  <a:lnTo>
                    <a:pt x="76" y="118"/>
                  </a:lnTo>
                  <a:lnTo>
                    <a:pt x="69" y="113"/>
                  </a:lnTo>
                  <a:lnTo>
                    <a:pt x="69" y="102"/>
                  </a:lnTo>
                  <a:lnTo>
                    <a:pt x="68" y="89"/>
                  </a:lnTo>
                  <a:lnTo>
                    <a:pt x="76" y="83"/>
                  </a:lnTo>
                  <a:lnTo>
                    <a:pt x="85" y="83"/>
                  </a:lnTo>
                  <a:lnTo>
                    <a:pt x="80" y="78"/>
                  </a:lnTo>
                  <a:lnTo>
                    <a:pt x="87" y="63"/>
                  </a:lnTo>
                  <a:lnTo>
                    <a:pt x="85" y="58"/>
                  </a:lnTo>
                  <a:lnTo>
                    <a:pt x="95" y="57"/>
                  </a:lnTo>
                  <a:lnTo>
                    <a:pt x="99" y="49"/>
                  </a:lnTo>
                  <a:lnTo>
                    <a:pt x="103" y="38"/>
                  </a:lnTo>
                  <a:lnTo>
                    <a:pt x="116" y="34"/>
                  </a:lnTo>
                  <a:lnTo>
                    <a:pt x="117" y="30"/>
                  </a:lnTo>
                  <a:lnTo>
                    <a:pt x="133" y="30"/>
                  </a:lnTo>
                  <a:lnTo>
                    <a:pt x="132" y="23"/>
                  </a:lnTo>
                  <a:lnTo>
                    <a:pt x="137" y="23"/>
                  </a:lnTo>
                  <a:lnTo>
                    <a:pt x="142" y="20"/>
                  </a:lnTo>
                  <a:lnTo>
                    <a:pt x="152" y="26"/>
                  </a:lnTo>
                  <a:lnTo>
                    <a:pt x="163" y="28"/>
                  </a:lnTo>
                  <a:lnTo>
                    <a:pt x="175" y="28"/>
                  </a:lnTo>
                  <a:lnTo>
                    <a:pt x="180" y="26"/>
                  </a:lnTo>
                  <a:lnTo>
                    <a:pt x="183" y="17"/>
                  </a:lnTo>
                  <a:lnTo>
                    <a:pt x="197" y="12"/>
                  </a:lnTo>
                  <a:lnTo>
                    <a:pt x="211" y="16"/>
                  </a:lnTo>
                  <a:lnTo>
                    <a:pt x="212" y="23"/>
                  </a:lnTo>
                  <a:lnTo>
                    <a:pt x="221" y="18"/>
                  </a:lnTo>
                  <a:lnTo>
                    <a:pt x="227" y="18"/>
                  </a:lnTo>
                  <a:lnTo>
                    <a:pt x="227" y="14"/>
                  </a:lnTo>
                  <a:lnTo>
                    <a:pt x="221" y="14"/>
                  </a:lnTo>
                  <a:lnTo>
                    <a:pt x="217" y="15"/>
                  </a:lnTo>
                  <a:lnTo>
                    <a:pt x="209" y="11"/>
                  </a:lnTo>
                  <a:lnTo>
                    <a:pt x="227" y="8"/>
                  </a:lnTo>
                  <a:lnTo>
                    <a:pt x="219" y="4"/>
                  </a:lnTo>
                  <a:lnTo>
                    <a:pt x="209" y="3"/>
                  </a:lnTo>
                  <a:lnTo>
                    <a:pt x="203" y="4"/>
                  </a:lnTo>
                  <a:lnTo>
                    <a:pt x="202" y="10"/>
                  </a:lnTo>
                  <a:lnTo>
                    <a:pt x="200" y="7"/>
                  </a:lnTo>
                  <a:lnTo>
                    <a:pt x="199" y="4"/>
                  </a:lnTo>
                  <a:lnTo>
                    <a:pt x="198" y="0"/>
                  </a:lnTo>
                  <a:lnTo>
                    <a:pt x="193" y="3"/>
                  </a:lnTo>
                  <a:lnTo>
                    <a:pt x="187" y="8"/>
                  </a:lnTo>
                  <a:lnTo>
                    <a:pt x="183" y="3"/>
                  </a:lnTo>
                  <a:lnTo>
                    <a:pt x="173" y="11"/>
                  </a:lnTo>
                  <a:lnTo>
                    <a:pt x="178" y="3"/>
                  </a:lnTo>
                  <a:lnTo>
                    <a:pt x="174" y="3"/>
                  </a:lnTo>
                  <a:lnTo>
                    <a:pt x="168" y="3"/>
                  </a:lnTo>
                  <a:lnTo>
                    <a:pt x="168" y="4"/>
                  </a:lnTo>
                  <a:lnTo>
                    <a:pt x="157" y="11"/>
                  </a:lnTo>
                  <a:lnTo>
                    <a:pt x="151" y="11"/>
                  </a:lnTo>
                  <a:lnTo>
                    <a:pt x="152" y="9"/>
                  </a:lnTo>
                  <a:lnTo>
                    <a:pt x="142" y="10"/>
                  </a:lnTo>
                  <a:lnTo>
                    <a:pt x="147" y="12"/>
                  </a:lnTo>
                  <a:lnTo>
                    <a:pt x="147" y="14"/>
                  </a:lnTo>
                  <a:lnTo>
                    <a:pt x="140" y="14"/>
                  </a:lnTo>
                  <a:lnTo>
                    <a:pt x="134" y="17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544" name="Freeform 291"/>
            <p:cNvSpPr>
              <a:spLocks/>
            </p:cNvSpPr>
            <p:nvPr/>
          </p:nvSpPr>
          <p:spPr bwMode="auto">
            <a:xfrm>
              <a:off x="2040" y="1306"/>
              <a:ext cx="85" cy="36"/>
            </a:xfrm>
            <a:custGeom>
              <a:avLst/>
              <a:gdLst>
                <a:gd name="T0" fmla="*/ 20 w 85"/>
                <a:gd name="T1" fmla="*/ 3 h 36"/>
                <a:gd name="T2" fmla="*/ 8 w 85"/>
                <a:gd name="T3" fmla="*/ 3 h 36"/>
                <a:gd name="T4" fmla="*/ 0 w 85"/>
                <a:gd name="T5" fmla="*/ 4 h 36"/>
                <a:gd name="T6" fmla="*/ 2 w 85"/>
                <a:gd name="T7" fmla="*/ 8 h 36"/>
                <a:gd name="T8" fmla="*/ 8 w 85"/>
                <a:gd name="T9" fmla="*/ 7 h 36"/>
                <a:gd name="T10" fmla="*/ 9 w 85"/>
                <a:gd name="T11" fmla="*/ 10 h 36"/>
                <a:gd name="T12" fmla="*/ 3 w 85"/>
                <a:gd name="T13" fmla="*/ 11 h 36"/>
                <a:gd name="T14" fmla="*/ 13 w 85"/>
                <a:gd name="T15" fmla="*/ 15 h 36"/>
                <a:gd name="T16" fmla="*/ 23 w 85"/>
                <a:gd name="T17" fmla="*/ 18 h 36"/>
                <a:gd name="T18" fmla="*/ 29 w 85"/>
                <a:gd name="T19" fmla="*/ 15 h 36"/>
                <a:gd name="T20" fmla="*/ 34 w 85"/>
                <a:gd name="T21" fmla="*/ 13 h 36"/>
                <a:gd name="T22" fmla="*/ 35 w 85"/>
                <a:gd name="T23" fmla="*/ 15 h 36"/>
                <a:gd name="T24" fmla="*/ 45 w 85"/>
                <a:gd name="T25" fmla="*/ 13 h 36"/>
                <a:gd name="T26" fmla="*/ 45 w 85"/>
                <a:gd name="T27" fmla="*/ 15 h 36"/>
                <a:gd name="T28" fmla="*/ 25 w 85"/>
                <a:gd name="T29" fmla="*/ 20 h 36"/>
                <a:gd name="T30" fmla="*/ 24 w 85"/>
                <a:gd name="T31" fmla="*/ 22 h 36"/>
                <a:gd name="T32" fmla="*/ 48 w 85"/>
                <a:gd name="T33" fmla="*/ 22 h 36"/>
                <a:gd name="T34" fmla="*/ 38 w 85"/>
                <a:gd name="T35" fmla="*/ 23 h 36"/>
                <a:gd name="T36" fmla="*/ 43 w 85"/>
                <a:gd name="T37" fmla="*/ 25 h 36"/>
                <a:gd name="T38" fmla="*/ 28 w 85"/>
                <a:gd name="T39" fmla="*/ 26 h 36"/>
                <a:gd name="T40" fmla="*/ 44 w 85"/>
                <a:gd name="T41" fmla="*/ 31 h 36"/>
                <a:gd name="T42" fmla="*/ 50 w 85"/>
                <a:gd name="T43" fmla="*/ 35 h 36"/>
                <a:gd name="T44" fmla="*/ 52 w 85"/>
                <a:gd name="T45" fmla="*/ 33 h 36"/>
                <a:gd name="T46" fmla="*/ 60 w 85"/>
                <a:gd name="T47" fmla="*/ 25 h 36"/>
                <a:gd name="T48" fmla="*/ 64 w 85"/>
                <a:gd name="T49" fmla="*/ 20 h 36"/>
                <a:gd name="T50" fmla="*/ 66 w 85"/>
                <a:gd name="T51" fmla="*/ 16 h 36"/>
                <a:gd name="T52" fmla="*/ 84 w 85"/>
                <a:gd name="T53" fmla="*/ 13 h 36"/>
                <a:gd name="T54" fmla="*/ 63 w 85"/>
                <a:gd name="T55" fmla="*/ 8 h 36"/>
                <a:gd name="T56" fmla="*/ 60 w 85"/>
                <a:gd name="T57" fmla="*/ 5 h 36"/>
                <a:gd name="T58" fmla="*/ 54 w 85"/>
                <a:gd name="T59" fmla="*/ 7 h 36"/>
                <a:gd name="T60" fmla="*/ 53 w 85"/>
                <a:gd name="T61" fmla="*/ 4 h 36"/>
                <a:gd name="T62" fmla="*/ 42 w 85"/>
                <a:gd name="T63" fmla="*/ 0 h 36"/>
                <a:gd name="T64" fmla="*/ 44 w 85"/>
                <a:gd name="T65" fmla="*/ 11 h 36"/>
                <a:gd name="T66" fmla="*/ 29 w 85"/>
                <a:gd name="T67" fmla="*/ 2 h 36"/>
                <a:gd name="T68" fmla="*/ 24 w 85"/>
                <a:gd name="T69" fmla="*/ 7 h 36"/>
                <a:gd name="T70" fmla="*/ 18 w 85"/>
                <a:gd name="T71" fmla="*/ 4 h 36"/>
                <a:gd name="T72" fmla="*/ 20 w 85"/>
                <a:gd name="T73" fmla="*/ 3 h 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5"/>
                <a:gd name="T112" fmla="*/ 0 h 36"/>
                <a:gd name="T113" fmla="*/ 85 w 85"/>
                <a:gd name="T114" fmla="*/ 36 h 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5" h="36">
                  <a:moveTo>
                    <a:pt x="20" y="3"/>
                  </a:moveTo>
                  <a:lnTo>
                    <a:pt x="8" y="3"/>
                  </a:lnTo>
                  <a:lnTo>
                    <a:pt x="0" y="4"/>
                  </a:lnTo>
                  <a:lnTo>
                    <a:pt x="2" y="8"/>
                  </a:lnTo>
                  <a:lnTo>
                    <a:pt x="8" y="7"/>
                  </a:lnTo>
                  <a:lnTo>
                    <a:pt x="9" y="10"/>
                  </a:lnTo>
                  <a:lnTo>
                    <a:pt x="3" y="11"/>
                  </a:lnTo>
                  <a:lnTo>
                    <a:pt x="13" y="15"/>
                  </a:lnTo>
                  <a:lnTo>
                    <a:pt x="23" y="18"/>
                  </a:lnTo>
                  <a:lnTo>
                    <a:pt x="29" y="15"/>
                  </a:lnTo>
                  <a:lnTo>
                    <a:pt x="34" y="13"/>
                  </a:lnTo>
                  <a:lnTo>
                    <a:pt x="35" y="15"/>
                  </a:lnTo>
                  <a:lnTo>
                    <a:pt x="45" y="13"/>
                  </a:lnTo>
                  <a:lnTo>
                    <a:pt x="45" y="15"/>
                  </a:lnTo>
                  <a:lnTo>
                    <a:pt x="25" y="20"/>
                  </a:lnTo>
                  <a:lnTo>
                    <a:pt x="24" y="22"/>
                  </a:lnTo>
                  <a:lnTo>
                    <a:pt x="48" y="22"/>
                  </a:lnTo>
                  <a:lnTo>
                    <a:pt x="38" y="23"/>
                  </a:lnTo>
                  <a:lnTo>
                    <a:pt x="43" y="25"/>
                  </a:lnTo>
                  <a:lnTo>
                    <a:pt x="28" y="26"/>
                  </a:lnTo>
                  <a:lnTo>
                    <a:pt x="44" y="31"/>
                  </a:lnTo>
                  <a:lnTo>
                    <a:pt x="50" y="35"/>
                  </a:lnTo>
                  <a:lnTo>
                    <a:pt x="52" y="33"/>
                  </a:lnTo>
                  <a:lnTo>
                    <a:pt x="60" y="25"/>
                  </a:lnTo>
                  <a:lnTo>
                    <a:pt x="64" y="20"/>
                  </a:lnTo>
                  <a:lnTo>
                    <a:pt x="66" y="16"/>
                  </a:lnTo>
                  <a:lnTo>
                    <a:pt x="84" y="13"/>
                  </a:lnTo>
                  <a:lnTo>
                    <a:pt x="63" y="8"/>
                  </a:lnTo>
                  <a:lnTo>
                    <a:pt x="60" y="5"/>
                  </a:lnTo>
                  <a:lnTo>
                    <a:pt x="54" y="7"/>
                  </a:lnTo>
                  <a:lnTo>
                    <a:pt x="53" y="4"/>
                  </a:lnTo>
                  <a:lnTo>
                    <a:pt x="42" y="0"/>
                  </a:lnTo>
                  <a:lnTo>
                    <a:pt x="44" y="11"/>
                  </a:lnTo>
                  <a:lnTo>
                    <a:pt x="29" y="2"/>
                  </a:lnTo>
                  <a:lnTo>
                    <a:pt x="24" y="7"/>
                  </a:lnTo>
                  <a:lnTo>
                    <a:pt x="18" y="4"/>
                  </a:lnTo>
                  <a:lnTo>
                    <a:pt x="20" y="3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545" name="Freeform 292"/>
            <p:cNvSpPr>
              <a:spLocks/>
            </p:cNvSpPr>
            <p:nvPr/>
          </p:nvSpPr>
          <p:spPr bwMode="auto">
            <a:xfrm>
              <a:off x="2094" y="1302"/>
              <a:ext cx="71" cy="17"/>
            </a:xfrm>
            <a:custGeom>
              <a:avLst/>
              <a:gdLst>
                <a:gd name="T0" fmla="*/ 31 w 71"/>
                <a:gd name="T1" fmla="*/ 4 h 17"/>
                <a:gd name="T2" fmla="*/ 13 w 71"/>
                <a:gd name="T3" fmla="*/ 1 h 17"/>
                <a:gd name="T4" fmla="*/ 8 w 71"/>
                <a:gd name="T5" fmla="*/ 2 h 17"/>
                <a:gd name="T6" fmla="*/ 0 w 71"/>
                <a:gd name="T7" fmla="*/ 4 h 17"/>
                <a:gd name="T8" fmla="*/ 1 w 71"/>
                <a:gd name="T9" fmla="*/ 7 h 17"/>
                <a:gd name="T10" fmla="*/ 29 w 71"/>
                <a:gd name="T11" fmla="*/ 10 h 17"/>
                <a:gd name="T12" fmla="*/ 16 w 71"/>
                <a:gd name="T13" fmla="*/ 11 h 17"/>
                <a:gd name="T14" fmla="*/ 37 w 71"/>
                <a:gd name="T15" fmla="*/ 16 h 17"/>
                <a:gd name="T16" fmla="*/ 60 w 71"/>
                <a:gd name="T17" fmla="*/ 14 h 17"/>
                <a:gd name="T18" fmla="*/ 70 w 71"/>
                <a:gd name="T19" fmla="*/ 5 h 17"/>
                <a:gd name="T20" fmla="*/ 65 w 71"/>
                <a:gd name="T21" fmla="*/ 2 h 17"/>
                <a:gd name="T22" fmla="*/ 43 w 71"/>
                <a:gd name="T23" fmla="*/ 2 h 17"/>
                <a:gd name="T24" fmla="*/ 38 w 71"/>
                <a:gd name="T25" fmla="*/ 1 h 17"/>
                <a:gd name="T26" fmla="*/ 35 w 71"/>
                <a:gd name="T27" fmla="*/ 0 h 17"/>
                <a:gd name="T28" fmla="*/ 33 w 71"/>
                <a:gd name="T29" fmla="*/ 1 h 17"/>
                <a:gd name="T30" fmla="*/ 31 w 71"/>
                <a:gd name="T31" fmla="*/ 4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1"/>
                <a:gd name="T49" fmla="*/ 0 h 17"/>
                <a:gd name="T50" fmla="*/ 71 w 71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1" h="17">
                  <a:moveTo>
                    <a:pt x="31" y="4"/>
                  </a:moveTo>
                  <a:lnTo>
                    <a:pt x="13" y="1"/>
                  </a:lnTo>
                  <a:lnTo>
                    <a:pt x="8" y="2"/>
                  </a:lnTo>
                  <a:lnTo>
                    <a:pt x="0" y="4"/>
                  </a:lnTo>
                  <a:lnTo>
                    <a:pt x="1" y="7"/>
                  </a:lnTo>
                  <a:lnTo>
                    <a:pt x="29" y="10"/>
                  </a:lnTo>
                  <a:lnTo>
                    <a:pt x="16" y="11"/>
                  </a:lnTo>
                  <a:lnTo>
                    <a:pt x="37" y="16"/>
                  </a:lnTo>
                  <a:lnTo>
                    <a:pt x="60" y="14"/>
                  </a:lnTo>
                  <a:lnTo>
                    <a:pt x="70" y="5"/>
                  </a:lnTo>
                  <a:lnTo>
                    <a:pt x="65" y="2"/>
                  </a:lnTo>
                  <a:lnTo>
                    <a:pt x="43" y="2"/>
                  </a:lnTo>
                  <a:lnTo>
                    <a:pt x="38" y="1"/>
                  </a:lnTo>
                  <a:lnTo>
                    <a:pt x="35" y="0"/>
                  </a:lnTo>
                  <a:lnTo>
                    <a:pt x="33" y="1"/>
                  </a:lnTo>
                  <a:lnTo>
                    <a:pt x="31" y="4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546" name="Freeform 293"/>
            <p:cNvSpPr>
              <a:spLocks/>
            </p:cNvSpPr>
            <p:nvPr/>
          </p:nvSpPr>
          <p:spPr bwMode="auto">
            <a:xfrm>
              <a:off x="2120" y="1326"/>
              <a:ext cx="34" cy="17"/>
            </a:xfrm>
            <a:custGeom>
              <a:avLst/>
              <a:gdLst>
                <a:gd name="T0" fmla="*/ 25 w 34"/>
                <a:gd name="T1" fmla="*/ 16 h 17"/>
                <a:gd name="T2" fmla="*/ 14 w 34"/>
                <a:gd name="T3" fmla="*/ 16 h 17"/>
                <a:gd name="T4" fmla="*/ 4 w 34"/>
                <a:gd name="T5" fmla="*/ 16 h 17"/>
                <a:gd name="T6" fmla="*/ 7 w 34"/>
                <a:gd name="T7" fmla="*/ 6 h 17"/>
                <a:gd name="T8" fmla="*/ 0 w 34"/>
                <a:gd name="T9" fmla="*/ 0 h 17"/>
                <a:gd name="T10" fmla="*/ 20 w 34"/>
                <a:gd name="T11" fmla="*/ 0 h 17"/>
                <a:gd name="T12" fmla="*/ 33 w 34"/>
                <a:gd name="T13" fmla="*/ 9 h 17"/>
                <a:gd name="T14" fmla="*/ 25 w 34"/>
                <a:gd name="T15" fmla="*/ 16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"/>
                <a:gd name="T25" fmla="*/ 0 h 17"/>
                <a:gd name="T26" fmla="*/ 34 w 34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" h="17">
                  <a:moveTo>
                    <a:pt x="25" y="16"/>
                  </a:moveTo>
                  <a:lnTo>
                    <a:pt x="14" y="16"/>
                  </a:lnTo>
                  <a:lnTo>
                    <a:pt x="4" y="16"/>
                  </a:lnTo>
                  <a:lnTo>
                    <a:pt x="7" y="6"/>
                  </a:lnTo>
                  <a:lnTo>
                    <a:pt x="0" y="0"/>
                  </a:lnTo>
                  <a:lnTo>
                    <a:pt x="20" y="0"/>
                  </a:lnTo>
                  <a:lnTo>
                    <a:pt x="33" y="9"/>
                  </a:lnTo>
                  <a:lnTo>
                    <a:pt x="25" y="16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547" name="Freeform 294"/>
            <p:cNvSpPr>
              <a:spLocks/>
            </p:cNvSpPr>
            <p:nvPr/>
          </p:nvSpPr>
          <p:spPr bwMode="auto">
            <a:xfrm>
              <a:off x="2092" y="1427"/>
              <a:ext cx="17" cy="17"/>
            </a:xfrm>
            <a:custGeom>
              <a:avLst/>
              <a:gdLst>
                <a:gd name="T0" fmla="*/ 8 w 17"/>
                <a:gd name="T1" fmla="*/ 0 h 17"/>
                <a:gd name="T2" fmla="*/ 2 w 17"/>
                <a:gd name="T3" fmla="*/ 13 h 17"/>
                <a:gd name="T4" fmla="*/ 0 w 17"/>
                <a:gd name="T5" fmla="*/ 16 h 17"/>
                <a:gd name="T6" fmla="*/ 6 w 17"/>
                <a:gd name="T7" fmla="*/ 13 h 17"/>
                <a:gd name="T8" fmla="*/ 8 w 17"/>
                <a:gd name="T9" fmla="*/ 16 h 17"/>
                <a:gd name="T10" fmla="*/ 16 w 17"/>
                <a:gd name="T11" fmla="*/ 4 h 17"/>
                <a:gd name="T12" fmla="*/ 9 w 17"/>
                <a:gd name="T13" fmla="*/ 9 h 17"/>
                <a:gd name="T14" fmla="*/ 8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8" y="0"/>
                  </a:moveTo>
                  <a:lnTo>
                    <a:pt x="2" y="13"/>
                  </a:lnTo>
                  <a:lnTo>
                    <a:pt x="0" y="16"/>
                  </a:lnTo>
                  <a:lnTo>
                    <a:pt x="6" y="13"/>
                  </a:lnTo>
                  <a:lnTo>
                    <a:pt x="8" y="16"/>
                  </a:lnTo>
                  <a:lnTo>
                    <a:pt x="16" y="4"/>
                  </a:lnTo>
                  <a:lnTo>
                    <a:pt x="9" y="9"/>
                  </a:lnTo>
                  <a:lnTo>
                    <a:pt x="8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548" name="Freeform 295"/>
            <p:cNvSpPr>
              <a:spLocks/>
            </p:cNvSpPr>
            <p:nvPr/>
          </p:nvSpPr>
          <p:spPr bwMode="auto">
            <a:xfrm>
              <a:off x="2141" y="1414"/>
              <a:ext cx="119" cy="127"/>
            </a:xfrm>
            <a:custGeom>
              <a:avLst/>
              <a:gdLst>
                <a:gd name="T0" fmla="*/ 99 w 119"/>
                <a:gd name="T1" fmla="*/ 68 h 127"/>
                <a:gd name="T2" fmla="*/ 96 w 119"/>
                <a:gd name="T3" fmla="*/ 64 h 127"/>
                <a:gd name="T4" fmla="*/ 95 w 119"/>
                <a:gd name="T5" fmla="*/ 53 h 127"/>
                <a:gd name="T6" fmla="*/ 82 w 119"/>
                <a:gd name="T7" fmla="*/ 39 h 127"/>
                <a:gd name="T8" fmla="*/ 89 w 119"/>
                <a:gd name="T9" fmla="*/ 30 h 127"/>
                <a:gd name="T10" fmla="*/ 75 w 119"/>
                <a:gd name="T11" fmla="*/ 23 h 127"/>
                <a:gd name="T12" fmla="*/ 74 w 119"/>
                <a:gd name="T13" fmla="*/ 14 h 127"/>
                <a:gd name="T14" fmla="*/ 75 w 119"/>
                <a:gd name="T15" fmla="*/ 12 h 127"/>
                <a:gd name="T16" fmla="*/ 74 w 119"/>
                <a:gd name="T17" fmla="*/ 4 h 127"/>
                <a:gd name="T18" fmla="*/ 60 w 119"/>
                <a:gd name="T19" fmla="*/ 0 h 127"/>
                <a:gd name="T20" fmla="*/ 47 w 119"/>
                <a:gd name="T21" fmla="*/ 5 h 127"/>
                <a:gd name="T22" fmla="*/ 43 w 119"/>
                <a:gd name="T23" fmla="*/ 14 h 127"/>
                <a:gd name="T24" fmla="*/ 38 w 119"/>
                <a:gd name="T25" fmla="*/ 17 h 127"/>
                <a:gd name="T26" fmla="*/ 27 w 119"/>
                <a:gd name="T27" fmla="*/ 16 h 127"/>
                <a:gd name="T28" fmla="*/ 16 w 119"/>
                <a:gd name="T29" fmla="*/ 14 h 127"/>
                <a:gd name="T30" fmla="*/ 6 w 119"/>
                <a:gd name="T31" fmla="*/ 8 h 127"/>
                <a:gd name="T32" fmla="*/ 0 w 119"/>
                <a:gd name="T33" fmla="*/ 12 h 127"/>
                <a:gd name="T34" fmla="*/ 26 w 119"/>
                <a:gd name="T35" fmla="*/ 23 h 127"/>
                <a:gd name="T36" fmla="*/ 35 w 119"/>
                <a:gd name="T37" fmla="*/ 39 h 127"/>
                <a:gd name="T38" fmla="*/ 40 w 119"/>
                <a:gd name="T39" fmla="*/ 51 h 127"/>
                <a:gd name="T40" fmla="*/ 44 w 119"/>
                <a:gd name="T41" fmla="*/ 50 h 127"/>
                <a:gd name="T42" fmla="*/ 49 w 119"/>
                <a:gd name="T43" fmla="*/ 54 h 127"/>
                <a:gd name="T44" fmla="*/ 52 w 119"/>
                <a:gd name="T45" fmla="*/ 63 h 127"/>
                <a:gd name="T46" fmla="*/ 35 w 119"/>
                <a:gd name="T47" fmla="*/ 75 h 127"/>
                <a:gd name="T48" fmla="*/ 28 w 119"/>
                <a:gd name="T49" fmla="*/ 82 h 127"/>
                <a:gd name="T50" fmla="*/ 20 w 119"/>
                <a:gd name="T51" fmla="*/ 86 h 127"/>
                <a:gd name="T52" fmla="*/ 22 w 119"/>
                <a:gd name="T53" fmla="*/ 100 h 127"/>
                <a:gd name="T54" fmla="*/ 25 w 119"/>
                <a:gd name="T55" fmla="*/ 116 h 127"/>
                <a:gd name="T56" fmla="*/ 36 w 119"/>
                <a:gd name="T57" fmla="*/ 119 h 127"/>
                <a:gd name="T58" fmla="*/ 36 w 119"/>
                <a:gd name="T59" fmla="*/ 122 h 127"/>
                <a:gd name="T60" fmla="*/ 41 w 119"/>
                <a:gd name="T61" fmla="*/ 121 h 127"/>
                <a:gd name="T62" fmla="*/ 44 w 119"/>
                <a:gd name="T63" fmla="*/ 126 h 127"/>
                <a:gd name="T64" fmla="*/ 47 w 119"/>
                <a:gd name="T65" fmla="*/ 124 h 127"/>
                <a:gd name="T66" fmla="*/ 71 w 119"/>
                <a:gd name="T67" fmla="*/ 120 h 127"/>
                <a:gd name="T68" fmla="*/ 76 w 119"/>
                <a:gd name="T69" fmla="*/ 118 h 127"/>
                <a:gd name="T70" fmla="*/ 89 w 119"/>
                <a:gd name="T71" fmla="*/ 118 h 127"/>
                <a:gd name="T72" fmla="*/ 96 w 119"/>
                <a:gd name="T73" fmla="*/ 110 h 127"/>
                <a:gd name="T74" fmla="*/ 103 w 119"/>
                <a:gd name="T75" fmla="*/ 102 h 127"/>
                <a:gd name="T76" fmla="*/ 111 w 119"/>
                <a:gd name="T77" fmla="*/ 95 h 127"/>
                <a:gd name="T78" fmla="*/ 118 w 119"/>
                <a:gd name="T79" fmla="*/ 87 h 127"/>
                <a:gd name="T80" fmla="*/ 101 w 119"/>
                <a:gd name="T81" fmla="*/ 77 h 127"/>
                <a:gd name="T82" fmla="*/ 105 w 119"/>
                <a:gd name="T83" fmla="*/ 74 h 127"/>
                <a:gd name="T84" fmla="*/ 99 w 119"/>
                <a:gd name="T85" fmla="*/ 68 h 12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9"/>
                <a:gd name="T130" fmla="*/ 0 h 127"/>
                <a:gd name="T131" fmla="*/ 119 w 119"/>
                <a:gd name="T132" fmla="*/ 127 h 12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9" h="127">
                  <a:moveTo>
                    <a:pt x="99" y="68"/>
                  </a:moveTo>
                  <a:lnTo>
                    <a:pt x="96" y="64"/>
                  </a:lnTo>
                  <a:lnTo>
                    <a:pt x="95" y="53"/>
                  </a:lnTo>
                  <a:lnTo>
                    <a:pt x="82" y="39"/>
                  </a:lnTo>
                  <a:lnTo>
                    <a:pt x="89" y="30"/>
                  </a:lnTo>
                  <a:lnTo>
                    <a:pt x="75" y="23"/>
                  </a:lnTo>
                  <a:lnTo>
                    <a:pt x="74" y="14"/>
                  </a:lnTo>
                  <a:lnTo>
                    <a:pt x="75" y="12"/>
                  </a:lnTo>
                  <a:lnTo>
                    <a:pt x="74" y="4"/>
                  </a:lnTo>
                  <a:lnTo>
                    <a:pt x="60" y="0"/>
                  </a:lnTo>
                  <a:lnTo>
                    <a:pt x="47" y="5"/>
                  </a:lnTo>
                  <a:lnTo>
                    <a:pt x="43" y="14"/>
                  </a:lnTo>
                  <a:lnTo>
                    <a:pt x="38" y="17"/>
                  </a:lnTo>
                  <a:lnTo>
                    <a:pt x="27" y="16"/>
                  </a:lnTo>
                  <a:lnTo>
                    <a:pt x="16" y="14"/>
                  </a:lnTo>
                  <a:lnTo>
                    <a:pt x="6" y="8"/>
                  </a:lnTo>
                  <a:lnTo>
                    <a:pt x="0" y="12"/>
                  </a:lnTo>
                  <a:lnTo>
                    <a:pt x="26" y="23"/>
                  </a:lnTo>
                  <a:lnTo>
                    <a:pt x="35" y="39"/>
                  </a:lnTo>
                  <a:lnTo>
                    <a:pt x="40" y="51"/>
                  </a:lnTo>
                  <a:lnTo>
                    <a:pt x="44" y="50"/>
                  </a:lnTo>
                  <a:lnTo>
                    <a:pt x="49" y="54"/>
                  </a:lnTo>
                  <a:lnTo>
                    <a:pt x="52" y="63"/>
                  </a:lnTo>
                  <a:lnTo>
                    <a:pt x="35" y="75"/>
                  </a:lnTo>
                  <a:lnTo>
                    <a:pt x="28" y="82"/>
                  </a:lnTo>
                  <a:lnTo>
                    <a:pt x="20" y="86"/>
                  </a:lnTo>
                  <a:lnTo>
                    <a:pt x="22" y="100"/>
                  </a:lnTo>
                  <a:lnTo>
                    <a:pt x="25" y="116"/>
                  </a:lnTo>
                  <a:lnTo>
                    <a:pt x="36" y="119"/>
                  </a:lnTo>
                  <a:lnTo>
                    <a:pt x="36" y="122"/>
                  </a:lnTo>
                  <a:lnTo>
                    <a:pt x="41" y="121"/>
                  </a:lnTo>
                  <a:lnTo>
                    <a:pt x="44" y="126"/>
                  </a:lnTo>
                  <a:lnTo>
                    <a:pt x="47" y="124"/>
                  </a:lnTo>
                  <a:lnTo>
                    <a:pt x="71" y="120"/>
                  </a:lnTo>
                  <a:lnTo>
                    <a:pt x="76" y="118"/>
                  </a:lnTo>
                  <a:lnTo>
                    <a:pt x="89" y="118"/>
                  </a:lnTo>
                  <a:lnTo>
                    <a:pt x="96" y="110"/>
                  </a:lnTo>
                  <a:lnTo>
                    <a:pt x="103" y="102"/>
                  </a:lnTo>
                  <a:lnTo>
                    <a:pt x="111" y="95"/>
                  </a:lnTo>
                  <a:lnTo>
                    <a:pt x="118" y="87"/>
                  </a:lnTo>
                  <a:lnTo>
                    <a:pt x="101" y="77"/>
                  </a:lnTo>
                  <a:lnTo>
                    <a:pt x="105" y="74"/>
                  </a:lnTo>
                  <a:lnTo>
                    <a:pt x="99" y="68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549" name="Freeform 296"/>
            <p:cNvSpPr>
              <a:spLocks/>
            </p:cNvSpPr>
            <p:nvPr/>
          </p:nvSpPr>
          <p:spPr bwMode="auto">
            <a:xfrm>
              <a:off x="2059" y="1707"/>
              <a:ext cx="17" cy="17"/>
            </a:xfrm>
            <a:custGeom>
              <a:avLst/>
              <a:gdLst>
                <a:gd name="T0" fmla="*/ 8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8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8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8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550" name="Freeform 297"/>
            <p:cNvSpPr>
              <a:spLocks/>
            </p:cNvSpPr>
            <p:nvPr/>
          </p:nvSpPr>
          <p:spPr bwMode="auto">
            <a:xfrm>
              <a:off x="2059" y="1684"/>
              <a:ext cx="84" cy="36"/>
            </a:xfrm>
            <a:custGeom>
              <a:avLst/>
              <a:gdLst>
                <a:gd name="T0" fmla="*/ 29 w 84"/>
                <a:gd name="T1" fmla="*/ 29 h 36"/>
                <a:gd name="T2" fmla="*/ 17 w 84"/>
                <a:gd name="T3" fmla="*/ 31 h 36"/>
                <a:gd name="T4" fmla="*/ 10 w 84"/>
                <a:gd name="T5" fmla="*/ 30 h 36"/>
                <a:gd name="T6" fmla="*/ 2 w 84"/>
                <a:gd name="T7" fmla="*/ 27 h 36"/>
                <a:gd name="T8" fmla="*/ 1 w 84"/>
                <a:gd name="T9" fmla="*/ 27 h 36"/>
                <a:gd name="T10" fmla="*/ 0 w 84"/>
                <a:gd name="T11" fmla="*/ 26 h 36"/>
                <a:gd name="T12" fmla="*/ 0 w 84"/>
                <a:gd name="T13" fmla="*/ 24 h 36"/>
                <a:gd name="T14" fmla="*/ 0 w 84"/>
                <a:gd name="T15" fmla="*/ 20 h 36"/>
                <a:gd name="T16" fmla="*/ 8 w 84"/>
                <a:gd name="T17" fmla="*/ 22 h 36"/>
                <a:gd name="T18" fmla="*/ 9 w 84"/>
                <a:gd name="T19" fmla="*/ 22 h 36"/>
                <a:gd name="T20" fmla="*/ 13 w 84"/>
                <a:gd name="T21" fmla="*/ 20 h 36"/>
                <a:gd name="T22" fmla="*/ 23 w 84"/>
                <a:gd name="T23" fmla="*/ 19 h 36"/>
                <a:gd name="T24" fmla="*/ 35 w 84"/>
                <a:gd name="T25" fmla="*/ 19 h 36"/>
                <a:gd name="T26" fmla="*/ 39 w 84"/>
                <a:gd name="T27" fmla="*/ 18 h 36"/>
                <a:gd name="T28" fmla="*/ 36 w 84"/>
                <a:gd name="T29" fmla="*/ 11 h 36"/>
                <a:gd name="T30" fmla="*/ 45 w 84"/>
                <a:gd name="T31" fmla="*/ 3 h 36"/>
                <a:gd name="T32" fmla="*/ 52 w 84"/>
                <a:gd name="T33" fmla="*/ 5 h 36"/>
                <a:gd name="T34" fmla="*/ 58 w 84"/>
                <a:gd name="T35" fmla="*/ 0 h 36"/>
                <a:gd name="T36" fmla="*/ 75 w 84"/>
                <a:gd name="T37" fmla="*/ 2 h 36"/>
                <a:gd name="T38" fmla="*/ 83 w 84"/>
                <a:gd name="T39" fmla="*/ 13 h 36"/>
                <a:gd name="T40" fmla="*/ 79 w 84"/>
                <a:gd name="T41" fmla="*/ 18 h 36"/>
                <a:gd name="T42" fmla="*/ 78 w 84"/>
                <a:gd name="T43" fmla="*/ 19 h 36"/>
                <a:gd name="T44" fmla="*/ 74 w 84"/>
                <a:gd name="T45" fmla="*/ 29 h 36"/>
                <a:gd name="T46" fmla="*/ 73 w 84"/>
                <a:gd name="T47" fmla="*/ 30 h 36"/>
                <a:gd name="T48" fmla="*/ 51 w 84"/>
                <a:gd name="T49" fmla="*/ 35 h 36"/>
                <a:gd name="T50" fmla="*/ 46 w 84"/>
                <a:gd name="T51" fmla="*/ 34 h 36"/>
                <a:gd name="T52" fmla="*/ 29 w 84"/>
                <a:gd name="T53" fmla="*/ 29 h 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4"/>
                <a:gd name="T82" fmla="*/ 0 h 36"/>
                <a:gd name="T83" fmla="*/ 84 w 84"/>
                <a:gd name="T84" fmla="*/ 36 h 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4" h="36">
                  <a:moveTo>
                    <a:pt x="29" y="29"/>
                  </a:moveTo>
                  <a:lnTo>
                    <a:pt x="17" y="31"/>
                  </a:lnTo>
                  <a:lnTo>
                    <a:pt x="10" y="30"/>
                  </a:lnTo>
                  <a:lnTo>
                    <a:pt x="2" y="27"/>
                  </a:lnTo>
                  <a:lnTo>
                    <a:pt x="1" y="27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8" y="22"/>
                  </a:lnTo>
                  <a:lnTo>
                    <a:pt x="9" y="22"/>
                  </a:lnTo>
                  <a:lnTo>
                    <a:pt x="13" y="20"/>
                  </a:lnTo>
                  <a:lnTo>
                    <a:pt x="23" y="19"/>
                  </a:lnTo>
                  <a:lnTo>
                    <a:pt x="35" y="19"/>
                  </a:lnTo>
                  <a:lnTo>
                    <a:pt x="39" y="18"/>
                  </a:lnTo>
                  <a:lnTo>
                    <a:pt x="36" y="11"/>
                  </a:lnTo>
                  <a:lnTo>
                    <a:pt x="45" y="3"/>
                  </a:lnTo>
                  <a:lnTo>
                    <a:pt x="52" y="5"/>
                  </a:lnTo>
                  <a:lnTo>
                    <a:pt x="58" y="0"/>
                  </a:lnTo>
                  <a:lnTo>
                    <a:pt x="75" y="2"/>
                  </a:lnTo>
                  <a:lnTo>
                    <a:pt x="83" y="13"/>
                  </a:lnTo>
                  <a:lnTo>
                    <a:pt x="79" y="18"/>
                  </a:lnTo>
                  <a:lnTo>
                    <a:pt x="78" y="19"/>
                  </a:lnTo>
                  <a:lnTo>
                    <a:pt x="74" y="29"/>
                  </a:lnTo>
                  <a:lnTo>
                    <a:pt x="73" y="30"/>
                  </a:lnTo>
                  <a:lnTo>
                    <a:pt x="51" y="35"/>
                  </a:lnTo>
                  <a:lnTo>
                    <a:pt x="46" y="34"/>
                  </a:lnTo>
                  <a:lnTo>
                    <a:pt x="29" y="29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551" name="Freeform 298"/>
            <p:cNvSpPr>
              <a:spLocks/>
            </p:cNvSpPr>
            <p:nvPr/>
          </p:nvSpPr>
          <p:spPr bwMode="auto">
            <a:xfrm>
              <a:off x="2129" y="1736"/>
              <a:ext cx="46" cy="38"/>
            </a:xfrm>
            <a:custGeom>
              <a:avLst/>
              <a:gdLst>
                <a:gd name="T0" fmla="*/ 40 w 46"/>
                <a:gd name="T1" fmla="*/ 5 h 38"/>
                <a:gd name="T2" fmla="*/ 41 w 46"/>
                <a:gd name="T3" fmla="*/ 7 h 38"/>
                <a:gd name="T4" fmla="*/ 40 w 46"/>
                <a:gd name="T5" fmla="*/ 9 h 38"/>
                <a:gd name="T6" fmla="*/ 38 w 46"/>
                <a:gd name="T7" fmla="*/ 12 h 38"/>
                <a:gd name="T8" fmla="*/ 40 w 46"/>
                <a:gd name="T9" fmla="*/ 14 h 38"/>
                <a:gd name="T10" fmla="*/ 45 w 46"/>
                <a:gd name="T11" fmla="*/ 17 h 38"/>
                <a:gd name="T12" fmla="*/ 41 w 46"/>
                <a:gd name="T13" fmla="*/ 19 h 38"/>
                <a:gd name="T14" fmla="*/ 43 w 46"/>
                <a:gd name="T15" fmla="*/ 21 h 38"/>
                <a:gd name="T16" fmla="*/ 43 w 46"/>
                <a:gd name="T17" fmla="*/ 24 h 38"/>
                <a:gd name="T18" fmla="*/ 38 w 46"/>
                <a:gd name="T19" fmla="*/ 25 h 38"/>
                <a:gd name="T20" fmla="*/ 40 w 46"/>
                <a:gd name="T21" fmla="*/ 27 h 38"/>
                <a:gd name="T22" fmla="*/ 39 w 46"/>
                <a:gd name="T23" fmla="*/ 29 h 38"/>
                <a:gd name="T24" fmla="*/ 37 w 46"/>
                <a:gd name="T25" fmla="*/ 27 h 38"/>
                <a:gd name="T26" fmla="*/ 34 w 46"/>
                <a:gd name="T27" fmla="*/ 31 h 38"/>
                <a:gd name="T28" fmla="*/ 33 w 46"/>
                <a:gd name="T29" fmla="*/ 32 h 38"/>
                <a:gd name="T30" fmla="*/ 35 w 46"/>
                <a:gd name="T31" fmla="*/ 36 h 38"/>
                <a:gd name="T32" fmla="*/ 33 w 46"/>
                <a:gd name="T33" fmla="*/ 37 h 38"/>
                <a:gd name="T34" fmla="*/ 30 w 46"/>
                <a:gd name="T35" fmla="*/ 36 h 38"/>
                <a:gd name="T36" fmla="*/ 27 w 46"/>
                <a:gd name="T37" fmla="*/ 34 h 38"/>
                <a:gd name="T38" fmla="*/ 23 w 46"/>
                <a:gd name="T39" fmla="*/ 32 h 38"/>
                <a:gd name="T40" fmla="*/ 23 w 46"/>
                <a:gd name="T41" fmla="*/ 31 h 38"/>
                <a:gd name="T42" fmla="*/ 19 w 46"/>
                <a:gd name="T43" fmla="*/ 27 h 38"/>
                <a:gd name="T44" fmla="*/ 18 w 46"/>
                <a:gd name="T45" fmla="*/ 25 h 38"/>
                <a:gd name="T46" fmla="*/ 16 w 46"/>
                <a:gd name="T47" fmla="*/ 24 h 38"/>
                <a:gd name="T48" fmla="*/ 7 w 46"/>
                <a:gd name="T49" fmla="*/ 16 h 38"/>
                <a:gd name="T50" fmla="*/ 7 w 46"/>
                <a:gd name="T51" fmla="*/ 15 h 38"/>
                <a:gd name="T52" fmla="*/ 5 w 46"/>
                <a:gd name="T53" fmla="*/ 15 h 38"/>
                <a:gd name="T54" fmla="*/ 3 w 46"/>
                <a:gd name="T55" fmla="*/ 8 h 38"/>
                <a:gd name="T56" fmla="*/ 1 w 46"/>
                <a:gd name="T57" fmla="*/ 7 h 38"/>
                <a:gd name="T58" fmla="*/ 0 w 46"/>
                <a:gd name="T59" fmla="*/ 1 h 38"/>
                <a:gd name="T60" fmla="*/ 3 w 46"/>
                <a:gd name="T61" fmla="*/ 1 h 38"/>
                <a:gd name="T62" fmla="*/ 6 w 46"/>
                <a:gd name="T63" fmla="*/ 4 h 38"/>
                <a:gd name="T64" fmla="*/ 8 w 46"/>
                <a:gd name="T65" fmla="*/ 0 h 38"/>
                <a:gd name="T66" fmla="*/ 13 w 46"/>
                <a:gd name="T67" fmla="*/ 0 h 38"/>
                <a:gd name="T68" fmla="*/ 16 w 46"/>
                <a:gd name="T69" fmla="*/ 2 h 38"/>
                <a:gd name="T70" fmla="*/ 23 w 46"/>
                <a:gd name="T71" fmla="*/ 2 h 38"/>
                <a:gd name="T72" fmla="*/ 24 w 46"/>
                <a:gd name="T73" fmla="*/ 2 h 38"/>
                <a:gd name="T74" fmla="*/ 27 w 46"/>
                <a:gd name="T75" fmla="*/ 2 h 38"/>
                <a:gd name="T76" fmla="*/ 28 w 46"/>
                <a:gd name="T77" fmla="*/ 2 h 38"/>
                <a:gd name="T78" fmla="*/ 31 w 46"/>
                <a:gd name="T79" fmla="*/ 2 h 38"/>
                <a:gd name="T80" fmla="*/ 33 w 46"/>
                <a:gd name="T81" fmla="*/ 2 h 38"/>
                <a:gd name="T82" fmla="*/ 34 w 46"/>
                <a:gd name="T83" fmla="*/ 5 h 38"/>
                <a:gd name="T84" fmla="*/ 37 w 46"/>
                <a:gd name="T85" fmla="*/ 5 h 38"/>
                <a:gd name="T86" fmla="*/ 40 w 46"/>
                <a:gd name="T87" fmla="*/ 5 h 3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6"/>
                <a:gd name="T133" fmla="*/ 0 h 38"/>
                <a:gd name="T134" fmla="*/ 46 w 46"/>
                <a:gd name="T135" fmla="*/ 38 h 3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6" h="38">
                  <a:moveTo>
                    <a:pt x="40" y="5"/>
                  </a:moveTo>
                  <a:lnTo>
                    <a:pt x="41" y="7"/>
                  </a:lnTo>
                  <a:lnTo>
                    <a:pt x="40" y="9"/>
                  </a:lnTo>
                  <a:lnTo>
                    <a:pt x="38" y="12"/>
                  </a:lnTo>
                  <a:lnTo>
                    <a:pt x="40" y="14"/>
                  </a:lnTo>
                  <a:lnTo>
                    <a:pt x="45" y="17"/>
                  </a:lnTo>
                  <a:lnTo>
                    <a:pt x="41" y="19"/>
                  </a:lnTo>
                  <a:lnTo>
                    <a:pt x="43" y="21"/>
                  </a:lnTo>
                  <a:lnTo>
                    <a:pt x="43" y="24"/>
                  </a:lnTo>
                  <a:lnTo>
                    <a:pt x="38" y="25"/>
                  </a:lnTo>
                  <a:lnTo>
                    <a:pt x="40" y="27"/>
                  </a:lnTo>
                  <a:lnTo>
                    <a:pt x="39" y="29"/>
                  </a:lnTo>
                  <a:lnTo>
                    <a:pt x="37" y="27"/>
                  </a:lnTo>
                  <a:lnTo>
                    <a:pt x="34" y="31"/>
                  </a:lnTo>
                  <a:lnTo>
                    <a:pt x="33" y="32"/>
                  </a:lnTo>
                  <a:lnTo>
                    <a:pt x="35" y="36"/>
                  </a:lnTo>
                  <a:lnTo>
                    <a:pt x="33" y="37"/>
                  </a:lnTo>
                  <a:lnTo>
                    <a:pt x="30" y="36"/>
                  </a:lnTo>
                  <a:lnTo>
                    <a:pt x="27" y="34"/>
                  </a:lnTo>
                  <a:lnTo>
                    <a:pt x="23" y="32"/>
                  </a:lnTo>
                  <a:lnTo>
                    <a:pt x="23" y="31"/>
                  </a:lnTo>
                  <a:lnTo>
                    <a:pt x="19" y="27"/>
                  </a:lnTo>
                  <a:lnTo>
                    <a:pt x="18" y="25"/>
                  </a:lnTo>
                  <a:lnTo>
                    <a:pt x="16" y="24"/>
                  </a:lnTo>
                  <a:lnTo>
                    <a:pt x="7" y="16"/>
                  </a:lnTo>
                  <a:lnTo>
                    <a:pt x="7" y="15"/>
                  </a:lnTo>
                  <a:lnTo>
                    <a:pt x="5" y="15"/>
                  </a:lnTo>
                  <a:lnTo>
                    <a:pt x="3" y="8"/>
                  </a:lnTo>
                  <a:lnTo>
                    <a:pt x="1" y="7"/>
                  </a:lnTo>
                  <a:lnTo>
                    <a:pt x="0" y="1"/>
                  </a:lnTo>
                  <a:lnTo>
                    <a:pt x="3" y="1"/>
                  </a:lnTo>
                  <a:lnTo>
                    <a:pt x="6" y="4"/>
                  </a:lnTo>
                  <a:lnTo>
                    <a:pt x="8" y="0"/>
                  </a:lnTo>
                  <a:lnTo>
                    <a:pt x="13" y="0"/>
                  </a:lnTo>
                  <a:lnTo>
                    <a:pt x="16" y="2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31" y="2"/>
                  </a:lnTo>
                  <a:lnTo>
                    <a:pt x="33" y="2"/>
                  </a:lnTo>
                  <a:lnTo>
                    <a:pt x="34" y="5"/>
                  </a:lnTo>
                  <a:lnTo>
                    <a:pt x="37" y="5"/>
                  </a:lnTo>
                  <a:lnTo>
                    <a:pt x="40" y="5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552" name="Freeform 299"/>
            <p:cNvSpPr>
              <a:spLocks/>
            </p:cNvSpPr>
            <p:nvPr/>
          </p:nvSpPr>
          <p:spPr bwMode="auto">
            <a:xfrm>
              <a:off x="2105" y="1716"/>
              <a:ext cx="65" cy="52"/>
            </a:xfrm>
            <a:custGeom>
              <a:avLst/>
              <a:gdLst>
                <a:gd name="T0" fmla="*/ 57 w 65"/>
                <a:gd name="T1" fmla="*/ 23 h 52"/>
                <a:gd name="T2" fmla="*/ 60 w 65"/>
                <a:gd name="T3" fmla="*/ 23 h 52"/>
                <a:gd name="T4" fmla="*/ 61 w 65"/>
                <a:gd name="T5" fmla="*/ 20 h 52"/>
                <a:gd name="T6" fmla="*/ 64 w 65"/>
                <a:gd name="T7" fmla="*/ 19 h 52"/>
                <a:gd name="T8" fmla="*/ 64 w 65"/>
                <a:gd name="T9" fmla="*/ 18 h 52"/>
                <a:gd name="T10" fmla="*/ 61 w 65"/>
                <a:gd name="T11" fmla="*/ 18 h 52"/>
                <a:gd name="T12" fmla="*/ 59 w 65"/>
                <a:gd name="T13" fmla="*/ 17 h 52"/>
                <a:gd name="T14" fmla="*/ 61 w 65"/>
                <a:gd name="T15" fmla="*/ 16 h 52"/>
                <a:gd name="T16" fmla="*/ 59 w 65"/>
                <a:gd name="T17" fmla="*/ 15 h 52"/>
                <a:gd name="T18" fmla="*/ 57 w 65"/>
                <a:gd name="T19" fmla="*/ 10 h 52"/>
                <a:gd name="T20" fmla="*/ 40 w 65"/>
                <a:gd name="T21" fmla="*/ 8 h 52"/>
                <a:gd name="T22" fmla="*/ 30 w 65"/>
                <a:gd name="T23" fmla="*/ 0 h 52"/>
                <a:gd name="T24" fmla="*/ 29 w 65"/>
                <a:gd name="T25" fmla="*/ 2 h 52"/>
                <a:gd name="T26" fmla="*/ 28 w 65"/>
                <a:gd name="T27" fmla="*/ 2 h 52"/>
                <a:gd name="T28" fmla="*/ 28 w 65"/>
                <a:gd name="T29" fmla="*/ 3 h 52"/>
                <a:gd name="T30" fmla="*/ 25 w 65"/>
                <a:gd name="T31" fmla="*/ 3 h 52"/>
                <a:gd name="T32" fmla="*/ 24 w 65"/>
                <a:gd name="T33" fmla="*/ 4 h 52"/>
                <a:gd name="T34" fmla="*/ 20 w 65"/>
                <a:gd name="T35" fmla="*/ 5 h 52"/>
                <a:gd name="T36" fmla="*/ 21 w 65"/>
                <a:gd name="T37" fmla="*/ 8 h 52"/>
                <a:gd name="T38" fmla="*/ 22 w 65"/>
                <a:gd name="T39" fmla="*/ 11 h 52"/>
                <a:gd name="T40" fmla="*/ 21 w 65"/>
                <a:gd name="T41" fmla="*/ 11 h 52"/>
                <a:gd name="T42" fmla="*/ 17 w 65"/>
                <a:gd name="T43" fmla="*/ 13 h 52"/>
                <a:gd name="T44" fmla="*/ 17 w 65"/>
                <a:gd name="T45" fmla="*/ 16 h 52"/>
                <a:gd name="T46" fmla="*/ 15 w 65"/>
                <a:gd name="T47" fmla="*/ 16 h 52"/>
                <a:gd name="T48" fmla="*/ 13 w 65"/>
                <a:gd name="T49" fmla="*/ 14 h 52"/>
                <a:gd name="T50" fmla="*/ 12 w 65"/>
                <a:gd name="T51" fmla="*/ 15 h 52"/>
                <a:gd name="T52" fmla="*/ 10 w 65"/>
                <a:gd name="T53" fmla="*/ 13 h 52"/>
                <a:gd name="T54" fmla="*/ 8 w 65"/>
                <a:gd name="T55" fmla="*/ 16 h 52"/>
                <a:gd name="T56" fmla="*/ 2 w 65"/>
                <a:gd name="T57" fmla="*/ 16 h 52"/>
                <a:gd name="T58" fmla="*/ 0 w 65"/>
                <a:gd name="T59" fmla="*/ 14 h 52"/>
                <a:gd name="T60" fmla="*/ 2 w 65"/>
                <a:gd name="T61" fmla="*/ 18 h 52"/>
                <a:gd name="T62" fmla="*/ 5 w 65"/>
                <a:gd name="T63" fmla="*/ 23 h 52"/>
                <a:gd name="T64" fmla="*/ 7 w 65"/>
                <a:gd name="T65" fmla="*/ 20 h 52"/>
                <a:gd name="T66" fmla="*/ 17 w 65"/>
                <a:gd name="T67" fmla="*/ 33 h 52"/>
                <a:gd name="T68" fmla="*/ 19 w 65"/>
                <a:gd name="T69" fmla="*/ 37 h 52"/>
                <a:gd name="T70" fmla="*/ 30 w 65"/>
                <a:gd name="T71" fmla="*/ 43 h 52"/>
                <a:gd name="T72" fmla="*/ 44 w 65"/>
                <a:gd name="T73" fmla="*/ 50 h 52"/>
                <a:gd name="T74" fmla="*/ 47 w 65"/>
                <a:gd name="T75" fmla="*/ 51 h 52"/>
                <a:gd name="T76" fmla="*/ 47 w 65"/>
                <a:gd name="T77" fmla="*/ 50 h 52"/>
                <a:gd name="T78" fmla="*/ 42 w 65"/>
                <a:gd name="T79" fmla="*/ 46 h 52"/>
                <a:gd name="T80" fmla="*/ 42 w 65"/>
                <a:gd name="T81" fmla="*/ 44 h 52"/>
                <a:gd name="T82" fmla="*/ 39 w 65"/>
                <a:gd name="T83" fmla="*/ 43 h 52"/>
                <a:gd name="T84" fmla="*/ 30 w 65"/>
                <a:gd name="T85" fmla="*/ 34 h 52"/>
                <a:gd name="T86" fmla="*/ 30 w 65"/>
                <a:gd name="T87" fmla="*/ 33 h 52"/>
                <a:gd name="T88" fmla="*/ 28 w 65"/>
                <a:gd name="T89" fmla="*/ 33 h 52"/>
                <a:gd name="T90" fmla="*/ 27 w 65"/>
                <a:gd name="T91" fmla="*/ 27 h 52"/>
                <a:gd name="T92" fmla="*/ 24 w 65"/>
                <a:gd name="T93" fmla="*/ 25 h 52"/>
                <a:gd name="T94" fmla="*/ 23 w 65"/>
                <a:gd name="T95" fmla="*/ 19 h 52"/>
                <a:gd name="T96" fmla="*/ 27 w 65"/>
                <a:gd name="T97" fmla="*/ 19 h 52"/>
                <a:gd name="T98" fmla="*/ 29 w 65"/>
                <a:gd name="T99" fmla="*/ 23 h 52"/>
                <a:gd name="T100" fmla="*/ 32 w 65"/>
                <a:gd name="T101" fmla="*/ 18 h 52"/>
                <a:gd name="T102" fmla="*/ 36 w 65"/>
                <a:gd name="T103" fmla="*/ 18 h 52"/>
                <a:gd name="T104" fmla="*/ 39 w 65"/>
                <a:gd name="T105" fmla="*/ 20 h 52"/>
                <a:gd name="T106" fmla="*/ 47 w 65"/>
                <a:gd name="T107" fmla="*/ 21 h 52"/>
                <a:gd name="T108" fmla="*/ 47 w 65"/>
                <a:gd name="T109" fmla="*/ 20 h 52"/>
                <a:gd name="T110" fmla="*/ 50 w 65"/>
                <a:gd name="T111" fmla="*/ 21 h 52"/>
                <a:gd name="T112" fmla="*/ 51 w 65"/>
                <a:gd name="T113" fmla="*/ 20 h 52"/>
                <a:gd name="T114" fmla="*/ 54 w 65"/>
                <a:gd name="T115" fmla="*/ 21 h 52"/>
                <a:gd name="T116" fmla="*/ 56 w 65"/>
                <a:gd name="T117" fmla="*/ 21 h 52"/>
                <a:gd name="T118" fmla="*/ 57 w 65"/>
                <a:gd name="T119" fmla="*/ 23 h 5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5"/>
                <a:gd name="T181" fmla="*/ 0 h 52"/>
                <a:gd name="T182" fmla="*/ 65 w 65"/>
                <a:gd name="T183" fmla="*/ 52 h 5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5" h="52">
                  <a:moveTo>
                    <a:pt x="57" y="23"/>
                  </a:moveTo>
                  <a:lnTo>
                    <a:pt x="60" y="23"/>
                  </a:lnTo>
                  <a:lnTo>
                    <a:pt x="61" y="20"/>
                  </a:lnTo>
                  <a:lnTo>
                    <a:pt x="64" y="19"/>
                  </a:lnTo>
                  <a:lnTo>
                    <a:pt x="64" y="18"/>
                  </a:lnTo>
                  <a:lnTo>
                    <a:pt x="61" y="18"/>
                  </a:lnTo>
                  <a:lnTo>
                    <a:pt x="59" y="17"/>
                  </a:lnTo>
                  <a:lnTo>
                    <a:pt x="61" y="16"/>
                  </a:lnTo>
                  <a:lnTo>
                    <a:pt x="59" y="15"/>
                  </a:lnTo>
                  <a:lnTo>
                    <a:pt x="57" y="10"/>
                  </a:lnTo>
                  <a:lnTo>
                    <a:pt x="40" y="8"/>
                  </a:lnTo>
                  <a:lnTo>
                    <a:pt x="30" y="0"/>
                  </a:lnTo>
                  <a:lnTo>
                    <a:pt x="29" y="2"/>
                  </a:lnTo>
                  <a:lnTo>
                    <a:pt x="28" y="2"/>
                  </a:lnTo>
                  <a:lnTo>
                    <a:pt x="28" y="3"/>
                  </a:lnTo>
                  <a:lnTo>
                    <a:pt x="25" y="3"/>
                  </a:lnTo>
                  <a:lnTo>
                    <a:pt x="24" y="4"/>
                  </a:lnTo>
                  <a:lnTo>
                    <a:pt x="20" y="5"/>
                  </a:lnTo>
                  <a:lnTo>
                    <a:pt x="21" y="8"/>
                  </a:lnTo>
                  <a:lnTo>
                    <a:pt x="22" y="11"/>
                  </a:lnTo>
                  <a:lnTo>
                    <a:pt x="21" y="11"/>
                  </a:lnTo>
                  <a:lnTo>
                    <a:pt x="17" y="13"/>
                  </a:lnTo>
                  <a:lnTo>
                    <a:pt x="17" y="16"/>
                  </a:lnTo>
                  <a:lnTo>
                    <a:pt x="15" y="16"/>
                  </a:lnTo>
                  <a:lnTo>
                    <a:pt x="13" y="14"/>
                  </a:lnTo>
                  <a:lnTo>
                    <a:pt x="12" y="15"/>
                  </a:lnTo>
                  <a:lnTo>
                    <a:pt x="10" y="13"/>
                  </a:lnTo>
                  <a:lnTo>
                    <a:pt x="8" y="16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5" y="23"/>
                  </a:lnTo>
                  <a:lnTo>
                    <a:pt x="7" y="20"/>
                  </a:lnTo>
                  <a:lnTo>
                    <a:pt x="17" y="33"/>
                  </a:lnTo>
                  <a:lnTo>
                    <a:pt x="19" y="37"/>
                  </a:lnTo>
                  <a:lnTo>
                    <a:pt x="30" y="43"/>
                  </a:lnTo>
                  <a:lnTo>
                    <a:pt x="44" y="50"/>
                  </a:lnTo>
                  <a:lnTo>
                    <a:pt x="47" y="51"/>
                  </a:lnTo>
                  <a:lnTo>
                    <a:pt x="47" y="50"/>
                  </a:lnTo>
                  <a:lnTo>
                    <a:pt x="42" y="46"/>
                  </a:lnTo>
                  <a:lnTo>
                    <a:pt x="42" y="44"/>
                  </a:lnTo>
                  <a:lnTo>
                    <a:pt x="39" y="43"/>
                  </a:lnTo>
                  <a:lnTo>
                    <a:pt x="30" y="34"/>
                  </a:lnTo>
                  <a:lnTo>
                    <a:pt x="30" y="33"/>
                  </a:lnTo>
                  <a:lnTo>
                    <a:pt x="28" y="33"/>
                  </a:lnTo>
                  <a:lnTo>
                    <a:pt x="27" y="27"/>
                  </a:lnTo>
                  <a:lnTo>
                    <a:pt x="24" y="25"/>
                  </a:lnTo>
                  <a:lnTo>
                    <a:pt x="23" y="19"/>
                  </a:lnTo>
                  <a:lnTo>
                    <a:pt x="27" y="19"/>
                  </a:lnTo>
                  <a:lnTo>
                    <a:pt x="29" y="23"/>
                  </a:lnTo>
                  <a:lnTo>
                    <a:pt x="32" y="18"/>
                  </a:lnTo>
                  <a:lnTo>
                    <a:pt x="36" y="18"/>
                  </a:lnTo>
                  <a:lnTo>
                    <a:pt x="39" y="20"/>
                  </a:lnTo>
                  <a:lnTo>
                    <a:pt x="47" y="21"/>
                  </a:lnTo>
                  <a:lnTo>
                    <a:pt x="47" y="20"/>
                  </a:lnTo>
                  <a:lnTo>
                    <a:pt x="50" y="21"/>
                  </a:lnTo>
                  <a:lnTo>
                    <a:pt x="51" y="20"/>
                  </a:lnTo>
                  <a:lnTo>
                    <a:pt x="54" y="21"/>
                  </a:lnTo>
                  <a:lnTo>
                    <a:pt x="56" y="21"/>
                  </a:lnTo>
                  <a:lnTo>
                    <a:pt x="57" y="23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553" name="Freeform 300"/>
            <p:cNvSpPr>
              <a:spLocks/>
            </p:cNvSpPr>
            <p:nvPr/>
          </p:nvSpPr>
          <p:spPr bwMode="auto">
            <a:xfrm>
              <a:off x="2145" y="1767"/>
              <a:ext cx="18" cy="17"/>
            </a:xfrm>
            <a:custGeom>
              <a:avLst/>
              <a:gdLst>
                <a:gd name="T0" fmla="*/ 17 w 18"/>
                <a:gd name="T1" fmla="*/ 16 h 17"/>
                <a:gd name="T2" fmla="*/ 17 w 18"/>
                <a:gd name="T3" fmla="*/ 11 h 17"/>
                <a:gd name="T4" fmla="*/ 15 w 18"/>
                <a:gd name="T5" fmla="*/ 9 h 17"/>
                <a:gd name="T6" fmla="*/ 11 w 18"/>
                <a:gd name="T7" fmla="*/ 4 h 17"/>
                <a:gd name="T8" fmla="*/ 8 w 18"/>
                <a:gd name="T9" fmla="*/ 0 h 17"/>
                <a:gd name="T10" fmla="*/ 0 w 18"/>
                <a:gd name="T11" fmla="*/ 0 h 17"/>
                <a:gd name="T12" fmla="*/ 17 w 18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17"/>
                <a:gd name="T23" fmla="*/ 18 w 18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17">
                  <a:moveTo>
                    <a:pt x="17" y="16"/>
                  </a:moveTo>
                  <a:lnTo>
                    <a:pt x="17" y="11"/>
                  </a:lnTo>
                  <a:lnTo>
                    <a:pt x="15" y="9"/>
                  </a:lnTo>
                  <a:lnTo>
                    <a:pt x="11" y="4"/>
                  </a:lnTo>
                  <a:lnTo>
                    <a:pt x="8" y="0"/>
                  </a:lnTo>
                  <a:lnTo>
                    <a:pt x="0" y="0"/>
                  </a:lnTo>
                  <a:lnTo>
                    <a:pt x="17" y="16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554" name="Freeform 301"/>
            <p:cNvSpPr>
              <a:spLocks/>
            </p:cNvSpPr>
            <p:nvPr/>
          </p:nvSpPr>
          <p:spPr bwMode="auto">
            <a:xfrm>
              <a:off x="1902" y="1657"/>
              <a:ext cx="140" cy="118"/>
            </a:xfrm>
            <a:custGeom>
              <a:avLst/>
              <a:gdLst>
                <a:gd name="T0" fmla="*/ 136 w 140"/>
                <a:gd name="T1" fmla="*/ 94 h 118"/>
                <a:gd name="T2" fmla="*/ 136 w 140"/>
                <a:gd name="T3" fmla="*/ 99 h 118"/>
                <a:gd name="T4" fmla="*/ 135 w 140"/>
                <a:gd name="T5" fmla="*/ 99 h 118"/>
                <a:gd name="T6" fmla="*/ 134 w 140"/>
                <a:gd name="T7" fmla="*/ 99 h 118"/>
                <a:gd name="T8" fmla="*/ 134 w 140"/>
                <a:gd name="T9" fmla="*/ 100 h 118"/>
                <a:gd name="T10" fmla="*/ 123 w 140"/>
                <a:gd name="T11" fmla="*/ 108 h 118"/>
                <a:gd name="T12" fmla="*/ 109 w 140"/>
                <a:gd name="T13" fmla="*/ 104 h 118"/>
                <a:gd name="T14" fmla="*/ 105 w 140"/>
                <a:gd name="T15" fmla="*/ 102 h 118"/>
                <a:gd name="T16" fmla="*/ 103 w 140"/>
                <a:gd name="T17" fmla="*/ 104 h 118"/>
                <a:gd name="T18" fmla="*/ 94 w 140"/>
                <a:gd name="T19" fmla="*/ 104 h 118"/>
                <a:gd name="T20" fmla="*/ 87 w 140"/>
                <a:gd name="T21" fmla="*/ 108 h 118"/>
                <a:gd name="T22" fmla="*/ 88 w 140"/>
                <a:gd name="T23" fmla="*/ 117 h 118"/>
                <a:gd name="T24" fmla="*/ 72 w 140"/>
                <a:gd name="T25" fmla="*/ 116 h 118"/>
                <a:gd name="T26" fmla="*/ 72 w 140"/>
                <a:gd name="T27" fmla="*/ 115 h 118"/>
                <a:gd name="T28" fmla="*/ 68 w 140"/>
                <a:gd name="T29" fmla="*/ 115 h 118"/>
                <a:gd name="T30" fmla="*/ 37 w 140"/>
                <a:gd name="T31" fmla="*/ 108 h 118"/>
                <a:gd name="T32" fmla="*/ 32 w 140"/>
                <a:gd name="T33" fmla="*/ 104 h 118"/>
                <a:gd name="T34" fmla="*/ 37 w 140"/>
                <a:gd name="T35" fmla="*/ 97 h 118"/>
                <a:gd name="T36" fmla="*/ 37 w 140"/>
                <a:gd name="T37" fmla="*/ 87 h 118"/>
                <a:gd name="T38" fmla="*/ 39 w 140"/>
                <a:gd name="T39" fmla="*/ 76 h 118"/>
                <a:gd name="T40" fmla="*/ 44 w 140"/>
                <a:gd name="T41" fmla="*/ 82 h 118"/>
                <a:gd name="T42" fmla="*/ 39 w 140"/>
                <a:gd name="T43" fmla="*/ 71 h 118"/>
                <a:gd name="T44" fmla="*/ 40 w 140"/>
                <a:gd name="T45" fmla="*/ 68 h 118"/>
                <a:gd name="T46" fmla="*/ 34 w 140"/>
                <a:gd name="T47" fmla="*/ 63 h 118"/>
                <a:gd name="T48" fmla="*/ 29 w 140"/>
                <a:gd name="T49" fmla="*/ 54 h 118"/>
                <a:gd name="T50" fmla="*/ 31 w 140"/>
                <a:gd name="T51" fmla="*/ 51 h 118"/>
                <a:gd name="T52" fmla="*/ 25 w 140"/>
                <a:gd name="T53" fmla="*/ 49 h 118"/>
                <a:gd name="T54" fmla="*/ 17 w 140"/>
                <a:gd name="T55" fmla="*/ 47 h 118"/>
                <a:gd name="T56" fmla="*/ 8 w 140"/>
                <a:gd name="T57" fmla="*/ 43 h 118"/>
                <a:gd name="T58" fmla="*/ 2 w 140"/>
                <a:gd name="T59" fmla="*/ 41 h 118"/>
                <a:gd name="T60" fmla="*/ 3 w 140"/>
                <a:gd name="T61" fmla="*/ 39 h 118"/>
                <a:gd name="T62" fmla="*/ 5 w 140"/>
                <a:gd name="T63" fmla="*/ 38 h 118"/>
                <a:gd name="T64" fmla="*/ 0 w 140"/>
                <a:gd name="T65" fmla="*/ 36 h 118"/>
                <a:gd name="T66" fmla="*/ 12 w 140"/>
                <a:gd name="T67" fmla="*/ 31 h 118"/>
                <a:gd name="T68" fmla="*/ 22 w 140"/>
                <a:gd name="T69" fmla="*/ 33 h 118"/>
                <a:gd name="T70" fmla="*/ 35 w 140"/>
                <a:gd name="T71" fmla="*/ 33 h 118"/>
                <a:gd name="T72" fmla="*/ 32 w 140"/>
                <a:gd name="T73" fmla="*/ 20 h 118"/>
                <a:gd name="T74" fmla="*/ 36 w 140"/>
                <a:gd name="T75" fmla="*/ 19 h 118"/>
                <a:gd name="T76" fmla="*/ 39 w 140"/>
                <a:gd name="T77" fmla="*/ 22 h 118"/>
                <a:gd name="T78" fmla="*/ 57 w 140"/>
                <a:gd name="T79" fmla="*/ 21 h 118"/>
                <a:gd name="T80" fmla="*/ 52 w 140"/>
                <a:gd name="T81" fmla="*/ 21 h 118"/>
                <a:gd name="T82" fmla="*/ 67 w 140"/>
                <a:gd name="T83" fmla="*/ 13 h 118"/>
                <a:gd name="T84" fmla="*/ 69 w 140"/>
                <a:gd name="T85" fmla="*/ 4 h 118"/>
                <a:gd name="T86" fmla="*/ 79 w 140"/>
                <a:gd name="T87" fmla="*/ 0 h 118"/>
                <a:gd name="T88" fmla="*/ 83 w 140"/>
                <a:gd name="T89" fmla="*/ 5 h 118"/>
                <a:gd name="T90" fmla="*/ 97 w 140"/>
                <a:gd name="T91" fmla="*/ 13 h 118"/>
                <a:gd name="T92" fmla="*/ 102 w 140"/>
                <a:gd name="T93" fmla="*/ 13 h 118"/>
                <a:gd name="T94" fmla="*/ 103 w 140"/>
                <a:gd name="T95" fmla="*/ 15 h 118"/>
                <a:gd name="T96" fmla="*/ 114 w 140"/>
                <a:gd name="T97" fmla="*/ 21 h 118"/>
                <a:gd name="T98" fmla="*/ 121 w 140"/>
                <a:gd name="T99" fmla="*/ 21 h 118"/>
                <a:gd name="T100" fmla="*/ 122 w 140"/>
                <a:gd name="T101" fmla="*/ 22 h 118"/>
                <a:gd name="T102" fmla="*/ 139 w 140"/>
                <a:gd name="T103" fmla="*/ 28 h 118"/>
                <a:gd name="T104" fmla="*/ 135 w 140"/>
                <a:gd name="T105" fmla="*/ 47 h 118"/>
                <a:gd name="T106" fmla="*/ 131 w 140"/>
                <a:gd name="T107" fmla="*/ 49 h 118"/>
                <a:gd name="T108" fmla="*/ 129 w 140"/>
                <a:gd name="T109" fmla="*/ 50 h 118"/>
                <a:gd name="T110" fmla="*/ 119 w 140"/>
                <a:gd name="T111" fmla="*/ 65 h 118"/>
                <a:gd name="T112" fmla="*/ 123 w 140"/>
                <a:gd name="T113" fmla="*/ 63 h 118"/>
                <a:gd name="T114" fmla="*/ 130 w 140"/>
                <a:gd name="T115" fmla="*/ 69 h 118"/>
                <a:gd name="T116" fmla="*/ 129 w 140"/>
                <a:gd name="T117" fmla="*/ 75 h 118"/>
                <a:gd name="T118" fmla="*/ 128 w 140"/>
                <a:gd name="T119" fmla="*/ 80 h 118"/>
                <a:gd name="T120" fmla="*/ 128 w 140"/>
                <a:gd name="T121" fmla="*/ 84 h 118"/>
                <a:gd name="T122" fmla="*/ 128 w 140"/>
                <a:gd name="T123" fmla="*/ 89 h 118"/>
                <a:gd name="T124" fmla="*/ 136 w 140"/>
                <a:gd name="T125" fmla="*/ 94 h 11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0"/>
                <a:gd name="T190" fmla="*/ 0 h 118"/>
                <a:gd name="T191" fmla="*/ 140 w 140"/>
                <a:gd name="T192" fmla="*/ 118 h 11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0" h="118">
                  <a:moveTo>
                    <a:pt x="136" y="94"/>
                  </a:moveTo>
                  <a:lnTo>
                    <a:pt x="136" y="99"/>
                  </a:lnTo>
                  <a:lnTo>
                    <a:pt x="135" y="99"/>
                  </a:lnTo>
                  <a:lnTo>
                    <a:pt x="134" y="99"/>
                  </a:lnTo>
                  <a:lnTo>
                    <a:pt x="134" y="100"/>
                  </a:lnTo>
                  <a:lnTo>
                    <a:pt x="123" y="108"/>
                  </a:lnTo>
                  <a:lnTo>
                    <a:pt x="109" y="104"/>
                  </a:lnTo>
                  <a:lnTo>
                    <a:pt x="105" y="102"/>
                  </a:lnTo>
                  <a:lnTo>
                    <a:pt x="103" y="104"/>
                  </a:lnTo>
                  <a:lnTo>
                    <a:pt x="94" y="104"/>
                  </a:lnTo>
                  <a:lnTo>
                    <a:pt x="87" y="108"/>
                  </a:lnTo>
                  <a:lnTo>
                    <a:pt x="88" y="117"/>
                  </a:lnTo>
                  <a:lnTo>
                    <a:pt x="72" y="116"/>
                  </a:lnTo>
                  <a:lnTo>
                    <a:pt x="72" y="115"/>
                  </a:lnTo>
                  <a:lnTo>
                    <a:pt x="68" y="115"/>
                  </a:lnTo>
                  <a:lnTo>
                    <a:pt x="37" y="108"/>
                  </a:lnTo>
                  <a:lnTo>
                    <a:pt x="32" y="104"/>
                  </a:lnTo>
                  <a:lnTo>
                    <a:pt x="37" y="97"/>
                  </a:lnTo>
                  <a:lnTo>
                    <a:pt x="37" y="87"/>
                  </a:lnTo>
                  <a:lnTo>
                    <a:pt x="39" y="76"/>
                  </a:lnTo>
                  <a:lnTo>
                    <a:pt x="44" y="82"/>
                  </a:lnTo>
                  <a:lnTo>
                    <a:pt x="39" y="71"/>
                  </a:lnTo>
                  <a:lnTo>
                    <a:pt x="40" y="68"/>
                  </a:lnTo>
                  <a:lnTo>
                    <a:pt x="34" y="63"/>
                  </a:lnTo>
                  <a:lnTo>
                    <a:pt x="29" y="54"/>
                  </a:lnTo>
                  <a:lnTo>
                    <a:pt x="31" y="51"/>
                  </a:lnTo>
                  <a:lnTo>
                    <a:pt x="25" y="49"/>
                  </a:lnTo>
                  <a:lnTo>
                    <a:pt x="17" y="47"/>
                  </a:lnTo>
                  <a:lnTo>
                    <a:pt x="8" y="43"/>
                  </a:lnTo>
                  <a:lnTo>
                    <a:pt x="2" y="41"/>
                  </a:lnTo>
                  <a:lnTo>
                    <a:pt x="3" y="39"/>
                  </a:lnTo>
                  <a:lnTo>
                    <a:pt x="5" y="38"/>
                  </a:lnTo>
                  <a:lnTo>
                    <a:pt x="0" y="36"/>
                  </a:lnTo>
                  <a:lnTo>
                    <a:pt x="12" y="31"/>
                  </a:lnTo>
                  <a:lnTo>
                    <a:pt x="22" y="33"/>
                  </a:lnTo>
                  <a:lnTo>
                    <a:pt x="35" y="33"/>
                  </a:lnTo>
                  <a:lnTo>
                    <a:pt x="32" y="20"/>
                  </a:lnTo>
                  <a:lnTo>
                    <a:pt x="36" y="19"/>
                  </a:lnTo>
                  <a:lnTo>
                    <a:pt x="39" y="22"/>
                  </a:lnTo>
                  <a:lnTo>
                    <a:pt x="57" y="21"/>
                  </a:lnTo>
                  <a:lnTo>
                    <a:pt x="52" y="21"/>
                  </a:lnTo>
                  <a:lnTo>
                    <a:pt x="67" y="13"/>
                  </a:lnTo>
                  <a:lnTo>
                    <a:pt x="69" y="4"/>
                  </a:lnTo>
                  <a:lnTo>
                    <a:pt x="79" y="0"/>
                  </a:lnTo>
                  <a:lnTo>
                    <a:pt x="83" y="5"/>
                  </a:lnTo>
                  <a:lnTo>
                    <a:pt x="97" y="13"/>
                  </a:lnTo>
                  <a:lnTo>
                    <a:pt x="102" y="13"/>
                  </a:lnTo>
                  <a:lnTo>
                    <a:pt x="103" y="15"/>
                  </a:lnTo>
                  <a:lnTo>
                    <a:pt x="114" y="21"/>
                  </a:lnTo>
                  <a:lnTo>
                    <a:pt x="121" y="21"/>
                  </a:lnTo>
                  <a:lnTo>
                    <a:pt x="122" y="22"/>
                  </a:lnTo>
                  <a:lnTo>
                    <a:pt x="139" y="28"/>
                  </a:lnTo>
                  <a:lnTo>
                    <a:pt x="135" y="47"/>
                  </a:lnTo>
                  <a:lnTo>
                    <a:pt x="131" y="49"/>
                  </a:lnTo>
                  <a:lnTo>
                    <a:pt x="129" y="50"/>
                  </a:lnTo>
                  <a:lnTo>
                    <a:pt x="119" y="65"/>
                  </a:lnTo>
                  <a:lnTo>
                    <a:pt x="123" y="63"/>
                  </a:lnTo>
                  <a:lnTo>
                    <a:pt x="130" y="69"/>
                  </a:lnTo>
                  <a:lnTo>
                    <a:pt x="129" y="75"/>
                  </a:lnTo>
                  <a:lnTo>
                    <a:pt x="128" y="80"/>
                  </a:lnTo>
                  <a:lnTo>
                    <a:pt x="128" y="84"/>
                  </a:lnTo>
                  <a:lnTo>
                    <a:pt x="128" y="89"/>
                  </a:lnTo>
                  <a:lnTo>
                    <a:pt x="136" y="94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555" name="Freeform 302"/>
            <p:cNvSpPr>
              <a:spLocks/>
            </p:cNvSpPr>
            <p:nvPr/>
          </p:nvSpPr>
          <p:spPr bwMode="auto">
            <a:xfrm>
              <a:off x="2052" y="1768"/>
              <a:ext cx="17" cy="20"/>
            </a:xfrm>
            <a:custGeom>
              <a:avLst/>
              <a:gdLst>
                <a:gd name="T0" fmla="*/ 10 w 17"/>
                <a:gd name="T1" fmla="*/ 19 h 20"/>
                <a:gd name="T2" fmla="*/ 2 w 17"/>
                <a:gd name="T3" fmla="*/ 16 h 20"/>
                <a:gd name="T4" fmla="*/ 0 w 17"/>
                <a:gd name="T5" fmla="*/ 7 h 20"/>
                <a:gd name="T6" fmla="*/ 10 w 17"/>
                <a:gd name="T7" fmla="*/ 0 h 20"/>
                <a:gd name="T8" fmla="*/ 16 w 17"/>
                <a:gd name="T9" fmla="*/ 8 h 20"/>
                <a:gd name="T10" fmla="*/ 10 w 17"/>
                <a:gd name="T11" fmla="*/ 19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20"/>
                <a:gd name="T20" fmla="*/ 17 w 17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20">
                  <a:moveTo>
                    <a:pt x="10" y="19"/>
                  </a:moveTo>
                  <a:lnTo>
                    <a:pt x="2" y="16"/>
                  </a:lnTo>
                  <a:lnTo>
                    <a:pt x="0" y="7"/>
                  </a:lnTo>
                  <a:lnTo>
                    <a:pt x="10" y="0"/>
                  </a:lnTo>
                  <a:lnTo>
                    <a:pt x="16" y="8"/>
                  </a:lnTo>
                  <a:lnTo>
                    <a:pt x="10" y="19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556" name="Freeform 303"/>
            <p:cNvSpPr>
              <a:spLocks/>
            </p:cNvSpPr>
            <p:nvPr/>
          </p:nvSpPr>
          <p:spPr bwMode="auto">
            <a:xfrm>
              <a:off x="2131" y="1691"/>
              <a:ext cx="74" cy="36"/>
            </a:xfrm>
            <a:custGeom>
              <a:avLst/>
              <a:gdLst>
                <a:gd name="T0" fmla="*/ 31 w 74"/>
                <a:gd name="T1" fmla="*/ 35 h 36"/>
                <a:gd name="T2" fmla="*/ 14 w 74"/>
                <a:gd name="T3" fmla="*/ 33 h 36"/>
                <a:gd name="T4" fmla="*/ 4 w 74"/>
                <a:gd name="T5" fmla="*/ 25 h 36"/>
                <a:gd name="T6" fmla="*/ 1 w 74"/>
                <a:gd name="T7" fmla="*/ 23 h 36"/>
                <a:gd name="T8" fmla="*/ 0 w 74"/>
                <a:gd name="T9" fmla="*/ 22 h 36"/>
                <a:gd name="T10" fmla="*/ 1 w 74"/>
                <a:gd name="T11" fmla="*/ 21 h 36"/>
                <a:gd name="T12" fmla="*/ 5 w 74"/>
                <a:gd name="T13" fmla="*/ 12 h 36"/>
                <a:gd name="T14" fmla="*/ 6 w 74"/>
                <a:gd name="T15" fmla="*/ 11 h 36"/>
                <a:gd name="T16" fmla="*/ 10 w 74"/>
                <a:gd name="T17" fmla="*/ 6 h 36"/>
                <a:gd name="T18" fmla="*/ 13 w 74"/>
                <a:gd name="T19" fmla="*/ 8 h 36"/>
                <a:gd name="T20" fmla="*/ 28 w 74"/>
                <a:gd name="T21" fmla="*/ 8 h 36"/>
                <a:gd name="T22" fmla="*/ 45 w 74"/>
                <a:gd name="T23" fmla="*/ 0 h 36"/>
                <a:gd name="T24" fmla="*/ 64 w 74"/>
                <a:gd name="T25" fmla="*/ 1 h 36"/>
                <a:gd name="T26" fmla="*/ 73 w 74"/>
                <a:gd name="T27" fmla="*/ 7 h 36"/>
                <a:gd name="T28" fmla="*/ 62 w 74"/>
                <a:gd name="T29" fmla="*/ 18 h 36"/>
                <a:gd name="T30" fmla="*/ 53 w 74"/>
                <a:gd name="T31" fmla="*/ 30 h 36"/>
                <a:gd name="T32" fmla="*/ 47 w 74"/>
                <a:gd name="T33" fmla="*/ 32 h 36"/>
                <a:gd name="T34" fmla="*/ 31 w 74"/>
                <a:gd name="T35" fmla="*/ 35 h 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4"/>
                <a:gd name="T55" fmla="*/ 0 h 36"/>
                <a:gd name="T56" fmla="*/ 74 w 74"/>
                <a:gd name="T57" fmla="*/ 36 h 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4" h="36">
                  <a:moveTo>
                    <a:pt x="31" y="35"/>
                  </a:moveTo>
                  <a:lnTo>
                    <a:pt x="14" y="33"/>
                  </a:lnTo>
                  <a:lnTo>
                    <a:pt x="4" y="25"/>
                  </a:lnTo>
                  <a:lnTo>
                    <a:pt x="1" y="23"/>
                  </a:lnTo>
                  <a:lnTo>
                    <a:pt x="0" y="22"/>
                  </a:lnTo>
                  <a:lnTo>
                    <a:pt x="1" y="21"/>
                  </a:lnTo>
                  <a:lnTo>
                    <a:pt x="5" y="12"/>
                  </a:lnTo>
                  <a:lnTo>
                    <a:pt x="6" y="11"/>
                  </a:lnTo>
                  <a:lnTo>
                    <a:pt x="10" y="6"/>
                  </a:lnTo>
                  <a:lnTo>
                    <a:pt x="13" y="8"/>
                  </a:lnTo>
                  <a:lnTo>
                    <a:pt x="28" y="8"/>
                  </a:lnTo>
                  <a:lnTo>
                    <a:pt x="45" y="0"/>
                  </a:lnTo>
                  <a:lnTo>
                    <a:pt x="64" y="1"/>
                  </a:lnTo>
                  <a:lnTo>
                    <a:pt x="73" y="7"/>
                  </a:lnTo>
                  <a:lnTo>
                    <a:pt x="62" y="18"/>
                  </a:lnTo>
                  <a:lnTo>
                    <a:pt x="53" y="30"/>
                  </a:lnTo>
                  <a:lnTo>
                    <a:pt x="47" y="32"/>
                  </a:lnTo>
                  <a:lnTo>
                    <a:pt x="31" y="35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557" name="Line 304"/>
            <p:cNvSpPr>
              <a:spLocks noChangeShapeType="1"/>
            </p:cNvSpPr>
            <p:nvPr/>
          </p:nvSpPr>
          <p:spPr bwMode="auto">
            <a:xfrm>
              <a:off x="2100" y="1784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10558" name="Freeform 305"/>
            <p:cNvSpPr>
              <a:spLocks/>
            </p:cNvSpPr>
            <p:nvPr/>
          </p:nvSpPr>
          <p:spPr bwMode="auto">
            <a:xfrm>
              <a:off x="2213" y="1331"/>
              <a:ext cx="1475" cy="454"/>
            </a:xfrm>
            <a:custGeom>
              <a:avLst/>
              <a:gdLst>
                <a:gd name="T0" fmla="*/ 1271 w 1475"/>
                <a:gd name="T1" fmla="*/ 98 h 454"/>
                <a:gd name="T2" fmla="*/ 1152 w 1475"/>
                <a:gd name="T3" fmla="*/ 76 h 454"/>
                <a:gd name="T4" fmla="*/ 1040 w 1475"/>
                <a:gd name="T5" fmla="*/ 63 h 454"/>
                <a:gd name="T6" fmla="*/ 957 w 1475"/>
                <a:gd name="T7" fmla="*/ 54 h 454"/>
                <a:gd name="T8" fmla="*/ 927 w 1475"/>
                <a:gd name="T9" fmla="*/ 65 h 454"/>
                <a:gd name="T10" fmla="*/ 839 w 1475"/>
                <a:gd name="T11" fmla="*/ 58 h 454"/>
                <a:gd name="T12" fmla="*/ 697 w 1475"/>
                <a:gd name="T13" fmla="*/ 40 h 454"/>
                <a:gd name="T14" fmla="*/ 683 w 1475"/>
                <a:gd name="T15" fmla="*/ 22 h 454"/>
                <a:gd name="T16" fmla="*/ 609 w 1475"/>
                <a:gd name="T17" fmla="*/ 11 h 454"/>
                <a:gd name="T18" fmla="*/ 550 w 1475"/>
                <a:gd name="T19" fmla="*/ 12 h 454"/>
                <a:gd name="T20" fmla="*/ 468 w 1475"/>
                <a:gd name="T21" fmla="*/ 31 h 454"/>
                <a:gd name="T22" fmla="*/ 442 w 1475"/>
                <a:gd name="T23" fmla="*/ 57 h 454"/>
                <a:gd name="T24" fmla="*/ 467 w 1475"/>
                <a:gd name="T25" fmla="*/ 65 h 454"/>
                <a:gd name="T26" fmla="*/ 400 w 1475"/>
                <a:gd name="T27" fmla="*/ 67 h 454"/>
                <a:gd name="T28" fmla="*/ 430 w 1475"/>
                <a:gd name="T29" fmla="*/ 94 h 454"/>
                <a:gd name="T30" fmla="*/ 425 w 1475"/>
                <a:gd name="T31" fmla="*/ 111 h 454"/>
                <a:gd name="T32" fmla="*/ 400 w 1475"/>
                <a:gd name="T33" fmla="*/ 121 h 454"/>
                <a:gd name="T34" fmla="*/ 335 w 1475"/>
                <a:gd name="T35" fmla="*/ 52 h 454"/>
                <a:gd name="T36" fmla="*/ 365 w 1475"/>
                <a:gd name="T37" fmla="*/ 97 h 454"/>
                <a:gd name="T38" fmla="*/ 282 w 1475"/>
                <a:gd name="T39" fmla="*/ 104 h 454"/>
                <a:gd name="T40" fmla="*/ 232 w 1475"/>
                <a:gd name="T41" fmla="*/ 96 h 454"/>
                <a:gd name="T42" fmla="*/ 153 w 1475"/>
                <a:gd name="T43" fmla="*/ 114 h 454"/>
                <a:gd name="T44" fmla="*/ 142 w 1475"/>
                <a:gd name="T45" fmla="*/ 126 h 454"/>
                <a:gd name="T46" fmla="*/ 103 w 1475"/>
                <a:gd name="T47" fmla="*/ 156 h 454"/>
                <a:gd name="T48" fmla="*/ 43 w 1475"/>
                <a:gd name="T49" fmla="*/ 120 h 454"/>
                <a:gd name="T50" fmla="*/ 38 w 1475"/>
                <a:gd name="T51" fmla="*/ 95 h 454"/>
                <a:gd name="T52" fmla="*/ 10 w 1475"/>
                <a:gd name="T53" fmla="*/ 89 h 454"/>
                <a:gd name="T54" fmla="*/ 31 w 1475"/>
                <a:gd name="T55" fmla="*/ 156 h 454"/>
                <a:gd name="T56" fmla="*/ 23 w 1475"/>
                <a:gd name="T57" fmla="*/ 202 h 454"/>
                <a:gd name="T58" fmla="*/ 46 w 1475"/>
                <a:gd name="T59" fmla="*/ 262 h 454"/>
                <a:gd name="T60" fmla="*/ 120 w 1475"/>
                <a:gd name="T61" fmla="*/ 323 h 454"/>
                <a:gd name="T62" fmla="*/ 162 w 1475"/>
                <a:gd name="T63" fmla="*/ 383 h 454"/>
                <a:gd name="T64" fmla="*/ 163 w 1475"/>
                <a:gd name="T65" fmla="*/ 413 h 454"/>
                <a:gd name="T66" fmla="*/ 293 w 1475"/>
                <a:gd name="T67" fmla="*/ 453 h 454"/>
                <a:gd name="T68" fmla="*/ 284 w 1475"/>
                <a:gd name="T69" fmla="*/ 390 h 454"/>
                <a:gd name="T70" fmla="*/ 275 w 1475"/>
                <a:gd name="T71" fmla="*/ 317 h 454"/>
                <a:gd name="T72" fmla="*/ 377 w 1475"/>
                <a:gd name="T73" fmla="*/ 308 h 454"/>
                <a:gd name="T74" fmla="*/ 459 w 1475"/>
                <a:gd name="T75" fmla="*/ 267 h 454"/>
                <a:gd name="T76" fmla="*/ 542 w 1475"/>
                <a:gd name="T77" fmla="*/ 285 h 454"/>
                <a:gd name="T78" fmla="*/ 656 w 1475"/>
                <a:gd name="T79" fmla="*/ 342 h 454"/>
                <a:gd name="T80" fmla="*/ 755 w 1475"/>
                <a:gd name="T81" fmla="*/ 336 h 454"/>
                <a:gd name="T82" fmla="*/ 851 w 1475"/>
                <a:gd name="T83" fmla="*/ 336 h 454"/>
                <a:gd name="T84" fmla="*/ 988 w 1475"/>
                <a:gd name="T85" fmla="*/ 340 h 454"/>
                <a:gd name="T86" fmla="*/ 1028 w 1475"/>
                <a:gd name="T87" fmla="*/ 293 h 454"/>
                <a:gd name="T88" fmla="*/ 1158 w 1475"/>
                <a:gd name="T89" fmla="*/ 355 h 454"/>
                <a:gd name="T90" fmla="*/ 1208 w 1475"/>
                <a:gd name="T91" fmla="*/ 423 h 454"/>
                <a:gd name="T92" fmla="*/ 1230 w 1475"/>
                <a:gd name="T93" fmla="*/ 436 h 454"/>
                <a:gd name="T94" fmla="*/ 1259 w 1475"/>
                <a:gd name="T95" fmla="*/ 351 h 454"/>
                <a:gd name="T96" fmla="*/ 1185 w 1475"/>
                <a:gd name="T97" fmla="*/ 281 h 454"/>
                <a:gd name="T98" fmla="*/ 1153 w 1475"/>
                <a:gd name="T99" fmla="*/ 252 h 454"/>
                <a:gd name="T100" fmla="*/ 1198 w 1475"/>
                <a:gd name="T101" fmla="*/ 214 h 454"/>
                <a:gd name="T102" fmla="*/ 1274 w 1475"/>
                <a:gd name="T103" fmla="*/ 217 h 454"/>
                <a:gd name="T104" fmla="*/ 1310 w 1475"/>
                <a:gd name="T105" fmla="*/ 194 h 454"/>
                <a:gd name="T106" fmla="*/ 1331 w 1475"/>
                <a:gd name="T107" fmla="*/ 177 h 454"/>
                <a:gd name="T108" fmla="*/ 1332 w 1475"/>
                <a:gd name="T109" fmla="*/ 248 h 454"/>
                <a:gd name="T110" fmla="*/ 1414 w 1475"/>
                <a:gd name="T111" fmla="*/ 296 h 454"/>
                <a:gd name="T112" fmla="*/ 1414 w 1475"/>
                <a:gd name="T113" fmla="*/ 259 h 454"/>
                <a:gd name="T114" fmla="*/ 1376 w 1475"/>
                <a:gd name="T115" fmla="*/ 209 h 454"/>
                <a:gd name="T116" fmla="*/ 1431 w 1475"/>
                <a:gd name="T117" fmla="*/ 193 h 454"/>
                <a:gd name="T118" fmla="*/ 1464 w 1475"/>
                <a:gd name="T119" fmla="*/ 169 h 454"/>
                <a:gd name="T120" fmla="*/ 1399 w 1475"/>
                <a:gd name="T121" fmla="*/ 121 h 45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475"/>
                <a:gd name="T184" fmla="*/ 0 h 454"/>
                <a:gd name="T185" fmla="*/ 1475 w 1475"/>
                <a:gd name="T186" fmla="*/ 454 h 45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475" h="454">
                  <a:moveTo>
                    <a:pt x="1363" y="96"/>
                  </a:moveTo>
                  <a:lnTo>
                    <a:pt x="1335" y="90"/>
                  </a:lnTo>
                  <a:lnTo>
                    <a:pt x="1307" y="85"/>
                  </a:lnTo>
                  <a:lnTo>
                    <a:pt x="1283" y="85"/>
                  </a:lnTo>
                  <a:lnTo>
                    <a:pt x="1260" y="82"/>
                  </a:lnTo>
                  <a:lnTo>
                    <a:pt x="1268" y="88"/>
                  </a:lnTo>
                  <a:lnTo>
                    <a:pt x="1281" y="96"/>
                  </a:lnTo>
                  <a:lnTo>
                    <a:pt x="1280" y="98"/>
                  </a:lnTo>
                  <a:lnTo>
                    <a:pt x="1271" y="98"/>
                  </a:lnTo>
                  <a:lnTo>
                    <a:pt x="1259" y="93"/>
                  </a:lnTo>
                  <a:lnTo>
                    <a:pt x="1254" y="92"/>
                  </a:lnTo>
                  <a:lnTo>
                    <a:pt x="1240" y="86"/>
                  </a:lnTo>
                  <a:lnTo>
                    <a:pt x="1230" y="89"/>
                  </a:lnTo>
                  <a:lnTo>
                    <a:pt x="1193" y="87"/>
                  </a:lnTo>
                  <a:lnTo>
                    <a:pt x="1192" y="93"/>
                  </a:lnTo>
                  <a:lnTo>
                    <a:pt x="1180" y="88"/>
                  </a:lnTo>
                  <a:lnTo>
                    <a:pt x="1165" y="85"/>
                  </a:lnTo>
                  <a:lnTo>
                    <a:pt x="1152" y="76"/>
                  </a:lnTo>
                  <a:lnTo>
                    <a:pt x="1130" y="71"/>
                  </a:lnTo>
                  <a:lnTo>
                    <a:pt x="1108" y="72"/>
                  </a:lnTo>
                  <a:lnTo>
                    <a:pt x="1085" y="74"/>
                  </a:lnTo>
                  <a:lnTo>
                    <a:pt x="1080" y="72"/>
                  </a:lnTo>
                  <a:lnTo>
                    <a:pt x="1063" y="68"/>
                  </a:lnTo>
                  <a:lnTo>
                    <a:pt x="1057" y="70"/>
                  </a:lnTo>
                  <a:lnTo>
                    <a:pt x="1058" y="66"/>
                  </a:lnTo>
                  <a:lnTo>
                    <a:pt x="1052" y="66"/>
                  </a:lnTo>
                  <a:lnTo>
                    <a:pt x="1040" y="63"/>
                  </a:lnTo>
                  <a:lnTo>
                    <a:pt x="1046" y="62"/>
                  </a:lnTo>
                  <a:lnTo>
                    <a:pt x="1026" y="57"/>
                  </a:lnTo>
                  <a:lnTo>
                    <a:pt x="1013" y="60"/>
                  </a:lnTo>
                  <a:lnTo>
                    <a:pt x="1010" y="60"/>
                  </a:lnTo>
                  <a:lnTo>
                    <a:pt x="1012" y="57"/>
                  </a:lnTo>
                  <a:lnTo>
                    <a:pt x="1011" y="57"/>
                  </a:lnTo>
                  <a:lnTo>
                    <a:pt x="980" y="54"/>
                  </a:lnTo>
                  <a:lnTo>
                    <a:pt x="950" y="52"/>
                  </a:lnTo>
                  <a:lnTo>
                    <a:pt x="957" y="54"/>
                  </a:lnTo>
                  <a:lnTo>
                    <a:pt x="944" y="57"/>
                  </a:lnTo>
                  <a:lnTo>
                    <a:pt x="949" y="58"/>
                  </a:lnTo>
                  <a:lnTo>
                    <a:pt x="953" y="59"/>
                  </a:lnTo>
                  <a:lnTo>
                    <a:pt x="957" y="62"/>
                  </a:lnTo>
                  <a:lnTo>
                    <a:pt x="963" y="67"/>
                  </a:lnTo>
                  <a:lnTo>
                    <a:pt x="947" y="66"/>
                  </a:lnTo>
                  <a:lnTo>
                    <a:pt x="950" y="68"/>
                  </a:lnTo>
                  <a:lnTo>
                    <a:pt x="952" y="71"/>
                  </a:lnTo>
                  <a:lnTo>
                    <a:pt x="927" y="65"/>
                  </a:lnTo>
                  <a:lnTo>
                    <a:pt x="918" y="68"/>
                  </a:lnTo>
                  <a:lnTo>
                    <a:pt x="897" y="63"/>
                  </a:lnTo>
                  <a:lnTo>
                    <a:pt x="893" y="62"/>
                  </a:lnTo>
                  <a:lnTo>
                    <a:pt x="898" y="70"/>
                  </a:lnTo>
                  <a:lnTo>
                    <a:pt x="896" y="75"/>
                  </a:lnTo>
                  <a:lnTo>
                    <a:pt x="882" y="71"/>
                  </a:lnTo>
                  <a:lnTo>
                    <a:pt x="864" y="64"/>
                  </a:lnTo>
                  <a:lnTo>
                    <a:pt x="844" y="57"/>
                  </a:lnTo>
                  <a:lnTo>
                    <a:pt x="839" y="58"/>
                  </a:lnTo>
                  <a:lnTo>
                    <a:pt x="854" y="68"/>
                  </a:lnTo>
                  <a:lnTo>
                    <a:pt x="833" y="57"/>
                  </a:lnTo>
                  <a:lnTo>
                    <a:pt x="801" y="53"/>
                  </a:lnTo>
                  <a:lnTo>
                    <a:pt x="767" y="50"/>
                  </a:lnTo>
                  <a:lnTo>
                    <a:pt x="750" y="45"/>
                  </a:lnTo>
                  <a:lnTo>
                    <a:pt x="752" y="43"/>
                  </a:lnTo>
                  <a:lnTo>
                    <a:pt x="738" y="43"/>
                  </a:lnTo>
                  <a:lnTo>
                    <a:pt x="707" y="44"/>
                  </a:lnTo>
                  <a:lnTo>
                    <a:pt x="697" y="40"/>
                  </a:lnTo>
                  <a:lnTo>
                    <a:pt x="684" y="40"/>
                  </a:lnTo>
                  <a:lnTo>
                    <a:pt x="684" y="38"/>
                  </a:lnTo>
                  <a:lnTo>
                    <a:pt x="670" y="40"/>
                  </a:lnTo>
                  <a:lnTo>
                    <a:pt x="683" y="42"/>
                  </a:lnTo>
                  <a:lnTo>
                    <a:pt x="667" y="47"/>
                  </a:lnTo>
                  <a:lnTo>
                    <a:pt x="650" y="48"/>
                  </a:lnTo>
                  <a:lnTo>
                    <a:pt x="651" y="46"/>
                  </a:lnTo>
                  <a:lnTo>
                    <a:pt x="667" y="35"/>
                  </a:lnTo>
                  <a:lnTo>
                    <a:pt x="683" y="22"/>
                  </a:lnTo>
                  <a:lnTo>
                    <a:pt x="676" y="21"/>
                  </a:lnTo>
                  <a:lnTo>
                    <a:pt x="668" y="18"/>
                  </a:lnTo>
                  <a:lnTo>
                    <a:pt x="682" y="21"/>
                  </a:lnTo>
                  <a:lnTo>
                    <a:pt x="670" y="15"/>
                  </a:lnTo>
                  <a:lnTo>
                    <a:pt x="668" y="15"/>
                  </a:lnTo>
                  <a:lnTo>
                    <a:pt x="662" y="14"/>
                  </a:lnTo>
                  <a:lnTo>
                    <a:pt x="648" y="10"/>
                  </a:lnTo>
                  <a:lnTo>
                    <a:pt x="620" y="10"/>
                  </a:lnTo>
                  <a:lnTo>
                    <a:pt x="609" y="11"/>
                  </a:lnTo>
                  <a:lnTo>
                    <a:pt x="608" y="7"/>
                  </a:lnTo>
                  <a:lnTo>
                    <a:pt x="596" y="5"/>
                  </a:lnTo>
                  <a:lnTo>
                    <a:pt x="582" y="5"/>
                  </a:lnTo>
                  <a:lnTo>
                    <a:pt x="592" y="2"/>
                  </a:lnTo>
                  <a:lnTo>
                    <a:pt x="571" y="0"/>
                  </a:lnTo>
                  <a:lnTo>
                    <a:pt x="557" y="7"/>
                  </a:lnTo>
                  <a:lnTo>
                    <a:pt x="563" y="11"/>
                  </a:lnTo>
                  <a:lnTo>
                    <a:pt x="571" y="12"/>
                  </a:lnTo>
                  <a:lnTo>
                    <a:pt x="550" y="12"/>
                  </a:lnTo>
                  <a:lnTo>
                    <a:pt x="557" y="15"/>
                  </a:lnTo>
                  <a:lnTo>
                    <a:pt x="543" y="16"/>
                  </a:lnTo>
                  <a:lnTo>
                    <a:pt x="530" y="17"/>
                  </a:lnTo>
                  <a:lnTo>
                    <a:pt x="505" y="17"/>
                  </a:lnTo>
                  <a:lnTo>
                    <a:pt x="515" y="17"/>
                  </a:lnTo>
                  <a:lnTo>
                    <a:pt x="495" y="21"/>
                  </a:lnTo>
                  <a:lnTo>
                    <a:pt x="475" y="24"/>
                  </a:lnTo>
                  <a:lnTo>
                    <a:pt x="468" y="27"/>
                  </a:lnTo>
                  <a:lnTo>
                    <a:pt x="468" y="31"/>
                  </a:lnTo>
                  <a:lnTo>
                    <a:pt x="460" y="31"/>
                  </a:lnTo>
                  <a:lnTo>
                    <a:pt x="473" y="34"/>
                  </a:lnTo>
                  <a:lnTo>
                    <a:pt x="465" y="35"/>
                  </a:lnTo>
                  <a:lnTo>
                    <a:pt x="475" y="38"/>
                  </a:lnTo>
                  <a:lnTo>
                    <a:pt x="475" y="40"/>
                  </a:lnTo>
                  <a:lnTo>
                    <a:pt x="452" y="42"/>
                  </a:lnTo>
                  <a:lnTo>
                    <a:pt x="428" y="44"/>
                  </a:lnTo>
                  <a:lnTo>
                    <a:pt x="431" y="49"/>
                  </a:lnTo>
                  <a:lnTo>
                    <a:pt x="442" y="57"/>
                  </a:lnTo>
                  <a:lnTo>
                    <a:pt x="455" y="60"/>
                  </a:lnTo>
                  <a:lnTo>
                    <a:pt x="470" y="65"/>
                  </a:lnTo>
                  <a:lnTo>
                    <a:pt x="479" y="76"/>
                  </a:lnTo>
                  <a:lnTo>
                    <a:pt x="481" y="80"/>
                  </a:lnTo>
                  <a:lnTo>
                    <a:pt x="476" y="80"/>
                  </a:lnTo>
                  <a:lnTo>
                    <a:pt x="469" y="72"/>
                  </a:lnTo>
                  <a:lnTo>
                    <a:pt x="467" y="77"/>
                  </a:lnTo>
                  <a:lnTo>
                    <a:pt x="462" y="69"/>
                  </a:lnTo>
                  <a:lnTo>
                    <a:pt x="467" y="65"/>
                  </a:lnTo>
                  <a:lnTo>
                    <a:pt x="447" y="62"/>
                  </a:lnTo>
                  <a:lnTo>
                    <a:pt x="427" y="57"/>
                  </a:lnTo>
                  <a:lnTo>
                    <a:pt x="412" y="59"/>
                  </a:lnTo>
                  <a:lnTo>
                    <a:pt x="420" y="62"/>
                  </a:lnTo>
                  <a:lnTo>
                    <a:pt x="401" y="62"/>
                  </a:lnTo>
                  <a:lnTo>
                    <a:pt x="406" y="66"/>
                  </a:lnTo>
                  <a:lnTo>
                    <a:pt x="427" y="70"/>
                  </a:lnTo>
                  <a:lnTo>
                    <a:pt x="432" y="72"/>
                  </a:lnTo>
                  <a:lnTo>
                    <a:pt x="400" y="67"/>
                  </a:lnTo>
                  <a:lnTo>
                    <a:pt x="390" y="52"/>
                  </a:lnTo>
                  <a:lnTo>
                    <a:pt x="383" y="52"/>
                  </a:lnTo>
                  <a:lnTo>
                    <a:pt x="390" y="60"/>
                  </a:lnTo>
                  <a:lnTo>
                    <a:pt x="381" y="65"/>
                  </a:lnTo>
                  <a:lnTo>
                    <a:pt x="385" y="69"/>
                  </a:lnTo>
                  <a:lnTo>
                    <a:pt x="398" y="77"/>
                  </a:lnTo>
                  <a:lnTo>
                    <a:pt x="397" y="86"/>
                  </a:lnTo>
                  <a:lnTo>
                    <a:pt x="406" y="95"/>
                  </a:lnTo>
                  <a:lnTo>
                    <a:pt x="430" y="94"/>
                  </a:lnTo>
                  <a:lnTo>
                    <a:pt x="442" y="97"/>
                  </a:lnTo>
                  <a:lnTo>
                    <a:pt x="447" y="105"/>
                  </a:lnTo>
                  <a:lnTo>
                    <a:pt x="451" y="110"/>
                  </a:lnTo>
                  <a:lnTo>
                    <a:pt x="465" y="113"/>
                  </a:lnTo>
                  <a:lnTo>
                    <a:pt x="445" y="110"/>
                  </a:lnTo>
                  <a:lnTo>
                    <a:pt x="437" y="100"/>
                  </a:lnTo>
                  <a:lnTo>
                    <a:pt x="430" y="96"/>
                  </a:lnTo>
                  <a:lnTo>
                    <a:pt x="414" y="99"/>
                  </a:lnTo>
                  <a:lnTo>
                    <a:pt x="425" y="111"/>
                  </a:lnTo>
                  <a:lnTo>
                    <a:pt x="415" y="124"/>
                  </a:lnTo>
                  <a:lnTo>
                    <a:pt x="411" y="126"/>
                  </a:lnTo>
                  <a:lnTo>
                    <a:pt x="406" y="128"/>
                  </a:lnTo>
                  <a:lnTo>
                    <a:pt x="380" y="125"/>
                  </a:lnTo>
                  <a:lnTo>
                    <a:pt x="377" y="122"/>
                  </a:lnTo>
                  <a:lnTo>
                    <a:pt x="395" y="123"/>
                  </a:lnTo>
                  <a:lnTo>
                    <a:pt x="391" y="124"/>
                  </a:lnTo>
                  <a:lnTo>
                    <a:pt x="403" y="123"/>
                  </a:lnTo>
                  <a:lnTo>
                    <a:pt x="400" y="121"/>
                  </a:lnTo>
                  <a:lnTo>
                    <a:pt x="408" y="108"/>
                  </a:lnTo>
                  <a:lnTo>
                    <a:pt x="408" y="102"/>
                  </a:lnTo>
                  <a:lnTo>
                    <a:pt x="393" y="93"/>
                  </a:lnTo>
                  <a:lnTo>
                    <a:pt x="385" y="81"/>
                  </a:lnTo>
                  <a:lnTo>
                    <a:pt x="379" y="71"/>
                  </a:lnTo>
                  <a:lnTo>
                    <a:pt x="369" y="66"/>
                  </a:lnTo>
                  <a:lnTo>
                    <a:pt x="369" y="55"/>
                  </a:lnTo>
                  <a:lnTo>
                    <a:pt x="355" y="51"/>
                  </a:lnTo>
                  <a:lnTo>
                    <a:pt x="335" y="52"/>
                  </a:lnTo>
                  <a:lnTo>
                    <a:pt x="334" y="66"/>
                  </a:lnTo>
                  <a:lnTo>
                    <a:pt x="326" y="71"/>
                  </a:lnTo>
                  <a:lnTo>
                    <a:pt x="329" y="75"/>
                  </a:lnTo>
                  <a:lnTo>
                    <a:pt x="335" y="75"/>
                  </a:lnTo>
                  <a:lnTo>
                    <a:pt x="337" y="83"/>
                  </a:lnTo>
                  <a:lnTo>
                    <a:pt x="340" y="88"/>
                  </a:lnTo>
                  <a:lnTo>
                    <a:pt x="352" y="91"/>
                  </a:lnTo>
                  <a:lnTo>
                    <a:pt x="360" y="96"/>
                  </a:lnTo>
                  <a:lnTo>
                    <a:pt x="365" y="97"/>
                  </a:lnTo>
                  <a:lnTo>
                    <a:pt x="360" y="105"/>
                  </a:lnTo>
                  <a:lnTo>
                    <a:pt x="346" y="97"/>
                  </a:lnTo>
                  <a:lnTo>
                    <a:pt x="324" y="91"/>
                  </a:lnTo>
                  <a:lnTo>
                    <a:pt x="304" y="89"/>
                  </a:lnTo>
                  <a:lnTo>
                    <a:pt x="283" y="86"/>
                  </a:lnTo>
                  <a:lnTo>
                    <a:pt x="279" y="89"/>
                  </a:lnTo>
                  <a:lnTo>
                    <a:pt x="289" y="97"/>
                  </a:lnTo>
                  <a:lnTo>
                    <a:pt x="283" y="101"/>
                  </a:lnTo>
                  <a:lnTo>
                    <a:pt x="282" y="104"/>
                  </a:lnTo>
                  <a:lnTo>
                    <a:pt x="276" y="102"/>
                  </a:lnTo>
                  <a:lnTo>
                    <a:pt x="274" y="97"/>
                  </a:lnTo>
                  <a:lnTo>
                    <a:pt x="261" y="99"/>
                  </a:lnTo>
                  <a:lnTo>
                    <a:pt x="250" y="101"/>
                  </a:lnTo>
                  <a:lnTo>
                    <a:pt x="239" y="104"/>
                  </a:lnTo>
                  <a:lnTo>
                    <a:pt x="224" y="103"/>
                  </a:lnTo>
                  <a:lnTo>
                    <a:pt x="229" y="101"/>
                  </a:lnTo>
                  <a:lnTo>
                    <a:pt x="225" y="97"/>
                  </a:lnTo>
                  <a:lnTo>
                    <a:pt x="232" y="96"/>
                  </a:lnTo>
                  <a:lnTo>
                    <a:pt x="216" y="101"/>
                  </a:lnTo>
                  <a:lnTo>
                    <a:pt x="214" y="102"/>
                  </a:lnTo>
                  <a:lnTo>
                    <a:pt x="196" y="106"/>
                  </a:lnTo>
                  <a:lnTo>
                    <a:pt x="186" y="110"/>
                  </a:lnTo>
                  <a:lnTo>
                    <a:pt x="187" y="111"/>
                  </a:lnTo>
                  <a:lnTo>
                    <a:pt x="178" y="113"/>
                  </a:lnTo>
                  <a:lnTo>
                    <a:pt x="178" y="121"/>
                  </a:lnTo>
                  <a:lnTo>
                    <a:pt x="163" y="121"/>
                  </a:lnTo>
                  <a:lnTo>
                    <a:pt x="153" y="114"/>
                  </a:lnTo>
                  <a:lnTo>
                    <a:pt x="167" y="109"/>
                  </a:lnTo>
                  <a:lnTo>
                    <a:pt x="150" y="101"/>
                  </a:lnTo>
                  <a:lnTo>
                    <a:pt x="132" y="100"/>
                  </a:lnTo>
                  <a:lnTo>
                    <a:pt x="142" y="104"/>
                  </a:lnTo>
                  <a:lnTo>
                    <a:pt x="147" y="118"/>
                  </a:lnTo>
                  <a:lnTo>
                    <a:pt x="150" y="126"/>
                  </a:lnTo>
                  <a:lnTo>
                    <a:pt x="150" y="131"/>
                  </a:lnTo>
                  <a:lnTo>
                    <a:pt x="146" y="131"/>
                  </a:lnTo>
                  <a:lnTo>
                    <a:pt x="142" y="126"/>
                  </a:lnTo>
                  <a:lnTo>
                    <a:pt x="131" y="126"/>
                  </a:lnTo>
                  <a:lnTo>
                    <a:pt x="122" y="132"/>
                  </a:lnTo>
                  <a:lnTo>
                    <a:pt x="113" y="139"/>
                  </a:lnTo>
                  <a:lnTo>
                    <a:pt x="122" y="149"/>
                  </a:lnTo>
                  <a:lnTo>
                    <a:pt x="100" y="146"/>
                  </a:lnTo>
                  <a:lnTo>
                    <a:pt x="87" y="141"/>
                  </a:lnTo>
                  <a:lnTo>
                    <a:pt x="87" y="147"/>
                  </a:lnTo>
                  <a:lnTo>
                    <a:pt x="97" y="151"/>
                  </a:lnTo>
                  <a:lnTo>
                    <a:pt x="103" y="156"/>
                  </a:lnTo>
                  <a:lnTo>
                    <a:pt x="89" y="157"/>
                  </a:lnTo>
                  <a:lnTo>
                    <a:pt x="71" y="148"/>
                  </a:lnTo>
                  <a:lnTo>
                    <a:pt x="65" y="138"/>
                  </a:lnTo>
                  <a:lnTo>
                    <a:pt x="64" y="134"/>
                  </a:lnTo>
                  <a:lnTo>
                    <a:pt x="66" y="134"/>
                  </a:lnTo>
                  <a:lnTo>
                    <a:pt x="53" y="128"/>
                  </a:lnTo>
                  <a:lnTo>
                    <a:pt x="48" y="125"/>
                  </a:lnTo>
                  <a:lnTo>
                    <a:pt x="35" y="118"/>
                  </a:lnTo>
                  <a:lnTo>
                    <a:pt x="43" y="120"/>
                  </a:lnTo>
                  <a:lnTo>
                    <a:pt x="68" y="126"/>
                  </a:lnTo>
                  <a:lnTo>
                    <a:pt x="93" y="130"/>
                  </a:lnTo>
                  <a:lnTo>
                    <a:pt x="118" y="126"/>
                  </a:lnTo>
                  <a:lnTo>
                    <a:pt x="120" y="117"/>
                  </a:lnTo>
                  <a:lnTo>
                    <a:pt x="111" y="110"/>
                  </a:lnTo>
                  <a:lnTo>
                    <a:pt x="84" y="101"/>
                  </a:lnTo>
                  <a:lnTo>
                    <a:pt x="58" y="93"/>
                  </a:lnTo>
                  <a:lnTo>
                    <a:pt x="42" y="94"/>
                  </a:lnTo>
                  <a:lnTo>
                    <a:pt x="38" y="95"/>
                  </a:lnTo>
                  <a:lnTo>
                    <a:pt x="41" y="91"/>
                  </a:lnTo>
                  <a:lnTo>
                    <a:pt x="35" y="91"/>
                  </a:lnTo>
                  <a:lnTo>
                    <a:pt x="28" y="87"/>
                  </a:lnTo>
                  <a:lnTo>
                    <a:pt x="36" y="86"/>
                  </a:lnTo>
                  <a:lnTo>
                    <a:pt x="25" y="85"/>
                  </a:lnTo>
                  <a:lnTo>
                    <a:pt x="21" y="87"/>
                  </a:lnTo>
                  <a:lnTo>
                    <a:pt x="16" y="86"/>
                  </a:lnTo>
                  <a:lnTo>
                    <a:pt x="16" y="89"/>
                  </a:lnTo>
                  <a:lnTo>
                    <a:pt x="10" y="89"/>
                  </a:lnTo>
                  <a:lnTo>
                    <a:pt x="1" y="95"/>
                  </a:lnTo>
                  <a:lnTo>
                    <a:pt x="0" y="97"/>
                  </a:lnTo>
                  <a:lnTo>
                    <a:pt x="1" y="106"/>
                  </a:lnTo>
                  <a:lnTo>
                    <a:pt x="15" y="113"/>
                  </a:lnTo>
                  <a:lnTo>
                    <a:pt x="8" y="121"/>
                  </a:lnTo>
                  <a:lnTo>
                    <a:pt x="21" y="135"/>
                  </a:lnTo>
                  <a:lnTo>
                    <a:pt x="22" y="146"/>
                  </a:lnTo>
                  <a:lnTo>
                    <a:pt x="25" y="150"/>
                  </a:lnTo>
                  <a:lnTo>
                    <a:pt x="31" y="156"/>
                  </a:lnTo>
                  <a:lnTo>
                    <a:pt x="27" y="160"/>
                  </a:lnTo>
                  <a:lnTo>
                    <a:pt x="44" y="170"/>
                  </a:lnTo>
                  <a:lnTo>
                    <a:pt x="37" y="177"/>
                  </a:lnTo>
                  <a:lnTo>
                    <a:pt x="29" y="185"/>
                  </a:lnTo>
                  <a:lnTo>
                    <a:pt x="22" y="192"/>
                  </a:lnTo>
                  <a:lnTo>
                    <a:pt x="15" y="199"/>
                  </a:lnTo>
                  <a:lnTo>
                    <a:pt x="22" y="199"/>
                  </a:lnTo>
                  <a:lnTo>
                    <a:pt x="20" y="199"/>
                  </a:lnTo>
                  <a:lnTo>
                    <a:pt x="23" y="202"/>
                  </a:lnTo>
                  <a:lnTo>
                    <a:pt x="40" y="207"/>
                  </a:lnTo>
                  <a:lnTo>
                    <a:pt x="29" y="206"/>
                  </a:lnTo>
                  <a:lnTo>
                    <a:pt x="20" y="210"/>
                  </a:lnTo>
                  <a:lnTo>
                    <a:pt x="18" y="214"/>
                  </a:lnTo>
                  <a:lnTo>
                    <a:pt x="21" y="226"/>
                  </a:lnTo>
                  <a:lnTo>
                    <a:pt x="16" y="234"/>
                  </a:lnTo>
                  <a:lnTo>
                    <a:pt x="23" y="244"/>
                  </a:lnTo>
                  <a:lnTo>
                    <a:pt x="29" y="259"/>
                  </a:lnTo>
                  <a:lnTo>
                    <a:pt x="46" y="262"/>
                  </a:lnTo>
                  <a:lnTo>
                    <a:pt x="63" y="264"/>
                  </a:lnTo>
                  <a:lnTo>
                    <a:pt x="65" y="279"/>
                  </a:lnTo>
                  <a:lnTo>
                    <a:pt x="78" y="292"/>
                  </a:lnTo>
                  <a:lnTo>
                    <a:pt x="75" y="295"/>
                  </a:lnTo>
                  <a:lnTo>
                    <a:pt x="78" y="308"/>
                  </a:lnTo>
                  <a:lnTo>
                    <a:pt x="87" y="304"/>
                  </a:lnTo>
                  <a:lnTo>
                    <a:pt x="104" y="307"/>
                  </a:lnTo>
                  <a:lnTo>
                    <a:pt x="106" y="312"/>
                  </a:lnTo>
                  <a:lnTo>
                    <a:pt x="120" y="323"/>
                  </a:lnTo>
                  <a:lnTo>
                    <a:pt x="134" y="335"/>
                  </a:lnTo>
                  <a:lnTo>
                    <a:pt x="141" y="334"/>
                  </a:lnTo>
                  <a:lnTo>
                    <a:pt x="158" y="339"/>
                  </a:lnTo>
                  <a:lnTo>
                    <a:pt x="174" y="344"/>
                  </a:lnTo>
                  <a:lnTo>
                    <a:pt x="181" y="363"/>
                  </a:lnTo>
                  <a:lnTo>
                    <a:pt x="173" y="368"/>
                  </a:lnTo>
                  <a:lnTo>
                    <a:pt x="169" y="376"/>
                  </a:lnTo>
                  <a:lnTo>
                    <a:pt x="171" y="378"/>
                  </a:lnTo>
                  <a:lnTo>
                    <a:pt x="162" y="383"/>
                  </a:lnTo>
                  <a:lnTo>
                    <a:pt x="157" y="385"/>
                  </a:lnTo>
                  <a:lnTo>
                    <a:pt x="166" y="392"/>
                  </a:lnTo>
                  <a:lnTo>
                    <a:pt x="162" y="391"/>
                  </a:lnTo>
                  <a:lnTo>
                    <a:pt x="161" y="396"/>
                  </a:lnTo>
                  <a:lnTo>
                    <a:pt x="159" y="392"/>
                  </a:lnTo>
                  <a:lnTo>
                    <a:pt x="158" y="401"/>
                  </a:lnTo>
                  <a:lnTo>
                    <a:pt x="148" y="402"/>
                  </a:lnTo>
                  <a:lnTo>
                    <a:pt x="147" y="404"/>
                  </a:lnTo>
                  <a:lnTo>
                    <a:pt x="163" y="413"/>
                  </a:lnTo>
                  <a:lnTo>
                    <a:pt x="179" y="421"/>
                  </a:lnTo>
                  <a:lnTo>
                    <a:pt x="181" y="421"/>
                  </a:lnTo>
                  <a:lnTo>
                    <a:pt x="194" y="421"/>
                  </a:lnTo>
                  <a:lnTo>
                    <a:pt x="206" y="422"/>
                  </a:lnTo>
                  <a:lnTo>
                    <a:pt x="223" y="430"/>
                  </a:lnTo>
                  <a:lnTo>
                    <a:pt x="240" y="436"/>
                  </a:lnTo>
                  <a:lnTo>
                    <a:pt x="257" y="443"/>
                  </a:lnTo>
                  <a:lnTo>
                    <a:pt x="274" y="450"/>
                  </a:lnTo>
                  <a:lnTo>
                    <a:pt x="293" y="453"/>
                  </a:lnTo>
                  <a:lnTo>
                    <a:pt x="283" y="442"/>
                  </a:lnTo>
                  <a:lnTo>
                    <a:pt x="274" y="431"/>
                  </a:lnTo>
                  <a:lnTo>
                    <a:pt x="272" y="422"/>
                  </a:lnTo>
                  <a:lnTo>
                    <a:pt x="271" y="426"/>
                  </a:lnTo>
                  <a:lnTo>
                    <a:pt x="265" y="416"/>
                  </a:lnTo>
                  <a:lnTo>
                    <a:pt x="261" y="411"/>
                  </a:lnTo>
                  <a:lnTo>
                    <a:pt x="266" y="398"/>
                  </a:lnTo>
                  <a:lnTo>
                    <a:pt x="279" y="393"/>
                  </a:lnTo>
                  <a:lnTo>
                    <a:pt x="284" y="390"/>
                  </a:lnTo>
                  <a:lnTo>
                    <a:pt x="283" y="387"/>
                  </a:lnTo>
                  <a:lnTo>
                    <a:pt x="274" y="373"/>
                  </a:lnTo>
                  <a:lnTo>
                    <a:pt x="261" y="363"/>
                  </a:lnTo>
                  <a:lnTo>
                    <a:pt x="248" y="353"/>
                  </a:lnTo>
                  <a:lnTo>
                    <a:pt x="249" y="337"/>
                  </a:lnTo>
                  <a:lnTo>
                    <a:pt x="251" y="323"/>
                  </a:lnTo>
                  <a:lnTo>
                    <a:pt x="264" y="328"/>
                  </a:lnTo>
                  <a:lnTo>
                    <a:pt x="266" y="323"/>
                  </a:lnTo>
                  <a:lnTo>
                    <a:pt x="275" y="317"/>
                  </a:lnTo>
                  <a:lnTo>
                    <a:pt x="283" y="311"/>
                  </a:lnTo>
                  <a:lnTo>
                    <a:pt x="299" y="310"/>
                  </a:lnTo>
                  <a:lnTo>
                    <a:pt x="314" y="317"/>
                  </a:lnTo>
                  <a:lnTo>
                    <a:pt x="328" y="323"/>
                  </a:lnTo>
                  <a:lnTo>
                    <a:pt x="345" y="323"/>
                  </a:lnTo>
                  <a:lnTo>
                    <a:pt x="365" y="323"/>
                  </a:lnTo>
                  <a:lnTo>
                    <a:pt x="387" y="325"/>
                  </a:lnTo>
                  <a:lnTo>
                    <a:pt x="389" y="322"/>
                  </a:lnTo>
                  <a:lnTo>
                    <a:pt x="377" y="308"/>
                  </a:lnTo>
                  <a:lnTo>
                    <a:pt x="382" y="293"/>
                  </a:lnTo>
                  <a:lnTo>
                    <a:pt x="392" y="293"/>
                  </a:lnTo>
                  <a:lnTo>
                    <a:pt x="379" y="286"/>
                  </a:lnTo>
                  <a:lnTo>
                    <a:pt x="393" y="284"/>
                  </a:lnTo>
                  <a:lnTo>
                    <a:pt x="406" y="282"/>
                  </a:lnTo>
                  <a:lnTo>
                    <a:pt x="420" y="278"/>
                  </a:lnTo>
                  <a:lnTo>
                    <a:pt x="433" y="274"/>
                  </a:lnTo>
                  <a:lnTo>
                    <a:pt x="446" y="271"/>
                  </a:lnTo>
                  <a:lnTo>
                    <a:pt x="459" y="267"/>
                  </a:lnTo>
                  <a:lnTo>
                    <a:pt x="469" y="266"/>
                  </a:lnTo>
                  <a:lnTo>
                    <a:pt x="476" y="275"/>
                  </a:lnTo>
                  <a:lnTo>
                    <a:pt x="497" y="282"/>
                  </a:lnTo>
                  <a:lnTo>
                    <a:pt x="506" y="286"/>
                  </a:lnTo>
                  <a:lnTo>
                    <a:pt x="514" y="288"/>
                  </a:lnTo>
                  <a:lnTo>
                    <a:pt x="528" y="283"/>
                  </a:lnTo>
                  <a:lnTo>
                    <a:pt x="542" y="277"/>
                  </a:lnTo>
                  <a:lnTo>
                    <a:pt x="544" y="279"/>
                  </a:lnTo>
                  <a:lnTo>
                    <a:pt x="542" y="285"/>
                  </a:lnTo>
                  <a:lnTo>
                    <a:pt x="557" y="295"/>
                  </a:lnTo>
                  <a:lnTo>
                    <a:pt x="571" y="306"/>
                  </a:lnTo>
                  <a:lnTo>
                    <a:pt x="586" y="316"/>
                  </a:lnTo>
                  <a:lnTo>
                    <a:pt x="601" y="326"/>
                  </a:lnTo>
                  <a:lnTo>
                    <a:pt x="604" y="323"/>
                  </a:lnTo>
                  <a:lnTo>
                    <a:pt x="612" y="325"/>
                  </a:lnTo>
                  <a:lnTo>
                    <a:pt x="626" y="323"/>
                  </a:lnTo>
                  <a:lnTo>
                    <a:pt x="641" y="332"/>
                  </a:lnTo>
                  <a:lnTo>
                    <a:pt x="656" y="342"/>
                  </a:lnTo>
                  <a:lnTo>
                    <a:pt x="671" y="337"/>
                  </a:lnTo>
                  <a:lnTo>
                    <a:pt x="683" y="351"/>
                  </a:lnTo>
                  <a:lnTo>
                    <a:pt x="692" y="350"/>
                  </a:lnTo>
                  <a:lnTo>
                    <a:pt x="697" y="346"/>
                  </a:lnTo>
                  <a:lnTo>
                    <a:pt x="707" y="342"/>
                  </a:lnTo>
                  <a:lnTo>
                    <a:pt x="717" y="335"/>
                  </a:lnTo>
                  <a:lnTo>
                    <a:pt x="728" y="328"/>
                  </a:lnTo>
                  <a:lnTo>
                    <a:pt x="751" y="331"/>
                  </a:lnTo>
                  <a:lnTo>
                    <a:pt x="755" y="336"/>
                  </a:lnTo>
                  <a:lnTo>
                    <a:pt x="772" y="338"/>
                  </a:lnTo>
                  <a:lnTo>
                    <a:pt x="787" y="342"/>
                  </a:lnTo>
                  <a:lnTo>
                    <a:pt x="796" y="334"/>
                  </a:lnTo>
                  <a:lnTo>
                    <a:pt x="786" y="325"/>
                  </a:lnTo>
                  <a:lnTo>
                    <a:pt x="788" y="312"/>
                  </a:lnTo>
                  <a:lnTo>
                    <a:pt x="807" y="315"/>
                  </a:lnTo>
                  <a:lnTo>
                    <a:pt x="826" y="320"/>
                  </a:lnTo>
                  <a:lnTo>
                    <a:pt x="834" y="327"/>
                  </a:lnTo>
                  <a:lnTo>
                    <a:pt x="851" y="336"/>
                  </a:lnTo>
                  <a:lnTo>
                    <a:pt x="870" y="332"/>
                  </a:lnTo>
                  <a:lnTo>
                    <a:pt x="885" y="336"/>
                  </a:lnTo>
                  <a:lnTo>
                    <a:pt x="901" y="339"/>
                  </a:lnTo>
                  <a:lnTo>
                    <a:pt x="907" y="343"/>
                  </a:lnTo>
                  <a:lnTo>
                    <a:pt x="929" y="350"/>
                  </a:lnTo>
                  <a:lnTo>
                    <a:pt x="942" y="347"/>
                  </a:lnTo>
                  <a:lnTo>
                    <a:pt x="955" y="345"/>
                  </a:lnTo>
                  <a:lnTo>
                    <a:pt x="968" y="335"/>
                  </a:lnTo>
                  <a:lnTo>
                    <a:pt x="988" y="340"/>
                  </a:lnTo>
                  <a:lnTo>
                    <a:pt x="999" y="341"/>
                  </a:lnTo>
                  <a:lnTo>
                    <a:pt x="1014" y="344"/>
                  </a:lnTo>
                  <a:lnTo>
                    <a:pt x="1023" y="335"/>
                  </a:lnTo>
                  <a:lnTo>
                    <a:pt x="1019" y="325"/>
                  </a:lnTo>
                  <a:lnTo>
                    <a:pt x="1019" y="308"/>
                  </a:lnTo>
                  <a:lnTo>
                    <a:pt x="1011" y="303"/>
                  </a:lnTo>
                  <a:lnTo>
                    <a:pt x="1006" y="302"/>
                  </a:lnTo>
                  <a:lnTo>
                    <a:pt x="1014" y="294"/>
                  </a:lnTo>
                  <a:lnTo>
                    <a:pt x="1028" y="293"/>
                  </a:lnTo>
                  <a:lnTo>
                    <a:pt x="1041" y="293"/>
                  </a:lnTo>
                  <a:lnTo>
                    <a:pt x="1069" y="302"/>
                  </a:lnTo>
                  <a:lnTo>
                    <a:pt x="1080" y="312"/>
                  </a:lnTo>
                  <a:lnTo>
                    <a:pt x="1092" y="321"/>
                  </a:lnTo>
                  <a:lnTo>
                    <a:pt x="1103" y="330"/>
                  </a:lnTo>
                  <a:lnTo>
                    <a:pt x="1114" y="340"/>
                  </a:lnTo>
                  <a:lnTo>
                    <a:pt x="1126" y="345"/>
                  </a:lnTo>
                  <a:lnTo>
                    <a:pt x="1146" y="350"/>
                  </a:lnTo>
                  <a:lnTo>
                    <a:pt x="1158" y="355"/>
                  </a:lnTo>
                  <a:lnTo>
                    <a:pt x="1172" y="370"/>
                  </a:lnTo>
                  <a:lnTo>
                    <a:pt x="1189" y="367"/>
                  </a:lnTo>
                  <a:lnTo>
                    <a:pt x="1206" y="362"/>
                  </a:lnTo>
                  <a:lnTo>
                    <a:pt x="1213" y="373"/>
                  </a:lnTo>
                  <a:lnTo>
                    <a:pt x="1215" y="390"/>
                  </a:lnTo>
                  <a:lnTo>
                    <a:pt x="1217" y="406"/>
                  </a:lnTo>
                  <a:lnTo>
                    <a:pt x="1202" y="404"/>
                  </a:lnTo>
                  <a:lnTo>
                    <a:pt x="1200" y="411"/>
                  </a:lnTo>
                  <a:lnTo>
                    <a:pt x="1208" y="423"/>
                  </a:lnTo>
                  <a:lnTo>
                    <a:pt x="1215" y="436"/>
                  </a:lnTo>
                  <a:lnTo>
                    <a:pt x="1210" y="439"/>
                  </a:lnTo>
                  <a:lnTo>
                    <a:pt x="1214" y="442"/>
                  </a:lnTo>
                  <a:lnTo>
                    <a:pt x="1216" y="445"/>
                  </a:lnTo>
                  <a:lnTo>
                    <a:pt x="1214" y="441"/>
                  </a:lnTo>
                  <a:lnTo>
                    <a:pt x="1216" y="441"/>
                  </a:lnTo>
                  <a:lnTo>
                    <a:pt x="1222" y="431"/>
                  </a:lnTo>
                  <a:lnTo>
                    <a:pt x="1225" y="431"/>
                  </a:lnTo>
                  <a:lnTo>
                    <a:pt x="1230" y="436"/>
                  </a:lnTo>
                  <a:lnTo>
                    <a:pt x="1238" y="437"/>
                  </a:lnTo>
                  <a:lnTo>
                    <a:pt x="1250" y="432"/>
                  </a:lnTo>
                  <a:lnTo>
                    <a:pt x="1255" y="423"/>
                  </a:lnTo>
                  <a:lnTo>
                    <a:pt x="1259" y="413"/>
                  </a:lnTo>
                  <a:lnTo>
                    <a:pt x="1260" y="401"/>
                  </a:lnTo>
                  <a:lnTo>
                    <a:pt x="1261" y="387"/>
                  </a:lnTo>
                  <a:lnTo>
                    <a:pt x="1263" y="375"/>
                  </a:lnTo>
                  <a:lnTo>
                    <a:pt x="1264" y="362"/>
                  </a:lnTo>
                  <a:lnTo>
                    <a:pt x="1259" y="351"/>
                  </a:lnTo>
                  <a:lnTo>
                    <a:pt x="1253" y="339"/>
                  </a:lnTo>
                  <a:lnTo>
                    <a:pt x="1246" y="332"/>
                  </a:lnTo>
                  <a:lnTo>
                    <a:pt x="1243" y="323"/>
                  </a:lnTo>
                  <a:lnTo>
                    <a:pt x="1240" y="313"/>
                  </a:lnTo>
                  <a:lnTo>
                    <a:pt x="1232" y="304"/>
                  </a:lnTo>
                  <a:lnTo>
                    <a:pt x="1220" y="297"/>
                  </a:lnTo>
                  <a:lnTo>
                    <a:pt x="1227" y="298"/>
                  </a:lnTo>
                  <a:lnTo>
                    <a:pt x="1200" y="283"/>
                  </a:lnTo>
                  <a:lnTo>
                    <a:pt x="1185" y="281"/>
                  </a:lnTo>
                  <a:lnTo>
                    <a:pt x="1189" y="287"/>
                  </a:lnTo>
                  <a:lnTo>
                    <a:pt x="1180" y="292"/>
                  </a:lnTo>
                  <a:lnTo>
                    <a:pt x="1180" y="287"/>
                  </a:lnTo>
                  <a:lnTo>
                    <a:pt x="1174" y="284"/>
                  </a:lnTo>
                  <a:lnTo>
                    <a:pt x="1172" y="287"/>
                  </a:lnTo>
                  <a:lnTo>
                    <a:pt x="1163" y="278"/>
                  </a:lnTo>
                  <a:lnTo>
                    <a:pt x="1144" y="275"/>
                  </a:lnTo>
                  <a:lnTo>
                    <a:pt x="1150" y="264"/>
                  </a:lnTo>
                  <a:lnTo>
                    <a:pt x="1153" y="252"/>
                  </a:lnTo>
                  <a:lnTo>
                    <a:pt x="1156" y="244"/>
                  </a:lnTo>
                  <a:lnTo>
                    <a:pt x="1160" y="236"/>
                  </a:lnTo>
                  <a:lnTo>
                    <a:pt x="1157" y="229"/>
                  </a:lnTo>
                  <a:lnTo>
                    <a:pt x="1161" y="218"/>
                  </a:lnTo>
                  <a:lnTo>
                    <a:pt x="1175" y="216"/>
                  </a:lnTo>
                  <a:lnTo>
                    <a:pt x="1188" y="214"/>
                  </a:lnTo>
                  <a:lnTo>
                    <a:pt x="1191" y="214"/>
                  </a:lnTo>
                  <a:lnTo>
                    <a:pt x="1196" y="216"/>
                  </a:lnTo>
                  <a:lnTo>
                    <a:pt x="1198" y="214"/>
                  </a:lnTo>
                  <a:lnTo>
                    <a:pt x="1223" y="216"/>
                  </a:lnTo>
                  <a:lnTo>
                    <a:pt x="1224" y="214"/>
                  </a:lnTo>
                  <a:lnTo>
                    <a:pt x="1222" y="211"/>
                  </a:lnTo>
                  <a:lnTo>
                    <a:pt x="1241" y="212"/>
                  </a:lnTo>
                  <a:lnTo>
                    <a:pt x="1257" y="216"/>
                  </a:lnTo>
                  <a:lnTo>
                    <a:pt x="1251" y="218"/>
                  </a:lnTo>
                  <a:lnTo>
                    <a:pt x="1255" y="222"/>
                  </a:lnTo>
                  <a:lnTo>
                    <a:pt x="1266" y="220"/>
                  </a:lnTo>
                  <a:lnTo>
                    <a:pt x="1274" y="217"/>
                  </a:lnTo>
                  <a:lnTo>
                    <a:pt x="1290" y="217"/>
                  </a:lnTo>
                  <a:lnTo>
                    <a:pt x="1287" y="215"/>
                  </a:lnTo>
                  <a:lnTo>
                    <a:pt x="1277" y="214"/>
                  </a:lnTo>
                  <a:lnTo>
                    <a:pt x="1272" y="210"/>
                  </a:lnTo>
                  <a:lnTo>
                    <a:pt x="1272" y="197"/>
                  </a:lnTo>
                  <a:lnTo>
                    <a:pt x="1271" y="185"/>
                  </a:lnTo>
                  <a:lnTo>
                    <a:pt x="1293" y="185"/>
                  </a:lnTo>
                  <a:lnTo>
                    <a:pt x="1298" y="183"/>
                  </a:lnTo>
                  <a:lnTo>
                    <a:pt x="1310" y="194"/>
                  </a:lnTo>
                  <a:lnTo>
                    <a:pt x="1311" y="194"/>
                  </a:lnTo>
                  <a:lnTo>
                    <a:pt x="1318" y="199"/>
                  </a:lnTo>
                  <a:lnTo>
                    <a:pt x="1324" y="187"/>
                  </a:lnTo>
                  <a:lnTo>
                    <a:pt x="1330" y="187"/>
                  </a:lnTo>
                  <a:lnTo>
                    <a:pt x="1319" y="176"/>
                  </a:lnTo>
                  <a:lnTo>
                    <a:pt x="1321" y="174"/>
                  </a:lnTo>
                  <a:lnTo>
                    <a:pt x="1339" y="175"/>
                  </a:lnTo>
                  <a:lnTo>
                    <a:pt x="1341" y="177"/>
                  </a:lnTo>
                  <a:lnTo>
                    <a:pt x="1331" y="177"/>
                  </a:lnTo>
                  <a:lnTo>
                    <a:pt x="1340" y="186"/>
                  </a:lnTo>
                  <a:lnTo>
                    <a:pt x="1348" y="194"/>
                  </a:lnTo>
                  <a:lnTo>
                    <a:pt x="1342" y="199"/>
                  </a:lnTo>
                  <a:lnTo>
                    <a:pt x="1340" y="209"/>
                  </a:lnTo>
                  <a:lnTo>
                    <a:pt x="1337" y="219"/>
                  </a:lnTo>
                  <a:lnTo>
                    <a:pt x="1336" y="232"/>
                  </a:lnTo>
                  <a:lnTo>
                    <a:pt x="1326" y="234"/>
                  </a:lnTo>
                  <a:lnTo>
                    <a:pt x="1331" y="239"/>
                  </a:lnTo>
                  <a:lnTo>
                    <a:pt x="1332" y="248"/>
                  </a:lnTo>
                  <a:lnTo>
                    <a:pt x="1341" y="259"/>
                  </a:lnTo>
                  <a:lnTo>
                    <a:pt x="1350" y="270"/>
                  </a:lnTo>
                  <a:lnTo>
                    <a:pt x="1366" y="284"/>
                  </a:lnTo>
                  <a:lnTo>
                    <a:pt x="1383" y="298"/>
                  </a:lnTo>
                  <a:lnTo>
                    <a:pt x="1399" y="312"/>
                  </a:lnTo>
                  <a:lnTo>
                    <a:pt x="1416" y="325"/>
                  </a:lnTo>
                  <a:lnTo>
                    <a:pt x="1420" y="317"/>
                  </a:lnTo>
                  <a:lnTo>
                    <a:pt x="1411" y="298"/>
                  </a:lnTo>
                  <a:lnTo>
                    <a:pt x="1414" y="296"/>
                  </a:lnTo>
                  <a:lnTo>
                    <a:pt x="1422" y="297"/>
                  </a:lnTo>
                  <a:lnTo>
                    <a:pt x="1420" y="295"/>
                  </a:lnTo>
                  <a:lnTo>
                    <a:pt x="1410" y="282"/>
                  </a:lnTo>
                  <a:lnTo>
                    <a:pt x="1423" y="276"/>
                  </a:lnTo>
                  <a:lnTo>
                    <a:pt x="1406" y="263"/>
                  </a:lnTo>
                  <a:lnTo>
                    <a:pt x="1406" y="255"/>
                  </a:lnTo>
                  <a:lnTo>
                    <a:pt x="1407" y="253"/>
                  </a:lnTo>
                  <a:lnTo>
                    <a:pt x="1406" y="255"/>
                  </a:lnTo>
                  <a:lnTo>
                    <a:pt x="1414" y="259"/>
                  </a:lnTo>
                  <a:lnTo>
                    <a:pt x="1406" y="249"/>
                  </a:lnTo>
                  <a:lnTo>
                    <a:pt x="1401" y="249"/>
                  </a:lnTo>
                  <a:lnTo>
                    <a:pt x="1389" y="234"/>
                  </a:lnTo>
                  <a:lnTo>
                    <a:pt x="1383" y="236"/>
                  </a:lnTo>
                  <a:lnTo>
                    <a:pt x="1373" y="232"/>
                  </a:lnTo>
                  <a:lnTo>
                    <a:pt x="1368" y="217"/>
                  </a:lnTo>
                  <a:lnTo>
                    <a:pt x="1361" y="209"/>
                  </a:lnTo>
                  <a:lnTo>
                    <a:pt x="1369" y="206"/>
                  </a:lnTo>
                  <a:lnTo>
                    <a:pt x="1376" y="209"/>
                  </a:lnTo>
                  <a:lnTo>
                    <a:pt x="1375" y="205"/>
                  </a:lnTo>
                  <a:lnTo>
                    <a:pt x="1379" y="200"/>
                  </a:lnTo>
                  <a:lnTo>
                    <a:pt x="1389" y="209"/>
                  </a:lnTo>
                  <a:lnTo>
                    <a:pt x="1390" y="203"/>
                  </a:lnTo>
                  <a:lnTo>
                    <a:pt x="1407" y="199"/>
                  </a:lnTo>
                  <a:lnTo>
                    <a:pt x="1426" y="206"/>
                  </a:lnTo>
                  <a:lnTo>
                    <a:pt x="1426" y="203"/>
                  </a:lnTo>
                  <a:lnTo>
                    <a:pt x="1431" y="194"/>
                  </a:lnTo>
                  <a:lnTo>
                    <a:pt x="1431" y="193"/>
                  </a:lnTo>
                  <a:lnTo>
                    <a:pt x="1431" y="190"/>
                  </a:lnTo>
                  <a:lnTo>
                    <a:pt x="1431" y="187"/>
                  </a:lnTo>
                  <a:lnTo>
                    <a:pt x="1442" y="180"/>
                  </a:lnTo>
                  <a:lnTo>
                    <a:pt x="1453" y="175"/>
                  </a:lnTo>
                  <a:lnTo>
                    <a:pt x="1447" y="173"/>
                  </a:lnTo>
                  <a:lnTo>
                    <a:pt x="1451" y="172"/>
                  </a:lnTo>
                  <a:lnTo>
                    <a:pt x="1473" y="177"/>
                  </a:lnTo>
                  <a:lnTo>
                    <a:pt x="1474" y="175"/>
                  </a:lnTo>
                  <a:lnTo>
                    <a:pt x="1464" y="169"/>
                  </a:lnTo>
                  <a:lnTo>
                    <a:pt x="1453" y="163"/>
                  </a:lnTo>
                  <a:lnTo>
                    <a:pt x="1447" y="161"/>
                  </a:lnTo>
                  <a:lnTo>
                    <a:pt x="1431" y="150"/>
                  </a:lnTo>
                  <a:lnTo>
                    <a:pt x="1429" y="153"/>
                  </a:lnTo>
                  <a:lnTo>
                    <a:pt x="1418" y="147"/>
                  </a:lnTo>
                  <a:lnTo>
                    <a:pt x="1425" y="148"/>
                  </a:lnTo>
                  <a:lnTo>
                    <a:pt x="1436" y="146"/>
                  </a:lnTo>
                  <a:lnTo>
                    <a:pt x="1417" y="133"/>
                  </a:lnTo>
                  <a:lnTo>
                    <a:pt x="1399" y="121"/>
                  </a:lnTo>
                  <a:lnTo>
                    <a:pt x="1381" y="108"/>
                  </a:lnTo>
                  <a:lnTo>
                    <a:pt x="1363" y="96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559" name="Freeform 306"/>
            <p:cNvSpPr>
              <a:spLocks/>
            </p:cNvSpPr>
            <p:nvPr/>
          </p:nvSpPr>
          <p:spPr bwMode="auto">
            <a:xfrm>
              <a:off x="268" y="1427"/>
              <a:ext cx="109" cy="59"/>
            </a:xfrm>
            <a:custGeom>
              <a:avLst/>
              <a:gdLst>
                <a:gd name="T0" fmla="*/ 108 w 109"/>
                <a:gd name="T1" fmla="*/ 35 h 59"/>
                <a:gd name="T2" fmla="*/ 105 w 109"/>
                <a:gd name="T3" fmla="*/ 31 h 59"/>
                <a:gd name="T4" fmla="*/ 99 w 109"/>
                <a:gd name="T5" fmla="*/ 24 h 59"/>
                <a:gd name="T6" fmla="*/ 93 w 109"/>
                <a:gd name="T7" fmla="*/ 23 h 59"/>
                <a:gd name="T8" fmla="*/ 94 w 109"/>
                <a:gd name="T9" fmla="*/ 25 h 59"/>
                <a:gd name="T10" fmla="*/ 90 w 109"/>
                <a:gd name="T11" fmla="*/ 24 h 59"/>
                <a:gd name="T12" fmla="*/ 80 w 109"/>
                <a:gd name="T13" fmla="*/ 24 h 59"/>
                <a:gd name="T14" fmla="*/ 74 w 109"/>
                <a:gd name="T15" fmla="*/ 29 h 59"/>
                <a:gd name="T16" fmla="*/ 73 w 109"/>
                <a:gd name="T17" fmla="*/ 32 h 59"/>
                <a:gd name="T18" fmla="*/ 69 w 109"/>
                <a:gd name="T19" fmla="*/ 32 h 59"/>
                <a:gd name="T20" fmla="*/ 72 w 109"/>
                <a:gd name="T21" fmla="*/ 27 h 59"/>
                <a:gd name="T22" fmla="*/ 80 w 109"/>
                <a:gd name="T23" fmla="*/ 20 h 59"/>
                <a:gd name="T24" fmla="*/ 80 w 109"/>
                <a:gd name="T25" fmla="*/ 13 h 59"/>
                <a:gd name="T26" fmla="*/ 71 w 109"/>
                <a:gd name="T27" fmla="*/ 5 h 59"/>
                <a:gd name="T28" fmla="*/ 71 w 109"/>
                <a:gd name="T29" fmla="*/ 8 h 59"/>
                <a:gd name="T30" fmla="*/ 66 w 109"/>
                <a:gd name="T31" fmla="*/ 0 h 59"/>
                <a:gd name="T32" fmla="*/ 49 w 109"/>
                <a:gd name="T33" fmla="*/ 11 h 59"/>
                <a:gd name="T34" fmla="*/ 33 w 109"/>
                <a:gd name="T35" fmla="*/ 22 h 59"/>
                <a:gd name="T36" fmla="*/ 17 w 109"/>
                <a:gd name="T37" fmla="*/ 34 h 59"/>
                <a:gd name="T38" fmla="*/ 0 w 109"/>
                <a:gd name="T39" fmla="*/ 45 h 59"/>
                <a:gd name="T40" fmla="*/ 8 w 109"/>
                <a:gd name="T41" fmla="*/ 38 h 59"/>
                <a:gd name="T42" fmla="*/ 16 w 109"/>
                <a:gd name="T43" fmla="*/ 34 h 59"/>
                <a:gd name="T44" fmla="*/ 20 w 109"/>
                <a:gd name="T45" fmla="*/ 33 h 59"/>
                <a:gd name="T46" fmla="*/ 25 w 109"/>
                <a:gd name="T47" fmla="*/ 32 h 59"/>
                <a:gd name="T48" fmla="*/ 25 w 109"/>
                <a:gd name="T49" fmla="*/ 33 h 59"/>
                <a:gd name="T50" fmla="*/ 28 w 109"/>
                <a:gd name="T51" fmla="*/ 33 h 59"/>
                <a:gd name="T52" fmla="*/ 18 w 109"/>
                <a:gd name="T53" fmla="*/ 38 h 59"/>
                <a:gd name="T54" fmla="*/ 18 w 109"/>
                <a:gd name="T55" fmla="*/ 43 h 59"/>
                <a:gd name="T56" fmla="*/ 38 w 109"/>
                <a:gd name="T57" fmla="*/ 43 h 59"/>
                <a:gd name="T58" fmla="*/ 31 w 109"/>
                <a:gd name="T59" fmla="*/ 51 h 59"/>
                <a:gd name="T60" fmla="*/ 39 w 109"/>
                <a:gd name="T61" fmla="*/ 54 h 59"/>
                <a:gd name="T62" fmla="*/ 46 w 109"/>
                <a:gd name="T63" fmla="*/ 55 h 59"/>
                <a:gd name="T64" fmla="*/ 44 w 109"/>
                <a:gd name="T65" fmla="*/ 58 h 59"/>
                <a:gd name="T66" fmla="*/ 50 w 109"/>
                <a:gd name="T67" fmla="*/ 55 h 59"/>
                <a:gd name="T68" fmla="*/ 55 w 109"/>
                <a:gd name="T69" fmla="*/ 54 h 59"/>
                <a:gd name="T70" fmla="*/ 54 w 109"/>
                <a:gd name="T71" fmla="*/ 52 h 59"/>
                <a:gd name="T72" fmla="*/ 69 w 109"/>
                <a:gd name="T73" fmla="*/ 46 h 59"/>
                <a:gd name="T74" fmla="*/ 72 w 109"/>
                <a:gd name="T75" fmla="*/ 43 h 59"/>
                <a:gd name="T76" fmla="*/ 74 w 109"/>
                <a:gd name="T77" fmla="*/ 40 h 59"/>
                <a:gd name="T78" fmla="*/ 75 w 109"/>
                <a:gd name="T79" fmla="*/ 43 h 59"/>
                <a:gd name="T80" fmla="*/ 82 w 109"/>
                <a:gd name="T81" fmla="*/ 42 h 59"/>
                <a:gd name="T82" fmla="*/ 86 w 109"/>
                <a:gd name="T83" fmla="*/ 39 h 59"/>
                <a:gd name="T84" fmla="*/ 94 w 109"/>
                <a:gd name="T85" fmla="*/ 39 h 59"/>
                <a:gd name="T86" fmla="*/ 108 w 109"/>
                <a:gd name="T87" fmla="*/ 35 h 5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09"/>
                <a:gd name="T133" fmla="*/ 0 h 59"/>
                <a:gd name="T134" fmla="*/ 109 w 109"/>
                <a:gd name="T135" fmla="*/ 59 h 5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09" h="59">
                  <a:moveTo>
                    <a:pt x="108" y="35"/>
                  </a:moveTo>
                  <a:lnTo>
                    <a:pt x="105" y="31"/>
                  </a:lnTo>
                  <a:lnTo>
                    <a:pt x="99" y="24"/>
                  </a:lnTo>
                  <a:lnTo>
                    <a:pt x="93" y="23"/>
                  </a:lnTo>
                  <a:lnTo>
                    <a:pt x="94" y="25"/>
                  </a:lnTo>
                  <a:lnTo>
                    <a:pt x="90" y="24"/>
                  </a:lnTo>
                  <a:lnTo>
                    <a:pt x="80" y="24"/>
                  </a:lnTo>
                  <a:lnTo>
                    <a:pt x="74" y="29"/>
                  </a:lnTo>
                  <a:lnTo>
                    <a:pt x="73" y="32"/>
                  </a:lnTo>
                  <a:lnTo>
                    <a:pt x="69" y="32"/>
                  </a:lnTo>
                  <a:lnTo>
                    <a:pt x="72" y="27"/>
                  </a:lnTo>
                  <a:lnTo>
                    <a:pt x="80" y="20"/>
                  </a:lnTo>
                  <a:lnTo>
                    <a:pt x="80" y="13"/>
                  </a:lnTo>
                  <a:lnTo>
                    <a:pt x="71" y="5"/>
                  </a:lnTo>
                  <a:lnTo>
                    <a:pt x="71" y="8"/>
                  </a:lnTo>
                  <a:lnTo>
                    <a:pt x="66" y="0"/>
                  </a:lnTo>
                  <a:lnTo>
                    <a:pt x="49" y="11"/>
                  </a:lnTo>
                  <a:lnTo>
                    <a:pt x="33" y="22"/>
                  </a:lnTo>
                  <a:lnTo>
                    <a:pt x="17" y="34"/>
                  </a:lnTo>
                  <a:lnTo>
                    <a:pt x="0" y="45"/>
                  </a:lnTo>
                  <a:lnTo>
                    <a:pt x="8" y="38"/>
                  </a:lnTo>
                  <a:lnTo>
                    <a:pt x="16" y="34"/>
                  </a:lnTo>
                  <a:lnTo>
                    <a:pt x="20" y="33"/>
                  </a:lnTo>
                  <a:lnTo>
                    <a:pt x="25" y="32"/>
                  </a:lnTo>
                  <a:lnTo>
                    <a:pt x="25" y="33"/>
                  </a:lnTo>
                  <a:lnTo>
                    <a:pt x="28" y="33"/>
                  </a:lnTo>
                  <a:lnTo>
                    <a:pt x="18" y="38"/>
                  </a:lnTo>
                  <a:lnTo>
                    <a:pt x="18" y="43"/>
                  </a:lnTo>
                  <a:lnTo>
                    <a:pt x="38" y="43"/>
                  </a:lnTo>
                  <a:lnTo>
                    <a:pt x="31" y="51"/>
                  </a:lnTo>
                  <a:lnTo>
                    <a:pt x="39" y="54"/>
                  </a:lnTo>
                  <a:lnTo>
                    <a:pt x="46" y="55"/>
                  </a:lnTo>
                  <a:lnTo>
                    <a:pt x="44" y="58"/>
                  </a:lnTo>
                  <a:lnTo>
                    <a:pt x="50" y="55"/>
                  </a:lnTo>
                  <a:lnTo>
                    <a:pt x="55" y="54"/>
                  </a:lnTo>
                  <a:lnTo>
                    <a:pt x="54" y="52"/>
                  </a:lnTo>
                  <a:lnTo>
                    <a:pt x="69" y="46"/>
                  </a:lnTo>
                  <a:lnTo>
                    <a:pt x="72" y="43"/>
                  </a:lnTo>
                  <a:lnTo>
                    <a:pt x="74" y="40"/>
                  </a:lnTo>
                  <a:lnTo>
                    <a:pt x="75" y="43"/>
                  </a:lnTo>
                  <a:lnTo>
                    <a:pt x="82" y="42"/>
                  </a:lnTo>
                  <a:lnTo>
                    <a:pt x="86" y="39"/>
                  </a:lnTo>
                  <a:lnTo>
                    <a:pt x="94" y="39"/>
                  </a:lnTo>
                  <a:lnTo>
                    <a:pt x="108" y="35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560" name="Freeform 307"/>
            <p:cNvSpPr>
              <a:spLocks/>
            </p:cNvSpPr>
            <p:nvPr/>
          </p:nvSpPr>
          <p:spPr bwMode="auto">
            <a:xfrm>
              <a:off x="3435" y="1611"/>
              <a:ext cx="103" cy="116"/>
            </a:xfrm>
            <a:custGeom>
              <a:avLst/>
              <a:gdLst>
                <a:gd name="T0" fmla="*/ 90 w 103"/>
                <a:gd name="T1" fmla="*/ 79 h 116"/>
                <a:gd name="T2" fmla="*/ 77 w 103"/>
                <a:gd name="T3" fmla="*/ 66 h 116"/>
                <a:gd name="T4" fmla="*/ 64 w 103"/>
                <a:gd name="T5" fmla="*/ 55 h 116"/>
                <a:gd name="T6" fmla="*/ 49 w 103"/>
                <a:gd name="T7" fmla="*/ 43 h 116"/>
                <a:gd name="T8" fmla="*/ 35 w 103"/>
                <a:gd name="T9" fmla="*/ 31 h 116"/>
                <a:gd name="T10" fmla="*/ 32 w 103"/>
                <a:gd name="T11" fmla="*/ 27 h 116"/>
                <a:gd name="T12" fmla="*/ 17 w 103"/>
                <a:gd name="T13" fmla="*/ 13 h 116"/>
                <a:gd name="T14" fmla="*/ 3 w 103"/>
                <a:gd name="T15" fmla="*/ 0 h 116"/>
                <a:gd name="T16" fmla="*/ 0 w 103"/>
                <a:gd name="T17" fmla="*/ 2 h 116"/>
                <a:gd name="T18" fmla="*/ 12 w 103"/>
                <a:gd name="T19" fmla="*/ 9 h 116"/>
                <a:gd name="T20" fmla="*/ 11 w 103"/>
                <a:gd name="T21" fmla="*/ 14 h 116"/>
                <a:gd name="T22" fmla="*/ 6 w 103"/>
                <a:gd name="T23" fmla="*/ 14 h 116"/>
                <a:gd name="T24" fmla="*/ 17 w 103"/>
                <a:gd name="T25" fmla="*/ 26 h 116"/>
                <a:gd name="T26" fmla="*/ 28 w 103"/>
                <a:gd name="T27" fmla="*/ 39 h 116"/>
                <a:gd name="T28" fmla="*/ 39 w 103"/>
                <a:gd name="T29" fmla="*/ 50 h 116"/>
                <a:gd name="T30" fmla="*/ 49 w 103"/>
                <a:gd name="T31" fmla="*/ 64 h 116"/>
                <a:gd name="T32" fmla="*/ 57 w 103"/>
                <a:gd name="T33" fmla="*/ 77 h 116"/>
                <a:gd name="T34" fmla="*/ 67 w 103"/>
                <a:gd name="T35" fmla="*/ 89 h 116"/>
                <a:gd name="T36" fmla="*/ 77 w 103"/>
                <a:gd name="T37" fmla="*/ 100 h 116"/>
                <a:gd name="T38" fmla="*/ 85 w 103"/>
                <a:gd name="T39" fmla="*/ 114 h 116"/>
                <a:gd name="T40" fmla="*/ 89 w 103"/>
                <a:gd name="T41" fmla="*/ 114 h 116"/>
                <a:gd name="T42" fmla="*/ 87 w 103"/>
                <a:gd name="T43" fmla="*/ 105 h 116"/>
                <a:gd name="T44" fmla="*/ 98 w 103"/>
                <a:gd name="T45" fmla="*/ 110 h 116"/>
                <a:gd name="T46" fmla="*/ 102 w 103"/>
                <a:gd name="T47" fmla="*/ 115 h 116"/>
                <a:gd name="T48" fmla="*/ 94 w 103"/>
                <a:gd name="T49" fmla="*/ 104 h 116"/>
                <a:gd name="T50" fmla="*/ 73 w 103"/>
                <a:gd name="T51" fmla="*/ 87 h 116"/>
                <a:gd name="T52" fmla="*/ 68 w 103"/>
                <a:gd name="T53" fmla="*/ 70 h 116"/>
                <a:gd name="T54" fmla="*/ 72 w 103"/>
                <a:gd name="T55" fmla="*/ 70 h 116"/>
                <a:gd name="T56" fmla="*/ 85 w 103"/>
                <a:gd name="T57" fmla="*/ 75 h 116"/>
                <a:gd name="T58" fmla="*/ 90 w 103"/>
                <a:gd name="T59" fmla="*/ 79 h 11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03"/>
                <a:gd name="T91" fmla="*/ 0 h 116"/>
                <a:gd name="T92" fmla="*/ 103 w 103"/>
                <a:gd name="T93" fmla="*/ 116 h 11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03" h="116">
                  <a:moveTo>
                    <a:pt x="90" y="79"/>
                  </a:moveTo>
                  <a:lnTo>
                    <a:pt x="77" y="66"/>
                  </a:lnTo>
                  <a:lnTo>
                    <a:pt x="64" y="55"/>
                  </a:lnTo>
                  <a:lnTo>
                    <a:pt x="49" y="43"/>
                  </a:lnTo>
                  <a:lnTo>
                    <a:pt x="35" y="31"/>
                  </a:lnTo>
                  <a:lnTo>
                    <a:pt x="32" y="27"/>
                  </a:lnTo>
                  <a:lnTo>
                    <a:pt x="17" y="13"/>
                  </a:lnTo>
                  <a:lnTo>
                    <a:pt x="3" y="0"/>
                  </a:lnTo>
                  <a:lnTo>
                    <a:pt x="0" y="2"/>
                  </a:lnTo>
                  <a:lnTo>
                    <a:pt x="12" y="9"/>
                  </a:lnTo>
                  <a:lnTo>
                    <a:pt x="11" y="14"/>
                  </a:lnTo>
                  <a:lnTo>
                    <a:pt x="6" y="14"/>
                  </a:lnTo>
                  <a:lnTo>
                    <a:pt x="17" y="26"/>
                  </a:lnTo>
                  <a:lnTo>
                    <a:pt x="28" y="39"/>
                  </a:lnTo>
                  <a:lnTo>
                    <a:pt x="39" y="50"/>
                  </a:lnTo>
                  <a:lnTo>
                    <a:pt x="49" y="64"/>
                  </a:lnTo>
                  <a:lnTo>
                    <a:pt x="57" y="77"/>
                  </a:lnTo>
                  <a:lnTo>
                    <a:pt x="67" y="89"/>
                  </a:lnTo>
                  <a:lnTo>
                    <a:pt x="77" y="100"/>
                  </a:lnTo>
                  <a:lnTo>
                    <a:pt x="85" y="114"/>
                  </a:lnTo>
                  <a:lnTo>
                    <a:pt x="89" y="114"/>
                  </a:lnTo>
                  <a:lnTo>
                    <a:pt x="87" y="105"/>
                  </a:lnTo>
                  <a:lnTo>
                    <a:pt x="98" y="110"/>
                  </a:lnTo>
                  <a:lnTo>
                    <a:pt x="102" y="115"/>
                  </a:lnTo>
                  <a:lnTo>
                    <a:pt x="94" y="104"/>
                  </a:lnTo>
                  <a:lnTo>
                    <a:pt x="73" y="87"/>
                  </a:lnTo>
                  <a:lnTo>
                    <a:pt x="68" y="70"/>
                  </a:lnTo>
                  <a:lnTo>
                    <a:pt x="72" y="70"/>
                  </a:lnTo>
                  <a:lnTo>
                    <a:pt x="85" y="75"/>
                  </a:lnTo>
                  <a:lnTo>
                    <a:pt x="90" y="79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561" name="Freeform 308"/>
            <p:cNvSpPr>
              <a:spLocks/>
            </p:cNvSpPr>
            <p:nvPr/>
          </p:nvSpPr>
          <p:spPr bwMode="auto">
            <a:xfrm>
              <a:off x="2409" y="1337"/>
              <a:ext cx="107" cy="41"/>
            </a:xfrm>
            <a:custGeom>
              <a:avLst/>
              <a:gdLst>
                <a:gd name="T0" fmla="*/ 106 w 107"/>
                <a:gd name="T1" fmla="*/ 3 h 41"/>
                <a:gd name="T2" fmla="*/ 98 w 107"/>
                <a:gd name="T3" fmla="*/ 9 h 41"/>
                <a:gd name="T4" fmla="*/ 74 w 107"/>
                <a:gd name="T5" fmla="*/ 14 h 41"/>
                <a:gd name="T6" fmla="*/ 50 w 107"/>
                <a:gd name="T7" fmla="*/ 20 h 41"/>
                <a:gd name="T8" fmla="*/ 44 w 107"/>
                <a:gd name="T9" fmla="*/ 20 h 41"/>
                <a:gd name="T10" fmla="*/ 48 w 107"/>
                <a:gd name="T11" fmla="*/ 23 h 41"/>
                <a:gd name="T12" fmla="*/ 46 w 107"/>
                <a:gd name="T13" fmla="*/ 24 h 41"/>
                <a:gd name="T14" fmla="*/ 41 w 107"/>
                <a:gd name="T15" fmla="*/ 25 h 41"/>
                <a:gd name="T16" fmla="*/ 42 w 107"/>
                <a:gd name="T17" fmla="*/ 27 h 41"/>
                <a:gd name="T18" fmla="*/ 33 w 107"/>
                <a:gd name="T19" fmla="*/ 26 h 41"/>
                <a:gd name="T20" fmla="*/ 36 w 107"/>
                <a:gd name="T21" fmla="*/ 31 h 41"/>
                <a:gd name="T22" fmla="*/ 32 w 107"/>
                <a:gd name="T23" fmla="*/ 31 h 41"/>
                <a:gd name="T24" fmla="*/ 34 w 107"/>
                <a:gd name="T25" fmla="*/ 36 h 41"/>
                <a:gd name="T26" fmla="*/ 23 w 107"/>
                <a:gd name="T27" fmla="*/ 34 h 41"/>
                <a:gd name="T28" fmla="*/ 34 w 107"/>
                <a:gd name="T29" fmla="*/ 37 h 41"/>
                <a:gd name="T30" fmla="*/ 28 w 107"/>
                <a:gd name="T31" fmla="*/ 37 h 41"/>
                <a:gd name="T32" fmla="*/ 30 w 107"/>
                <a:gd name="T33" fmla="*/ 40 h 41"/>
                <a:gd name="T34" fmla="*/ 6 w 107"/>
                <a:gd name="T35" fmla="*/ 38 h 41"/>
                <a:gd name="T36" fmla="*/ 10 w 107"/>
                <a:gd name="T37" fmla="*/ 35 h 41"/>
                <a:gd name="T38" fmla="*/ 0 w 107"/>
                <a:gd name="T39" fmla="*/ 35 h 41"/>
                <a:gd name="T40" fmla="*/ 10 w 107"/>
                <a:gd name="T41" fmla="*/ 31 h 41"/>
                <a:gd name="T42" fmla="*/ 13 w 107"/>
                <a:gd name="T43" fmla="*/ 30 h 41"/>
                <a:gd name="T44" fmla="*/ 9 w 107"/>
                <a:gd name="T45" fmla="*/ 28 h 41"/>
                <a:gd name="T46" fmla="*/ 12 w 107"/>
                <a:gd name="T47" fmla="*/ 26 h 41"/>
                <a:gd name="T48" fmla="*/ 18 w 107"/>
                <a:gd name="T49" fmla="*/ 23 h 41"/>
                <a:gd name="T50" fmla="*/ 13 w 107"/>
                <a:gd name="T51" fmla="*/ 22 h 41"/>
                <a:gd name="T52" fmla="*/ 15 w 107"/>
                <a:gd name="T53" fmla="*/ 20 h 41"/>
                <a:gd name="T54" fmla="*/ 9 w 107"/>
                <a:gd name="T55" fmla="*/ 20 h 41"/>
                <a:gd name="T56" fmla="*/ 16 w 107"/>
                <a:gd name="T57" fmla="*/ 18 h 41"/>
                <a:gd name="T58" fmla="*/ 22 w 107"/>
                <a:gd name="T59" fmla="*/ 16 h 41"/>
                <a:gd name="T60" fmla="*/ 41 w 107"/>
                <a:gd name="T61" fmla="*/ 10 h 41"/>
                <a:gd name="T62" fmla="*/ 44 w 107"/>
                <a:gd name="T63" fmla="*/ 8 h 41"/>
                <a:gd name="T64" fmla="*/ 80 w 107"/>
                <a:gd name="T65" fmla="*/ 3 h 41"/>
                <a:gd name="T66" fmla="*/ 96 w 107"/>
                <a:gd name="T67" fmla="*/ 0 h 41"/>
                <a:gd name="T68" fmla="*/ 106 w 107"/>
                <a:gd name="T69" fmla="*/ 3 h 4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7"/>
                <a:gd name="T106" fmla="*/ 0 h 41"/>
                <a:gd name="T107" fmla="*/ 107 w 107"/>
                <a:gd name="T108" fmla="*/ 41 h 4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7" h="41">
                  <a:moveTo>
                    <a:pt x="106" y="3"/>
                  </a:moveTo>
                  <a:lnTo>
                    <a:pt x="98" y="9"/>
                  </a:lnTo>
                  <a:lnTo>
                    <a:pt x="74" y="14"/>
                  </a:lnTo>
                  <a:lnTo>
                    <a:pt x="50" y="20"/>
                  </a:lnTo>
                  <a:lnTo>
                    <a:pt x="44" y="20"/>
                  </a:lnTo>
                  <a:lnTo>
                    <a:pt x="48" y="23"/>
                  </a:lnTo>
                  <a:lnTo>
                    <a:pt x="46" y="24"/>
                  </a:lnTo>
                  <a:lnTo>
                    <a:pt x="41" y="25"/>
                  </a:lnTo>
                  <a:lnTo>
                    <a:pt x="42" y="27"/>
                  </a:lnTo>
                  <a:lnTo>
                    <a:pt x="33" y="26"/>
                  </a:lnTo>
                  <a:lnTo>
                    <a:pt x="36" y="31"/>
                  </a:lnTo>
                  <a:lnTo>
                    <a:pt x="32" y="31"/>
                  </a:lnTo>
                  <a:lnTo>
                    <a:pt x="34" y="36"/>
                  </a:lnTo>
                  <a:lnTo>
                    <a:pt x="23" y="34"/>
                  </a:lnTo>
                  <a:lnTo>
                    <a:pt x="34" y="37"/>
                  </a:lnTo>
                  <a:lnTo>
                    <a:pt x="28" y="37"/>
                  </a:lnTo>
                  <a:lnTo>
                    <a:pt x="30" y="40"/>
                  </a:lnTo>
                  <a:lnTo>
                    <a:pt x="6" y="38"/>
                  </a:lnTo>
                  <a:lnTo>
                    <a:pt x="10" y="35"/>
                  </a:lnTo>
                  <a:lnTo>
                    <a:pt x="0" y="35"/>
                  </a:lnTo>
                  <a:lnTo>
                    <a:pt x="10" y="31"/>
                  </a:lnTo>
                  <a:lnTo>
                    <a:pt x="13" y="30"/>
                  </a:lnTo>
                  <a:lnTo>
                    <a:pt x="9" y="28"/>
                  </a:lnTo>
                  <a:lnTo>
                    <a:pt x="12" y="26"/>
                  </a:lnTo>
                  <a:lnTo>
                    <a:pt x="18" y="23"/>
                  </a:lnTo>
                  <a:lnTo>
                    <a:pt x="13" y="22"/>
                  </a:lnTo>
                  <a:lnTo>
                    <a:pt x="15" y="20"/>
                  </a:lnTo>
                  <a:lnTo>
                    <a:pt x="9" y="20"/>
                  </a:lnTo>
                  <a:lnTo>
                    <a:pt x="16" y="18"/>
                  </a:lnTo>
                  <a:lnTo>
                    <a:pt x="22" y="16"/>
                  </a:lnTo>
                  <a:lnTo>
                    <a:pt x="41" y="10"/>
                  </a:lnTo>
                  <a:lnTo>
                    <a:pt x="44" y="8"/>
                  </a:lnTo>
                  <a:lnTo>
                    <a:pt x="80" y="3"/>
                  </a:lnTo>
                  <a:lnTo>
                    <a:pt x="96" y="0"/>
                  </a:lnTo>
                  <a:lnTo>
                    <a:pt x="106" y="3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562" name="Freeform 309"/>
            <p:cNvSpPr>
              <a:spLocks/>
            </p:cNvSpPr>
            <p:nvPr/>
          </p:nvSpPr>
          <p:spPr bwMode="auto">
            <a:xfrm>
              <a:off x="2401" y="1377"/>
              <a:ext cx="63" cy="32"/>
            </a:xfrm>
            <a:custGeom>
              <a:avLst/>
              <a:gdLst>
                <a:gd name="T0" fmla="*/ 62 w 63"/>
                <a:gd name="T1" fmla="*/ 30 h 32"/>
                <a:gd name="T2" fmla="*/ 39 w 63"/>
                <a:gd name="T3" fmla="*/ 20 h 32"/>
                <a:gd name="T4" fmla="*/ 32 w 63"/>
                <a:gd name="T5" fmla="*/ 8 h 32"/>
                <a:gd name="T6" fmla="*/ 32 w 63"/>
                <a:gd name="T7" fmla="*/ 6 h 32"/>
                <a:gd name="T8" fmla="*/ 34 w 63"/>
                <a:gd name="T9" fmla="*/ 3 h 32"/>
                <a:gd name="T10" fmla="*/ 35 w 63"/>
                <a:gd name="T11" fmla="*/ 1 h 32"/>
                <a:gd name="T12" fmla="*/ 12 w 63"/>
                <a:gd name="T13" fmla="*/ 0 h 32"/>
                <a:gd name="T14" fmla="*/ 8 w 63"/>
                <a:gd name="T15" fmla="*/ 3 h 32"/>
                <a:gd name="T16" fmla="*/ 5 w 63"/>
                <a:gd name="T17" fmla="*/ 7 h 32"/>
                <a:gd name="T18" fmla="*/ 8 w 63"/>
                <a:gd name="T19" fmla="*/ 9 h 32"/>
                <a:gd name="T20" fmla="*/ 4 w 63"/>
                <a:gd name="T21" fmla="*/ 14 h 32"/>
                <a:gd name="T22" fmla="*/ 0 w 63"/>
                <a:gd name="T23" fmla="*/ 16 h 32"/>
                <a:gd name="T24" fmla="*/ 6 w 63"/>
                <a:gd name="T25" fmla="*/ 22 h 32"/>
                <a:gd name="T26" fmla="*/ 13 w 63"/>
                <a:gd name="T27" fmla="*/ 21 h 32"/>
                <a:gd name="T28" fmla="*/ 18 w 63"/>
                <a:gd name="T29" fmla="*/ 22 h 32"/>
                <a:gd name="T30" fmla="*/ 23 w 63"/>
                <a:gd name="T31" fmla="*/ 22 h 32"/>
                <a:gd name="T32" fmla="*/ 27 w 63"/>
                <a:gd name="T33" fmla="*/ 26 h 32"/>
                <a:gd name="T34" fmla="*/ 26 w 63"/>
                <a:gd name="T35" fmla="*/ 27 h 32"/>
                <a:gd name="T36" fmla="*/ 34 w 63"/>
                <a:gd name="T37" fmla="*/ 29 h 32"/>
                <a:gd name="T38" fmla="*/ 42 w 63"/>
                <a:gd name="T39" fmla="*/ 30 h 32"/>
                <a:gd name="T40" fmla="*/ 50 w 63"/>
                <a:gd name="T41" fmla="*/ 30 h 32"/>
                <a:gd name="T42" fmla="*/ 59 w 63"/>
                <a:gd name="T43" fmla="*/ 31 h 32"/>
                <a:gd name="T44" fmla="*/ 62 w 63"/>
                <a:gd name="T45" fmla="*/ 30 h 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3"/>
                <a:gd name="T70" fmla="*/ 0 h 32"/>
                <a:gd name="T71" fmla="*/ 63 w 63"/>
                <a:gd name="T72" fmla="*/ 32 h 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3" h="32">
                  <a:moveTo>
                    <a:pt x="62" y="30"/>
                  </a:moveTo>
                  <a:lnTo>
                    <a:pt x="39" y="20"/>
                  </a:lnTo>
                  <a:lnTo>
                    <a:pt x="32" y="8"/>
                  </a:lnTo>
                  <a:lnTo>
                    <a:pt x="32" y="6"/>
                  </a:lnTo>
                  <a:lnTo>
                    <a:pt x="34" y="3"/>
                  </a:lnTo>
                  <a:lnTo>
                    <a:pt x="35" y="1"/>
                  </a:lnTo>
                  <a:lnTo>
                    <a:pt x="12" y="0"/>
                  </a:lnTo>
                  <a:lnTo>
                    <a:pt x="8" y="3"/>
                  </a:lnTo>
                  <a:lnTo>
                    <a:pt x="5" y="7"/>
                  </a:lnTo>
                  <a:lnTo>
                    <a:pt x="8" y="9"/>
                  </a:lnTo>
                  <a:lnTo>
                    <a:pt x="4" y="14"/>
                  </a:lnTo>
                  <a:lnTo>
                    <a:pt x="0" y="16"/>
                  </a:lnTo>
                  <a:lnTo>
                    <a:pt x="6" y="22"/>
                  </a:lnTo>
                  <a:lnTo>
                    <a:pt x="13" y="21"/>
                  </a:lnTo>
                  <a:lnTo>
                    <a:pt x="18" y="22"/>
                  </a:lnTo>
                  <a:lnTo>
                    <a:pt x="23" y="22"/>
                  </a:lnTo>
                  <a:lnTo>
                    <a:pt x="27" y="26"/>
                  </a:lnTo>
                  <a:lnTo>
                    <a:pt x="26" y="27"/>
                  </a:lnTo>
                  <a:lnTo>
                    <a:pt x="34" y="29"/>
                  </a:lnTo>
                  <a:lnTo>
                    <a:pt x="42" y="30"/>
                  </a:lnTo>
                  <a:lnTo>
                    <a:pt x="50" y="30"/>
                  </a:lnTo>
                  <a:lnTo>
                    <a:pt x="59" y="31"/>
                  </a:lnTo>
                  <a:lnTo>
                    <a:pt x="62" y="30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563" name="Freeform 310"/>
            <p:cNvSpPr>
              <a:spLocks/>
            </p:cNvSpPr>
            <p:nvPr/>
          </p:nvSpPr>
          <p:spPr bwMode="auto">
            <a:xfrm>
              <a:off x="3084" y="1346"/>
              <a:ext cx="75" cy="17"/>
            </a:xfrm>
            <a:custGeom>
              <a:avLst/>
              <a:gdLst>
                <a:gd name="T0" fmla="*/ 74 w 75"/>
                <a:gd name="T1" fmla="*/ 7 h 17"/>
                <a:gd name="T2" fmla="*/ 28 w 75"/>
                <a:gd name="T3" fmla="*/ 0 h 17"/>
                <a:gd name="T4" fmla="*/ 34 w 75"/>
                <a:gd name="T5" fmla="*/ 2 h 17"/>
                <a:gd name="T6" fmla="*/ 28 w 75"/>
                <a:gd name="T7" fmla="*/ 1 h 17"/>
                <a:gd name="T8" fmla="*/ 32 w 75"/>
                <a:gd name="T9" fmla="*/ 4 h 17"/>
                <a:gd name="T10" fmla="*/ 10 w 75"/>
                <a:gd name="T11" fmla="*/ 0 h 17"/>
                <a:gd name="T12" fmla="*/ 1 w 75"/>
                <a:gd name="T13" fmla="*/ 3 h 17"/>
                <a:gd name="T14" fmla="*/ 0 w 75"/>
                <a:gd name="T15" fmla="*/ 4 h 17"/>
                <a:gd name="T16" fmla="*/ 5 w 75"/>
                <a:gd name="T17" fmla="*/ 7 h 17"/>
                <a:gd name="T18" fmla="*/ 8 w 75"/>
                <a:gd name="T19" fmla="*/ 9 h 17"/>
                <a:gd name="T20" fmla="*/ 36 w 75"/>
                <a:gd name="T21" fmla="*/ 16 h 17"/>
                <a:gd name="T22" fmla="*/ 37 w 75"/>
                <a:gd name="T23" fmla="*/ 13 h 17"/>
                <a:gd name="T24" fmla="*/ 60 w 75"/>
                <a:gd name="T25" fmla="*/ 13 h 17"/>
                <a:gd name="T26" fmla="*/ 71 w 75"/>
                <a:gd name="T27" fmla="*/ 13 h 17"/>
                <a:gd name="T28" fmla="*/ 66 w 75"/>
                <a:gd name="T29" fmla="*/ 12 h 17"/>
                <a:gd name="T30" fmla="*/ 73 w 75"/>
                <a:gd name="T31" fmla="*/ 9 h 17"/>
                <a:gd name="T32" fmla="*/ 74 w 75"/>
                <a:gd name="T33" fmla="*/ 7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5"/>
                <a:gd name="T52" fmla="*/ 0 h 17"/>
                <a:gd name="T53" fmla="*/ 75 w 75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5" h="17">
                  <a:moveTo>
                    <a:pt x="74" y="7"/>
                  </a:moveTo>
                  <a:lnTo>
                    <a:pt x="28" y="0"/>
                  </a:lnTo>
                  <a:lnTo>
                    <a:pt x="34" y="2"/>
                  </a:lnTo>
                  <a:lnTo>
                    <a:pt x="28" y="1"/>
                  </a:lnTo>
                  <a:lnTo>
                    <a:pt x="32" y="4"/>
                  </a:lnTo>
                  <a:lnTo>
                    <a:pt x="10" y="0"/>
                  </a:lnTo>
                  <a:lnTo>
                    <a:pt x="1" y="3"/>
                  </a:lnTo>
                  <a:lnTo>
                    <a:pt x="0" y="4"/>
                  </a:lnTo>
                  <a:lnTo>
                    <a:pt x="5" y="7"/>
                  </a:lnTo>
                  <a:lnTo>
                    <a:pt x="8" y="9"/>
                  </a:lnTo>
                  <a:lnTo>
                    <a:pt x="36" y="16"/>
                  </a:lnTo>
                  <a:lnTo>
                    <a:pt x="37" y="13"/>
                  </a:lnTo>
                  <a:lnTo>
                    <a:pt x="60" y="13"/>
                  </a:lnTo>
                  <a:lnTo>
                    <a:pt x="71" y="13"/>
                  </a:lnTo>
                  <a:lnTo>
                    <a:pt x="66" y="12"/>
                  </a:lnTo>
                  <a:lnTo>
                    <a:pt x="73" y="9"/>
                  </a:lnTo>
                  <a:lnTo>
                    <a:pt x="74" y="7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564" name="Freeform 311"/>
            <p:cNvSpPr>
              <a:spLocks/>
            </p:cNvSpPr>
            <p:nvPr/>
          </p:nvSpPr>
          <p:spPr bwMode="auto">
            <a:xfrm>
              <a:off x="2680" y="1304"/>
              <a:ext cx="56" cy="17"/>
            </a:xfrm>
            <a:custGeom>
              <a:avLst/>
              <a:gdLst>
                <a:gd name="T0" fmla="*/ 48 w 56"/>
                <a:gd name="T1" fmla="*/ 4 h 17"/>
                <a:gd name="T2" fmla="*/ 34 w 56"/>
                <a:gd name="T3" fmla="*/ 3 h 17"/>
                <a:gd name="T4" fmla="*/ 28 w 56"/>
                <a:gd name="T5" fmla="*/ 4 h 17"/>
                <a:gd name="T6" fmla="*/ 23 w 56"/>
                <a:gd name="T7" fmla="*/ 0 h 17"/>
                <a:gd name="T8" fmla="*/ 2 w 56"/>
                <a:gd name="T9" fmla="*/ 4 h 17"/>
                <a:gd name="T10" fmla="*/ 0 w 56"/>
                <a:gd name="T11" fmla="*/ 8 h 17"/>
                <a:gd name="T12" fmla="*/ 7 w 56"/>
                <a:gd name="T13" fmla="*/ 8 h 17"/>
                <a:gd name="T14" fmla="*/ 18 w 56"/>
                <a:gd name="T15" fmla="*/ 12 h 17"/>
                <a:gd name="T16" fmla="*/ 55 w 56"/>
                <a:gd name="T17" fmla="*/ 16 h 17"/>
                <a:gd name="T18" fmla="*/ 52 w 56"/>
                <a:gd name="T19" fmla="*/ 11 h 17"/>
                <a:gd name="T20" fmla="*/ 48 w 56"/>
                <a:gd name="T21" fmla="*/ 4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6"/>
                <a:gd name="T34" fmla="*/ 0 h 17"/>
                <a:gd name="T35" fmla="*/ 56 w 56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6" h="17">
                  <a:moveTo>
                    <a:pt x="48" y="4"/>
                  </a:moveTo>
                  <a:lnTo>
                    <a:pt x="34" y="3"/>
                  </a:lnTo>
                  <a:lnTo>
                    <a:pt x="28" y="4"/>
                  </a:lnTo>
                  <a:lnTo>
                    <a:pt x="23" y="0"/>
                  </a:lnTo>
                  <a:lnTo>
                    <a:pt x="2" y="4"/>
                  </a:lnTo>
                  <a:lnTo>
                    <a:pt x="0" y="8"/>
                  </a:lnTo>
                  <a:lnTo>
                    <a:pt x="7" y="8"/>
                  </a:lnTo>
                  <a:lnTo>
                    <a:pt x="18" y="12"/>
                  </a:lnTo>
                  <a:lnTo>
                    <a:pt x="55" y="16"/>
                  </a:lnTo>
                  <a:lnTo>
                    <a:pt x="52" y="11"/>
                  </a:lnTo>
                  <a:lnTo>
                    <a:pt x="48" y="4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565" name="Freeform 312"/>
            <p:cNvSpPr>
              <a:spLocks/>
            </p:cNvSpPr>
            <p:nvPr/>
          </p:nvSpPr>
          <p:spPr bwMode="auto">
            <a:xfrm>
              <a:off x="2744" y="1312"/>
              <a:ext cx="43" cy="17"/>
            </a:xfrm>
            <a:custGeom>
              <a:avLst/>
              <a:gdLst>
                <a:gd name="T0" fmla="*/ 41 w 43"/>
                <a:gd name="T1" fmla="*/ 9 h 17"/>
                <a:gd name="T2" fmla="*/ 20 w 43"/>
                <a:gd name="T3" fmla="*/ 2 h 17"/>
                <a:gd name="T4" fmla="*/ 14 w 43"/>
                <a:gd name="T5" fmla="*/ 6 h 17"/>
                <a:gd name="T6" fmla="*/ 11 w 43"/>
                <a:gd name="T7" fmla="*/ 0 h 17"/>
                <a:gd name="T8" fmla="*/ 5 w 43"/>
                <a:gd name="T9" fmla="*/ 0 h 17"/>
                <a:gd name="T10" fmla="*/ 7 w 43"/>
                <a:gd name="T11" fmla="*/ 2 h 17"/>
                <a:gd name="T12" fmla="*/ 0 w 43"/>
                <a:gd name="T13" fmla="*/ 2 h 17"/>
                <a:gd name="T14" fmla="*/ 2 w 43"/>
                <a:gd name="T15" fmla="*/ 4 h 17"/>
                <a:gd name="T16" fmla="*/ 6 w 43"/>
                <a:gd name="T17" fmla="*/ 7 h 17"/>
                <a:gd name="T18" fmla="*/ 1 w 43"/>
                <a:gd name="T19" fmla="*/ 9 h 17"/>
                <a:gd name="T20" fmla="*/ 3 w 43"/>
                <a:gd name="T21" fmla="*/ 16 h 17"/>
                <a:gd name="T22" fmla="*/ 42 w 43"/>
                <a:gd name="T23" fmla="*/ 10 h 17"/>
                <a:gd name="T24" fmla="*/ 41 w 43"/>
                <a:gd name="T25" fmla="*/ 9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3"/>
                <a:gd name="T40" fmla="*/ 0 h 17"/>
                <a:gd name="T41" fmla="*/ 43 w 43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3" h="17">
                  <a:moveTo>
                    <a:pt x="41" y="9"/>
                  </a:moveTo>
                  <a:lnTo>
                    <a:pt x="20" y="2"/>
                  </a:lnTo>
                  <a:lnTo>
                    <a:pt x="14" y="6"/>
                  </a:lnTo>
                  <a:lnTo>
                    <a:pt x="11" y="0"/>
                  </a:lnTo>
                  <a:lnTo>
                    <a:pt x="5" y="0"/>
                  </a:lnTo>
                  <a:lnTo>
                    <a:pt x="7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6" y="7"/>
                  </a:lnTo>
                  <a:lnTo>
                    <a:pt x="1" y="9"/>
                  </a:lnTo>
                  <a:lnTo>
                    <a:pt x="3" y="16"/>
                  </a:lnTo>
                  <a:lnTo>
                    <a:pt x="42" y="10"/>
                  </a:lnTo>
                  <a:lnTo>
                    <a:pt x="41" y="9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566" name="Freeform 313"/>
            <p:cNvSpPr>
              <a:spLocks/>
            </p:cNvSpPr>
            <p:nvPr/>
          </p:nvSpPr>
          <p:spPr bwMode="auto">
            <a:xfrm>
              <a:off x="2656" y="1296"/>
              <a:ext cx="46" cy="17"/>
            </a:xfrm>
            <a:custGeom>
              <a:avLst/>
              <a:gdLst>
                <a:gd name="T0" fmla="*/ 45 w 46"/>
                <a:gd name="T1" fmla="*/ 8 h 17"/>
                <a:gd name="T2" fmla="*/ 25 w 46"/>
                <a:gd name="T3" fmla="*/ 0 h 17"/>
                <a:gd name="T4" fmla="*/ 2 w 46"/>
                <a:gd name="T5" fmla="*/ 4 h 17"/>
                <a:gd name="T6" fmla="*/ 8 w 46"/>
                <a:gd name="T7" fmla="*/ 6 h 17"/>
                <a:gd name="T8" fmla="*/ 7 w 46"/>
                <a:gd name="T9" fmla="*/ 9 h 17"/>
                <a:gd name="T10" fmla="*/ 0 w 46"/>
                <a:gd name="T11" fmla="*/ 11 h 17"/>
                <a:gd name="T12" fmla="*/ 13 w 46"/>
                <a:gd name="T13" fmla="*/ 12 h 17"/>
                <a:gd name="T14" fmla="*/ 9 w 46"/>
                <a:gd name="T15" fmla="*/ 16 h 17"/>
                <a:gd name="T16" fmla="*/ 44 w 46"/>
                <a:gd name="T17" fmla="*/ 14 h 17"/>
                <a:gd name="T18" fmla="*/ 40 w 46"/>
                <a:gd name="T19" fmla="*/ 9 h 17"/>
                <a:gd name="T20" fmla="*/ 45 w 46"/>
                <a:gd name="T21" fmla="*/ 8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6"/>
                <a:gd name="T34" fmla="*/ 0 h 17"/>
                <a:gd name="T35" fmla="*/ 46 w 46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6" h="17">
                  <a:moveTo>
                    <a:pt x="45" y="8"/>
                  </a:moveTo>
                  <a:lnTo>
                    <a:pt x="25" y="0"/>
                  </a:lnTo>
                  <a:lnTo>
                    <a:pt x="2" y="4"/>
                  </a:lnTo>
                  <a:lnTo>
                    <a:pt x="8" y="6"/>
                  </a:lnTo>
                  <a:lnTo>
                    <a:pt x="7" y="9"/>
                  </a:lnTo>
                  <a:lnTo>
                    <a:pt x="0" y="11"/>
                  </a:lnTo>
                  <a:lnTo>
                    <a:pt x="13" y="12"/>
                  </a:lnTo>
                  <a:lnTo>
                    <a:pt x="9" y="16"/>
                  </a:lnTo>
                  <a:lnTo>
                    <a:pt x="44" y="14"/>
                  </a:lnTo>
                  <a:lnTo>
                    <a:pt x="40" y="9"/>
                  </a:lnTo>
                  <a:lnTo>
                    <a:pt x="45" y="8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567" name="Freeform 314"/>
            <p:cNvSpPr>
              <a:spLocks/>
            </p:cNvSpPr>
            <p:nvPr/>
          </p:nvSpPr>
          <p:spPr bwMode="auto">
            <a:xfrm>
              <a:off x="3165" y="1351"/>
              <a:ext cx="48" cy="17"/>
            </a:xfrm>
            <a:custGeom>
              <a:avLst/>
              <a:gdLst>
                <a:gd name="T0" fmla="*/ 47 w 48"/>
                <a:gd name="T1" fmla="*/ 8 h 17"/>
                <a:gd name="T2" fmla="*/ 11 w 48"/>
                <a:gd name="T3" fmla="*/ 3 h 17"/>
                <a:gd name="T4" fmla="*/ 0 w 48"/>
                <a:gd name="T5" fmla="*/ 0 h 17"/>
                <a:gd name="T6" fmla="*/ 4 w 48"/>
                <a:gd name="T7" fmla="*/ 8 h 17"/>
                <a:gd name="T8" fmla="*/ 43 w 48"/>
                <a:gd name="T9" fmla="*/ 16 h 17"/>
                <a:gd name="T10" fmla="*/ 47 w 48"/>
                <a:gd name="T11" fmla="*/ 8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"/>
                <a:gd name="T19" fmla="*/ 0 h 17"/>
                <a:gd name="T20" fmla="*/ 48 w 48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" h="17">
                  <a:moveTo>
                    <a:pt x="47" y="8"/>
                  </a:moveTo>
                  <a:lnTo>
                    <a:pt x="11" y="3"/>
                  </a:lnTo>
                  <a:lnTo>
                    <a:pt x="0" y="0"/>
                  </a:lnTo>
                  <a:lnTo>
                    <a:pt x="4" y="8"/>
                  </a:lnTo>
                  <a:lnTo>
                    <a:pt x="43" y="16"/>
                  </a:lnTo>
                  <a:lnTo>
                    <a:pt x="47" y="8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568" name="Freeform 315"/>
            <p:cNvSpPr>
              <a:spLocks/>
            </p:cNvSpPr>
            <p:nvPr/>
          </p:nvSpPr>
          <p:spPr bwMode="auto">
            <a:xfrm>
              <a:off x="2166" y="1604"/>
              <a:ext cx="23" cy="17"/>
            </a:xfrm>
            <a:custGeom>
              <a:avLst/>
              <a:gdLst>
                <a:gd name="T0" fmla="*/ 7 w 23"/>
                <a:gd name="T1" fmla="*/ 0 h 17"/>
                <a:gd name="T2" fmla="*/ 7 w 23"/>
                <a:gd name="T3" fmla="*/ 3 h 17"/>
                <a:gd name="T4" fmla="*/ 0 w 23"/>
                <a:gd name="T5" fmla="*/ 3 h 17"/>
                <a:gd name="T6" fmla="*/ 0 w 23"/>
                <a:gd name="T7" fmla="*/ 5 h 17"/>
                <a:gd name="T8" fmla="*/ 2 w 23"/>
                <a:gd name="T9" fmla="*/ 5 h 17"/>
                <a:gd name="T10" fmla="*/ 0 w 23"/>
                <a:gd name="T11" fmla="*/ 7 h 17"/>
                <a:gd name="T12" fmla="*/ 0 w 23"/>
                <a:gd name="T13" fmla="*/ 12 h 17"/>
                <a:gd name="T14" fmla="*/ 6 w 23"/>
                <a:gd name="T15" fmla="*/ 12 h 17"/>
                <a:gd name="T16" fmla="*/ 22 w 23"/>
                <a:gd name="T17" fmla="*/ 16 h 17"/>
                <a:gd name="T18" fmla="*/ 22 w 23"/>
                <a:gd name="T19" fmla="*/ 5 h 17"/>
                <a:gd name="T20" fmla="*/ 13 w 23"/>
                <a:gd name="T21" fmla="*/ 1 h 17"/>
                <a:gd name="T22" fmla="*/ 7 w 23"/>
                <a:gd name="T23" fmla="*/ 0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3"/>
                <a:gd name="T37" fmla="*/ 0 h 17"/>
                <a:gd name="T38" fmla="*/ 23 w 23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3" h="17">
                  <a:moveTo>
                    <a:pt x="7" y="0"/>
                  </a:moveTo>
                  <a:lnTo>
                    <a:pt x="7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5"/>
                  </a:lnTo>
                  <a:lnTo>
                    <a:pt x="0" y="7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22" y="16"/>
                  </a:lnTo>
                  <a:lnTo>
                    <a:pt x="22" y="5"/>
                  </a:lnTo>
                  <a:lnTo>
                    <a:pt x="13" y="1"/>
                  </a:lnTo>
                  <a:lnTo>
                    <a:pt x="7" y="0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569" name="Freeform 316"/>
            <p:cNvSpPr>
              <a:spLocks/>
            </p:cNvSpPr>
            <p:nvPr/>
          </p:nvSpPr>
          <p:spPr bwMode="auto">
            <a:xfrm>
              <a:off x="3145" y="1371"/>
              <a:ext cx="37" cy="17"/>
            </a:xfrm>
            <a:custGeom>
              <a:avLst/>
              <a:gdLst>
                <a:gd name="T0" fmla="*/ 36 w 37"/>
                <a:gd name="T1" fmla="*/ 16 h 17"/>
                <a:gd name="T2" fmla="*/ 0 w 37"/>
                <a:gd name="T3" fmla="*/ 10 h 17"/>
                <a:gd name="T4" fmla="*/ 12 w 37"/>
                <a:gd name="T5" fmla="*/ 0 h 17"/>
                <a:gd name="T6" fmla="*/ 33 w 37"/>
                <a:gd name="T7" fmla="*/ 10 h 17"/>
                <a:gd name="T8" fmla="*/ 36 w 3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7"/>
                <a:gd name="T17" fmla="*/ 37 w 3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7">
                  <a:moveTo>
                    <a:pt x="36" y="16"/>
                  </a:moveTo>
                  <a:lnTo>
                    <a:pt x="0" y="10"/>
                  </a:lnTo>
                  <a:lnTo>
                    <a:pt x="12" y="0"/>
                  </a:lnTo>
                  <a:lnTo>
                    <a:pt x="33" y="10"/>
                  </a:lnTo>
                  <a:lnTo>
                    <a:pt x="36" y="16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570" name="Freeform 317"/>
            <p:cNvSpPr>
              <a:spLocks/>
            </p:cNvSpPr>
            <p:nvPr/>
          </p:nvSpPr>
          <p:spPr bwMode="auto">
            <a:xfrm>
              <a:off x="2389" y="1419"/>
              <a:ext cx="19" cy="17"/>
            </a:xfrm>
            <a:custGeom>
              <a:avLst/>
              <a:gdLst>
                <a:gd name="T0" fmla="*/ 18 w 19"/>
                <a:gd name="T1" fmla="*/ 8 h 17"/>
                <a:gd name="T2" fmla="*/ 5 w 19"/>
                <a:gd name="T3" fmla="*/ 16 h 17"/>
                <a:gd name="T4" fmla="*/ 0 w 19"/>
                <a:gd name="T5" fmla="*/ 5 h 17"/>
                <a:gd name="T6" fmla="*/ 4 w 19"/>
                <a:gd name="T7" fmla="*/ 0 h 17"/>
                <a:gd name="T8" fmla="*/ 18 w 19"/>
                <a:gd name="T9" fmla="*/ 8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17"/>
                <a:gd name="T17" fmla="*/ 19 w 19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17">
                  <a:moveTo>
                    <a:pt x="18" y="8"/>
                  </a:moveTo>
                  <a:lnTo>
                    <a:pt x="5" y="16"/>
                  </a:lnTo>
                  <a:lnTo>
                    <a:pt x="0" y="5"/>
                  </a:lnTo>
                  <a:lnTo>
                    <a:pt x="4" y="0"/>
                  </a:lnTo>
                  <a:lnTo>
                    <a:pt x="18" y="8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571" name="Freeform 318"/>
            <p:cNvSpPr>
              <a:spLocks/>
            </p:cNvSpPr>
            <p:nvPr/>
          </p:nvSpPr>
          <p:spPr bwMode="auto">
            <a:xfrm>
              <a:off x="372" y="1396"/>
              <a:ext cx="28" cy="17"/>
            </a:xfrm>
            <a:custGeom>
              <a:avLst/>
              <a:gdLst>
                <a:gd name="T0" fmla="*/ 24 w 28"/>
                <a:gd name="T1" fmla="*/ 10 h 17"/>
                <a:gd name="T2" fmla="*/ 0 w 28"/>
                <a:gd name="T3" fmla="*/ 16 h 17"/>
                <a:gd name="T4" fmla="*/ 14 w 28"/>
                <a:gd name="T5" fmla="*/ 0 h 17"/>
                <a:gd name="T6" fmla="*/ 27 w 28"/>
                <a:gd name="T7" fmla="*/ 8 h 17"/>
                <a:gd name="T8" fmla="*/ 24 w 28"/>
                <a:gd name="T9" fmla="*/ 1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17"/>
                <a:gd name="T17" fmla="*/ 28 w 28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17">
                  <a:moveTo>
                    <a:pt x="24" y="10"/>
                  </a:moveTo>
                  <a:lnTo>
                    <a:pt x="0" y="16"/>
                  </a:lnTo>
                  <a:lnTo>
                    <a:pt x="14" y="0"/>
                  </a:lnTo>
                  <a:lnTo>
                    <a:pt x="27" y="8"/>
                  </a:lnTo>
                  <a:lnTo>
                    <a:pt x="24" y="10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572" name="Freeform 319"/>
            <p:cNvSpPr>
              <a:spLocks/>
            </p:cNvSpPr>
            <p:nvPr/>
          </p:nvSpPr>
          <p:spPr bwMode="auto">
            <a:xfrm>
              <a:off x="2314" y="1298"/>
              <a:ext cx="35" cy="17"/>
            </a:xfrm>
            <a:custGeom>
              <a:avLst/>
              <a:gdLst>
                <a:gd name="T0" fmla="*/ 34 w 35"/>
                <a:gd name="T1" fmla="*/ 2 h 17"/>
                <a:gd name="T2" fmla="*/ 13 w 35"/>
                <a:gd name="T3" fmla="*/ 12 h 17"/>
                <a:gd name="T4" fmla="*/ 6 w 35"/>
                <a:gd name="T5" fmla="*/ 16 h 17"/>
                <a:gd name="T6" fmla="*/ 0 w 35"/>
                <a:gd name="T7" fmla="*/ 14 h 17"/>
                <a:gd name="T8" fmla="*/ 6 w 35"/>
                <a:gd name="T9" fmla="*/ 10 h 17"/>
                <a:gd name="T10" fmla="*/ 18 w 35"/>
                <a:gd name="T11" fmla="*/ 2 h 17"/>
                <a:gd name="T12" fmla="*/ 27 w 35"/>
                <a:gd name="T13" fmla="*/ 0 h 17"/>
                <a:gd name="T14" fmla="*/ 34 w 35"/>
                <a:gd name="T15" fmla="*/ 2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17"/>
                <a:gd name="T26" fmla="*/ 35 w 35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17">
                  <a:moveTo>
                    <a:pt x="34" y="2"/>
                  </a:moveTo>
                  <a:lnTo>
                    <a:pt x="13" y="12"/>
                  </a:lnTo>
                  <a:lnTo>
                    <a:pt x="6" y="16"/>
                  </a:lnTo>
                  <a:lnTo>
                    <a:pt x="0" y="14"/>
                  </a:lnTo>
                  <a:lnTo>
                    <a:pt x="6" y="10"/>
                  </a:lnTo>
                  <a:lnTo>
                    <a:pt x="18" y="2"/>
                  </a:lnTo>
                  <a:lnTo>
                    <a:pt x="27" y="0"/>
                  </a:lnTo>
                  <a:lnTo>
                    <a:pt x="34" y="2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573" name="Freeform 320"/>
            <p:cNvSpPr>
              <a:spLocks/>
            </p:cNvSpPr>
            <p:nvPr/>
          </p:nvSpPr>
          <p:spPr bwMode="auto">
            <a:xfrm>
              <a:off x="3591" y="1732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2 w 17"/>
                <a:gd name="T3" fmla="*/ 3 h 17"/>
                <a:gd name="T4" fmla="*/ 0 w 17"/>
                <a:gd name="T5" fmla="*/ 16 h 17"/>
                <a:gd name="T6" fmla="*/ 8 w 17"/>
                <a:gd name="T7" fmla="*/ 9 h 17"/>
                <a:gd name="T8" fmla="*/ 13 w 17"/>
                <a:gd name="T9" fmla="*/ 2 h 17"/>
                <a:gd name="T10" fmla="*/ 16 w 17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16" y="0"/>
                  </a:moveTo>
                  <a:lnTo>
                    <a:pt x="2" y="3"/>
                  </a:lnTo>
                  <a:lnTo>
                    <a:pt x="0" y="16"/>
                  </a:lnTo>
                  <a:lnTo>
                    <a:pt x="8" y="9"/>
                  </a:lnTo>
                  <a:lnTo>
                    <a:pt x="13" y="2"/>
                  </a:lnTo>
                  <a:lnTo>
                    <a:pt x="16" y="0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574" name="Freeform 321"/>
            <p:cNvSpPr>
              <a:spLocks/>
            </p:cNvSpPr>
            <p:nvPr/>
          </p:nvSpPr>
          <p:spPr bwMode="auto">
            <a:xfrm>
              <a:off x="3522" y="1398"/>
              <a:ext cx="17" cy="17"/>
            </a:xfrm>
            <a:custGeom>
              <a:avLst/>
              <a:gdLst>
                <a:gd name="T0" fmla="*/ 4 w 17"/>
                <a:gd name="T1" fmla="*/ 0 h 17"/>
                <a:gd name="T2" fmla="*/ 0 w 17"/>
                <a:gd name="T3" fmla="*/ 6 h 17"/>
                <a:gd name="T4" fmla="*/ 9 w 17"/>
                <a:gd name="T5" fmla="*/ 16 h 17"/>
                <a:gd name="T6" fmla="*/ 16 w 17"/>
                <a:gd name="T7" fmla="*/ 12 h 17"/>
                <a:gd name="T8" fmla="*/ 4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4" y="0"/>
                  </a:moveTo>
                  <a:lnTo>
                    <a:pt x="0" y="6"/>
                  </a:lnTo>
                  <a:lnTo>
                    <a:pt x="9" y="16"/>
                  </a:lnTo>
                  <a:lnTo>
                    <a:pt x="16" y="12"/>
                  </a:lnTo>
                  <a:lnTo>
                    <a:pt x="4" y="0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575" name="Freeform 322"/>
            <p:cNvSpPr>
              <a:spLocks/>
            </p:cNvSpPr>
            <p:nvPr/>
          </p:nvSpPr>
          <p:spPr bwMode="auto">
            <a:xfrm>
              <a:off x="2474" y="1411"/>
              <a:ext cx="22" cy="17"/>
            </a:xfrm>
            <a:custGeom>
              <a:avLst/>
              <a:gdLst>
                <a:gd name="T0" fmla="*/ 21 w 22"/>
                <a:gd name="T1" fmla="*/ 16 h 17"/>
                <a:gd name="T2" fmla="*/ 2 w 22"/>
                <a:gd name="T3" fmla="*/ 0 h 17"/>
                <a:gd name="T4" fmla="*/ 0 w 22"/>
                <a:gd name="T5" fmla="*/ 5 h 17"/>
                <a:gd name="T6" fmla="*/ 13 w 22"/>
                <a:gd name="T7" fmla="*/ 16 h 17"/>
                <a:gd name="T8" fmla="*/ 21 w 22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7"/>
                <a:gd name="T17" fmla="*/ 22 w 22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7">
                  <a:moveTo>
                    <a:pt x="21" y="16"/>
                  </a:moveTo>
                  <a:lnTo>
                    <a:pt x="2" y="0"/>
                  </a:lnTo>
                  <a:lnTo>
                    <a:pt x="0" y="5"/>
                  </a:lnTo>
                  <a:lnTo>
                    <a:pt x="13" y="16"/>
                  </a:lnTo>
                  <a:lnTo>
                    <a:pt x="21" y="16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576" name="Freeform 323"/>
            <p:cNvSpPr>
              <a:spLocks/>
            </p:cNvSpPr>
            <p:nvPr/>
          </p:nvSpPr>
          <p:spPr bwMode="auto">
            <a:xfrm>
              <a:off x="2175" y="1558"/>
              <a:ext cx="17" cy="17"/>
            </a:xfrm>
            <a:custGeom>
              <a:avLst/>
              <a:gdLst>
                <a:gd name="T0" fmla="*/ 16 w 17"/>
                <a:gd name="T1" fmla="*/ 2 h 17"/>
                <a:gd name="T2" fmla="*/ 2 w 17"/>
                <a:gd name="T3" fmla="*/ 16 h 17"/>
                <a:gd name="T4" fmla="*/ 0 w 17"/>
                <a:gd name="T5" fmla="*/ 2 h 17"/>
                <a:gd name="T6" fmla="*/ 13 w 17"/>
                <a:gd name="T7" fmla="*/ 0 h 17"/>
                <a:gd name="T8" fmla="*/ 16 w 17"/>
                <a:gd name="T9" fmla="*/ 2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2"/>
                  </a:moveTo>
                  <a:lnTo>
                    <a:pt x="2" y="16"/>
                  </a:lnTo>
                  <a:lnTo>
                    <a:pt x="0" y="2"/>
                  </a:lnTo>
                  <a:lnTo>
                    <a:pt x="13" y="0"/>
                  </a:lnTo>
                  <a:lnTo>
                    <a:pt x="16" y="2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577" name="Freeform 324"/>
            <p:cNvSpPr>
              <a:spLocks/>
            </p:cNvSpPr>
            <p:nvPr/>
          </p:nvSpPr>
          <p:spPr bwMode="auto">
            <a:xfrm>
              <a:off x="3590" y="1547"/>
              <a:ext cx="17" cy="17"/>
            </a:xfrm>
            <a:custGeom>
              <a:avLst/>
              <a:gdLst>
                <a:gd name="T0" fmla="*/ 16 w 17"/>
                <a:gd name="T1" fmla="*/ 3 h 17"/>
                <a:gd name="T2" fmla="*/ 6 w 17"/>
                <a:gd name="T3" fmla="*/ 16 h 17"/>
                <a:gd name="T4" fmla="*/ 0 w 17"/>
                <a:gd name="T5" fmla="*/ 7 h 17"/>
                <a:gd name="T6" fmla="*/ 6 w 17"/>
                <a:gd name="T7" fmla="*/ 0 h 17"/>
                <a:gd name="T8" fmla="*/ 16 w 17"/>
                <a:gd name="T9" fmla="*/ 3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3"/>
                  </a:moveTo>
                  <a:lnTo>
                    <a:pt x="6" y="16"/>
                  </a:lnTo>
                  <a:lnTo>
                    <a:pt x="0" y="7"/>
                  </a:lnTo>
                  <a:lnTo>
                    <a:pt x="6" y="0"/>
                  </a:lnTo>
                  <a:lnTo>
                    <a:pt x="16" y="3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578" name="Freeform 325"/>
            <p:cNvSpPr>
              <a:spLocks/>
            </p:cNvSpPr>
            <p:nvPr/>
          </p:nvSpPr>
          <p:spPr bwMode="auto">
            <a:xfrm>
              <a:off x="3452" y="1416"/>
              <a:ext cx="17" cy="17"/>
            </a:xfrm>
            <a:custGeom>
              <a:avLst/>
              <a:gdLst>
                <a:gd name="T0" fmla="*/ 16 w 17"/>
                <a:gd name="T1" fmla="*/ 5 h 17"/>
                <a:gd name="T2" fmla="*/ 14 w 17"/>
                <a:gd name="T3" fmla="*/ 16 h 17"/>
                <a:gd name="T4" fmla="*/ 0 w 17"/>
                <a:gd name="T5" fmla="*/ 5 h 17"/>
                <a:gd name="T6" fmla="*/ 14 w 17"/>
                <a:gd name="T7" fmla="*/ 0 h 17"/>
                <a:gd name="T8" fmla="*/ 16 w 17"/>
                <a:gd name="T9" fmla="*/ 5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5"/>
                  </a:moveTo>
                  <a:lnTo>
                    <a:pt x="14" y="16"/>
                  </a:lnTo>
                  <a:lnTo>
                    <a:pt x="0" y="5"/>
                  </a:lnTo>
                  <a:lnTo>
                    <a:pt x="14" y="0"/>
                  </a:lnTo>
                  <a:lnTo>
                    <a:pt x="16" y="5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579" name="Freeform 326"/>
            <p:cNvSpPr>
              <a:spLocks/>
            </p:cNvSpPr>
            <p:nvPr/>
          </p:nvSpPr>
          <p:spPr bwMode="auto">
            <a:xfrm>
              <a:off x="2553" y="1375"/>
              <a:ext cx="17" cy="17"/>
            </a:xfrm>
            <a:custGeom>
              <a:avLst/>
              <a:gdLst>
                <a:gd name="T0" fmla="*/ 16 w 17"/>
                <a:gd name="T1" fmla="*/ 12 h 17"/>
                <a:gd name="T2" fmla="*/ 0 w 17"/>
                <a:gd name="T3" fmla="*/ 16 h 17"/>
                <a:gd name="T4" fmla="*/ 2 w 17"/>
                <a:gd name="T5" fmla="*/ 0 h 17"/>
                <a:gd name="T6" fmla="*/ 9 w 17"/>
                <a:gd name="T7" fmla="*/ 8 h 17"/>
                <a:gd name="T8" fmla="*/ 16 w 17"/>
                <a:gd name="T9" fmla="*/ 12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12"/>
                  </a:moveTo>
                  <a:lnTo>
                    <a:pt x="0" y="16"/>
                  </a:lnTo>
                  <a:lnTo>
                    <a:pt x="2" y="0"/>
                  </a:lnTo>
                  <a:lnTo>
                    <a:pt x="9" y="8"/>
                  </a:lnTo>
                  <a:lnTo>
                    <a:pt x="16" y="12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580" name="Freeform 327"/>
            <p:cNvSpPr>
              <a:spLocks/>
            </p:cNvSpPr>
            <p:nvPr/>
          </p:nvSpPr>
          <p:spPr bwMode="auto">
            <a:xfrm>
              <a:off x="2406" y="1300"/>
              <a:ext cx="23" cy="17"/>
            </a:xfrm>
            <a:custGeom>
              <a:avLst/>
              <a:gdLst>
                <a:gd name="T0" fmla="*/ 22 w 23"/>
                <a:gd name="T1" fmla="*/ 0 h 17"/>
                <a:gd name="T2" fmla="*/ 0 w 23"/>
                <a:gd name="T3" fmla="*/ 8 h 17"/>
                <a:gd name="T4" fmla="*/ 12 w 23"/>
                <a:gd name="T5" fmla="*/ 16 h 17"/>
                <a:gd name="T6" fmla="*/ 22 w 23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17"/>
                <a:gd name="T14" fmla="*/ 23 w 23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17">
                  <a:moveTo>
                    <a:pt x="22" y="0"/>
                  </a:moveTo>
                  <a:lnTo>
                    <a:pt x="0" y="8"/>
                  </a:lnTo>
                  <a:lnTo>
                    <a:pt x="12" y="16"/>
                  </a:lnTo>
                  <a:lnTo>
                    <a:pt x="22" y="0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581" name="Freeform 328"/>
            <p:cNvSpPr>
              <a:spLocks/>
            </p:cNvSpPr>
            <p:nvPr/>
          </p:nvSpPr>
          <p:spPr bwMode="auto">
            <a:xfrm>
              <a:off x="2431" y="1296"/>
              <a:ext cx="21" cy="17"/>
            </a:xfrm>
            <a:custGeom>
              <a:avLst/>
              <a:gdLst>
                <a:gd name="T0" fmla="*/ 20 w 21"/>
                <a:gd name="T1" fmla="*/ 8 h 17"/>
                <a:gd name="T2" fmla="*/ 0 w 21"/>
                <a:gd name="T3" fmla="*/ 16 h 17"/>
                <a:gd name="T4" fmla="*/ 17 w 21"/>
                <a:gd name="T5" fmla="*/ 0 h 17"/>
                <a:gd name="T6" fmla="*/ 20 w 21"/>
                <a:gd name="T7" fmla="*/ 8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7"/>
                <a:gd name="T14" fmla="*/ 21 w 2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7">
                  <a:moveTo>
                    <a:pt x="20" y="8"/>
                  </a:moveTo>
                  <a:lnTo>
                    <a:pt x="0" y="16"/>
                  </a:lnTo>
                  <a:lnTo>
                    <a:pt x="17" y="0"/>
                  </a:lnTo>
                  <a:lnTo>
                    <a:pt x="20" y="8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582" name="Freeform 329"/>
            <p:cNvSpPr>
              <a:spLocks/>
            </p:cNvSpPr>
            <p:nvPr/>
          </p:nvSpPr>
          <p:spPr bwMode="auto">
            <a:xfrm>
              <a:off x="2893" y="1364"/>
              <a:ext cx="17" cy="17"/>
            </a:xfrm>
            <a:custGeom>
              <a:avLst/>
              <a:gdLst>
                <a:gd name="T0" fmla="*/ 14 w 17"/>
                <a:gd name="T1" fmla="*/ 0 h 17"/>
                <a:gd name="T2" fmla="*/ 0 w 17"/>
                <a:gd name="T3" fmla="*/ 4 h 17"/>
                <a:gd name="T4" fmla="*/ 16 w 17"/>
                <a:gd name="T5" fmla="*/ 16 h 17"/>
                <a:gd name="T6" fmla="*/ 14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14" y="0"/>
                  </a:moveTo>
                  <a:lnTo>
                    <a:pt x="0" y="4"/>
                  </a:lnTo>
                  <a:lnTo>
                    <a:pt x="16" y="16"/>
                  </a:lnTo>
                  <a:lnTo>
                    <a:pt x="14" y="0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583" name="Freeform 330"/>
            <p:cNvSpPr>
              <a:spLocks/>
            </p:cNvSpPr>
            <p:nvPr/>
          </p:nvSpPr>
          <p:spPr bwMode="auto">
            <a:xfrm>
              <a:off x="3622" y="1661"/>
              <a:ext cx="17" cy="17"/>
            </a:xfrm>
            <a:custGeom>
              <a:avLst/>
              <a:gdLst>
                <a:gd name="T0" fmla="*/ 16 w 17"/>
                <a:gd name="T1" fmla="*/ 3 h 17"/>
                <a:gd name="T2" fmla="*/ 5 w 17"/>
                <a:gd name="T3" fmla="*/ 16 h 17"/>
                <a:gd name="T4" fmla="*/ 0 w 17"/>
                <a:gd name="T5" fmla="*/ 0 h 17"/>
                <a:gd name="T6" fmla="*/ 16 w 17"/>
                <a:gd name="T7" fmla="*/ 3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16" y="3"/>
                  </a:moveTo>
                  <a:lnTo>
                    <a:pt x="5" y="16"/>
                  </a:lnTo>
                  <a:lnTo>
                    <a:pt x="0" y="0"/>
                  </a:lnTo>
                  <a:lnTo>
                    <a:pt x="16" y="3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584" name="Freeform 331"/>
            <p:cNvSpPr>
              <a:spLocks/>
            </p:cNvSpPr>
            <p:nvPr/>
          </p:nvSpPr>
          <p:spPr bwMode="auto">
            <a:xfrm>
              <a:off x="3582" y="1746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0 w 17"/>
                <a:gd name="T3" fmla="*/ 16 h 17"/>
                <a:gd name="T4" fmla="*/ 0 w 17"/>
                <a:gd name="T5" fmla="*/ 5 h 17"/>
                <a:gd name="T6" fmla="*/ 16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16" y="0"/>
                  </a:moveTo>
                  <a:lnTo>
                    <a:pt x="0" y="16"/>
                  </a:lnTo>
                  <a:lnTo>
                    <a:pt x="0" y="5"/>
                  </a:lnTo>
                  <a:lnTo>
                    <a:pt x="16" y="0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585" name="Freeform 332"/>
            <p:cNvSpPr>
              <a:spLocks/>
            </p:cNvSpPr>
            <p:nvPr/>
          </p:nvSpPr>
          <p:spPr bwMode="auto">
            <a:xfrm>
              <a:off x="3135" y="1368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0 w 17"/>
                <a:gd name="T3" fmla="*/ 5 h 17"/>
                <a:gd name="T4" fmla="*/ 16 w 17"/>
                <a:gd name="T5" fmla="*/ 16 h 17"/>
                <a:gd name="T6" fmla="*/ 16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16" y="0"/>
                  </a:moveTo>
                  <a:lnTo>
                    <a:pt x="0" y="5"/>
                  </a:lnTo>
                  <a:lnTo>
                    <a:pt x="16" y="16"/>
                  </a:lnTo>
                  <a:lnTo>
                    <a:pt x="16" y="0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586" name="Freeform 333"/>
            <p:cNvSpPr>
              <a:spLocks/>
            </p:cNvSpPr>
            <p:nvPr/>
          </p:nvSpPr>
          <p:spPr bwMode="auto">
            <a:xfrm>
              <a:off x="2303" y="1300"/>
              <a:ext cx="24" cy="17"/>
            </a:xfrm>
            <a:custGeom>
              <a:avLst/>
              <a:gdLst>
                <a:gd name="T0" fmla="*/ 23 w 24"/>
                <a:gd name="T1" fmla="*/ 8 h 17"/>
                <a:gd name="T2" fmla="*/ 0 w 24"/>
                <a:gd name="T3" fmla="*/ 16 h 17"/>
                <a:gd name="T4" fmla="*/ 5 w 24"/>
                <a:gd name="T5" fmla="*/ 0 h 17"/>
                <a:gd name="T6" fmla="*/ 23 w 24"/>
                <a:gd name="T7" fmla="*/ 8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17"/>
                <a:gd name="T14" fmla="*/ 24 w 24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17">
                  <a:moveTo>
                    <a:pt x="23" y="8"/>
                  </a:moveTo>
                  <a:lnTo>
                    <a:pt x="0" y="16"/>
                  </a:lnTo>
                  <a:lnTo>
                    <a:pt x="5" y="0"/>
                  </a:lnTo>
                  <a:lnTo>
                    <a:pt x="23" y="8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587" name="Freeform 334"/>
            <p:cNvSpPr>
              <a:spLocks/>
            </p:cNvSpPr>
            <p:nvPr/>
          </p:nvSpPr>
          <p:spPr bwMode="auto">
            <a:xfrm>
              <a:off x="2621" y="1387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 w 17"/>
                <a:gd name="T3" fmla="*/ 16 h 17"/>
                <a:gd name="T4" fmla="*/ 0 w 17"/>
                <a:gd name="T5" fmla="*/ 0 h 17"/>
                <a:gd name="T6" fmla="*/ 16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16" y="0"/>
                  </a:moveTo>
                  <a:lnTo>
                    <a:pt x="1" y="16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588" name="Freeform 335"/>
            <p:cNvSpPr>
              <a:spLocks/>
            </p:cNvSpPr>
            <p:nvPr/>
          </p:nvSpPr>
          <p:spPr bwMode="auto">
            <a:xfrm>
              <a:off x="2392" y="1303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0 w 17"/>
                <a:gd name="T3" fmla="*/ 0 h 17"/>
                <a:gd name="T4" fmla="*/ 7 w 17"/>
                <a:gd name="T5" fmla="*/ 16 h 17"/>
                <a:gd name="T6" fmla="*/ 16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16" y="0"/>
                  </a:moveTo>
                  <a:lnTo>
                    <a:pt x="0" y="0"/>
                  </a:lnTo>
                  <a:lnTo>
                    <a:pt x="7" y="16"/>
                  </a:lnTo>
                  <a:lnTo>
                    <a:pt x="16" y="0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589" name="Freeform 336"/>
            <p:cNvSpPr>
              <a:spLocks/>
            </p:cNvSpPr>
            <p:nvPr/>
          </p:nvSpPr>
          <p:spPr bwMode="auto">
            <a:xfrm>
              <a:off x="3666" y="1598"/>
              <a:ext cx="18" cy="17"/>
            </a:xfrm>
            <a:custGeom>
              <a:avLst/>
              <a:gdLst>
                <a:gd name="T0" fmla="*/ 17 w 18"/>
                <a:gd name="T1" fmla="*/ 16 h 17"/>
                <a:gd name="T2" fmla="*/ 0 w 18"/>
                <a:gd name="T3" fmla="*/ 0 h 17"/>
                <a:gd name="T4" fmla="*/ 15 w 18"/>
                <a:gd name="T5" fmla="*/ 11 h 17"/>
                <a:gd name="T6" fmla="*/ 17 w 18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7"/>
                <a:gd name="T14" fmla="*/ 18 w 1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7">
                  <a:moveTo>
                    <a:pt x="17" y="16"/>
                  </a:moveTo>
                  <a:lnTo>
                    <a:pt x="0" y="0"/>
                  </a:lnTo>
                  <a:lnTo>
                    <a:pt x="15" y="11"/>
                  </a:lnTo>
                  <a:lnTo>
                    <a:pt x="17" y="16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590" name="Freeform 337"/>
            <p:cNvSpPr>
              <a:spLocks/>
            </p:cNvSpPr>
            <p:nvPr/>
          </p:nvSpPr>
          <p:spPr bwMode="auto">
            <a:xfrm>
              <a:off x="3071" y="1350"/>
              <a:ext cx="17" cy="17"/>
            </a:xfrm>
            <a:custGeom>
              <a:avLst/>
              <a:gdLst>
                <a:gd name="T0" fmla="*/ 12 w 17"/>
                <a:gd name="T1" fmla="*/ 10 h 17"/>
                <a:gd name="T2" fmla="*/ 0 w 17"/>
                <a:gd name="T3" fmla="*/ 0 h 17"/>
                <a:gd name="T4" fmla="*/ 16 w 17"/>
                <a:gd name="T5" fmla="*/ 16 h 17"/>
                <a:gd name="T6" fmla="*/ 12 w 17"/>
                <a:gd name="T7" fmla="*/ 1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12" y="10"/>
                  </a:moveTo>
                  <a:lnTo>
                    <a:pt x="0" y="0"/>
                  </a:lnTo>
                  <a:lnTo>
                    <a:pt x="16" y="16"/>
                  </a:lnTo>
                  <a:lnTo>
                    <a:pt x="12" y="10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591" name="Freeform 338"/>
            <p:cNvSpPr>
              <a:spLocks/>
            </p:cNvSpPr>
            <p:nvPr/>
          </p:nvSpPr>
          <p:spPr bwMode="auto">
            <a:xfrm>
              <a:off x="2175" y="1552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0 w 17"/>
                <a:gd name="T3" fmla="*/ 16 h 17"/>
                <a:gd name="T4" fmla="*/ 5 w 17"/>
                <a:gd name="T5" fmla="*/ 0 h 17"/>
                <a:gd name="T6" fmla="*/ 16 w 17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16" y="16"/>
                  </a:moveTo>
                  <a:lnTo>
                    <a:pt x="0" y="16"/>
                  </a:lnTo>
                  <a:lnTo>
                    <a:pt x="5" y="0"/>
                  </a:lnTo>
                  <a:lnTo>
                    <a:pt x="16" y="16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592" name="Freeform 339"/>
            <p:cNvSpPr>
              <a:spLocks/>
            </p:cNvSpPr>
            <p:nvPr/>
          </p:nvSpPr>
          <p:spPr bwMode="auto">
            <a:xfrm>
              <a:off x="2093" y="1752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0 w 17"/>
                <a:gd name="T3" fmla="*/ 0 h 17"/>
                <a:gd name="T4" fmla="*/ 16 w 17"/>
                <a:gd name="T5" fmla="*/ 16 h 17"/>
                <a:gd name="T6" fmla="*/ 16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16" y="0"/>
                  </a:moveTo>
                  <a:lnTo>
                    <a:pt x="0" y="0"/>
                  </a:lnTo>
                  <a:lnTo>
                    <a:pt x="16" y="16"/>
                  </a:lnTo>
                  <a:lnTo>
                    <a:pt x="16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593" name="Freeform 340"/>
            <p:cNvSpPr>
              <a:spLocks/>
            </p:cNvSpPr>
            <p:nvPr/>
          </p:nvSpPr>
          <p:spPr bwMode="auto">
            <a:xfrm>
              <a:off x="2135" y="1677"/>
              <a:ext cx="64" cy="24"/>
            </a:xfrm>
            <a:custGeom>
              <a:avLst/>
              <a:gdLst>
                <a:gd name="T0" fmla="*/ 23 w 64"/>
                <a:gd name="T1" fmla="*/ 0 h 24"/>
                <a:gd name="T2" fmla="*/ 23 w 64"/>
                <a:gd name="T3" fmla="*/ 1 h 24"/>
                <a:gd name="T4" fmla="*/ 20 w 64"/>
                <a:gd name="T5" fmla="*/ 3 h 24"/>
                <a:gd name="T6" fmla="*/ 17 w 64"/>
                <a:gd name="T7" fmla="*/ 5 h 24"/>
                <a:gd name="T8" fmla="*/ 17 w 64"/>
                <a:gd name="T9" fmla="*/ 7 h 24"/>
                <a:gd name="T10" fmla="*/ 13 w 64"/>
                <a:gd name="T11" fmla="*/ 10 h 24"/>
                <a:gd name="T12" fmla="*/ 7 w 64"/>
                <a:gd name="T13" fmla="*/ 11 h 24"/>
                <a:gd name="T14" fmla="*/ 4 w 64"/>
                <a:gd name="T15" fmla="*/ 11 h 24"/>
                <a:gd name="T16" fmla="*/ 0 w 64"/>
                <a:gd name="T17" fmla="*/ 10 h 24"/>
                <a:gd name="T18" fmla="*/ 7 w 64"/>
                <a:gd name="T19" fmla="*/ 21 h 24"/>
                <a:gd name="T20" fmla="*/ 11 w 64"/>
                <a:gd name="T21" fmla="*/ 23 h 24"/>
                <a:gd name="T22" fmla="*/ 25 w 64"/>
                <a:gd name="T23" fmla="*/ 23 h 24"/>
                <a:gd name="T24" fmla="*/ 42 w 64"/>
                <a:gd name="T25" fmla="*/ 15 h 24"/>
                <a:gd name="T26" fmla="*/ 60 w 64"/>
                <a:gd name="T27" fmla="*/ 16 h 24"/>
                <a:gd name="T28" fmla="*/ 63 w 64"/>
                <a:gd name="T29" fmla="*/ 7 h 24"/>
                <a:gd name="T30" fmla="*/ 47 w 64"/>
                <a:gd name="T31" fmla="*/ 3 h 24"/>
                <a:gd name="T32" fmla="*/ 38 w 64"/>
                <a:gd name="T33" fmla="*/ 3 h 24"/>
                <a:gd name="T34" fmla="*/ 35 w 64"/>
                <a:gd name="T35" fmla="*/ 1 h 24"/>
                <a:gd name="T36" fmla="*/ 23 w 64"/>
                <a:gd name="T37" fmla="*/ 0 h 2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4"/>
                <a:gd name="T58" fmla="*/ 0 h 24"/>
                <a:gd name="T59" fmla="*/ 64 w 64"/>
                <a:gd name="T60" fmla="*/ 24 h 2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4" h="24">
                  <a:moveTo>
                    <a:pt x="23" y="0"/>
                  </a:moveTo>
                  <a:lnTo>
                    <a:pt x="23" y="1"/>
                  </a:lnTo>
                  <a:lnTo>
                    <a:pt x="20" y="3"/>
                  </a:lnTo>
                  <a:lnTo>
                    <a:pt x="17" y="5"/>
                  </a:lnTo>
                  <a:lnTo>
                    <a:pt x="17" y="7"/>
                  </a:lnTo>
                  <a:lnTo>
                    <a:pt x="13" y="10"/>
                  </a:lnTo>
                  <a:lnTo>
                    <a:pt x="7" y="11"/>
                  </a:lnTo>
                  <a:lnTo>
                    <a:pt x="4" y="11"/>
                  </a:lnTo>
                  <a:lnTo>
                    <a:pt x="0" y="10"/>
                  </a:lnTo>
                  <a:lnTo>
                    <a:pt x="7" y="21"/>
                  </a:lnTo>
                  <a:lnTo>
                    <a:pt x="11" y="23"/>
                  </a:lnTo>
                  <a:lnTo>
                    <a:pt x="25" y="23"/>
                  </a:lnTo>
                  <a:lnTo>
                    <a:pt x="42" y="15"/>
                  </a:lnTo>
                  <a:lnTo>
                    <a:pt x="60" y="16"/>
                  </a:lnTo>
                  <a:lnTo>
                    <a:pt x="63" y="7"/>
                  </a:lnTo>
                  <a:lnTo>
                    <a:pt x="47" y="3"/>
                  </a:lnTo>
                  <a:lnTo>
                    <a:pt x="38" y="3"/>
                  </a:lnTo>
                  <a:lnTo>
                    <a:pt x="35" y="1"/>
                  </a:lnTo>
                  <a:lnTo>
                    <a:pt x="23" y="0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594" name="Freeform 341"/>
            <p:cNvSpPr>
              <a:spLocks/>
            </p:cNvSpPr>
            <p:nvPr/>
          </p:nvSpPr>
          <p:spPr bwMode="auto">
            <a:xfrm>
              <a:off x="2105" y="1713"/>
              <a:ext cx="32" cy="20"/>
            </a:xfrm>
            <a:custGeom>
              <a:avLst/>
              <a:gdLst>
                <a:gd name="T0" fmla="*/ 5 w 32"/>
                <a:gd name="T1" fmla="*/ 19 h 20"/>
                <a:gd name="T2" fmla="*/ 10 w 32"/>
                <a:gd name="T3" fmla="*/ 19 h 20"/>
                <a:gd name="T4" fmla="*/ 12 w 32"/>
                <a:gd name="T5" fmla="*/ 17 h 20"/>
                <a:gd name="T6" fmla="*/ 14 w 32"/>
                <a:gd name="T7" fmla="*/ 18 h 20"/>
                <a:gd name="T8" fmla="*/ 15 w 32"/>
                <a:gd name="T9" fmla="*/ 17 h 20"/>
                <a:gd name="T10" fmla="*/ 17 w 32"/>
                <a:gd name="T11" fmla="*/ 19 h 20"/>
                <a:gd name="T12" fmla="*/ 19 w 32"/>
                <a:gd name="T13" fmla="*/ 19 h 20"/>
                <a:gd name="T14" fmla="*/ 18 w 32"/>
                <a:gd name="T15" fmla="*/ 17 h 20"/>
                <a:gd name="T16" fmla="*/ 18 w 32"/>
                <a:gd name="T17" fmla="*/ 16 h 20"/>
                <a:gd name="T18" fmla="*/ 22 w 32"/>
                <a:gd name="T19" fmla="*/ 14 h 20"/>
                <a:gd name="T20" fmla="*/ 24 w 32"/>
                <a:gd name="T21" fmla="*/ 14 h 20"/>
                <a:gd name="T22" fmla="*/ 22 w 32"/>
                <a:gd name="T23" fmla="*/ 12 h 20"/>
                <a:gd name="T24" fmla="*/ 22 w 32"/>
                <a:gd name="T25" fmla="*/ 11 h 20"/>
                <a:gd name="T26" fmla="*/ 21 w 32"/>
                <a:gd name="T27" fmla="*/ 8 h 20"/>
                <a:gd name="T28" fmla="*/ 25 w 32"/>
                <a:gd name="T29" fmla="*/ 7 h 20"/>
                <a:gd name="T30" fmla="*/ 26 w 32"/>
                <a:gd name="T31" fmla="*/ 6 h 20"/>
                <a:gd name="T32" fmla="*/ 29 w 32"/>
                <a:gd name="T33" fmla="*/ 6 h 20"/>
                <a:gd name="T34" fmla="*/ 29 w 32"/>
                <a:gd name="T35" fmla="*/ 5 h 20"/>
                <a:gd name="T36" fmla="*/ 30 w 32"/>
                <a:gd name="T37" fmla="*/ 5 h 20"/>
                <a:gd name="T38" fmla="*/ 31 w 32"/>
                <a:gd name="T39" fmla="*/ 3 h 20"/>
                <a:gd name="T40" fmla="*/ 28 w 32"/>
                <a:gd name="T41" fmla="*/ 1 h 20"/>
                <a:gd name="T42" fmla="*/ 27 w 32"/>
                <a:gd name="T43" fmla="*/ 0 h 20"/>
                <a:gd name="T44" fmla="*/ 6 w 32"/>
                <a:gd name="T45" fmla="*/ 5 h 20"/>
                <a:gd name="T46" fmla="*/ 2 w 32"/>
                <a:gd name="T47" fmla="*/ 4 h 20"/>
                <a:gd name="T48" fmla="*/ 0 w 32"/>
                <a:gd name="T49" fmla="*/ 9 h 20"/>
                <a:gd name="T50" fmla="*/ 2 w 32"/>
                <a:gd name="T51" fmla="*/ 17 h 20"/>
                <a:gd name="T52" fmla="*/ 5 w 32"/>
                <a:gd name="T53" fmla="*/ 19 h 2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2"/>
                <a:gd name="T82" fmla="*/ 0 h 20"/>
                <a:gd name="T83" fmla="*/ 32 w 32"/>
                <a:gd name="T84" fmla="*/ 20 h 2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2" h="20">
                  <a:moveTo>
                    <a:pt x="5" y="19"/>
                  </a:moveTo>
                  <a:lnTo>
                    <a:pt x="10" y="19"/>
                  </a:lnTo>
                  <a:lnTo>
                    <a:pt x="12" y="17"/>
                  </a:lnTo>
                  <a:lnTo>
                    <a:pt x="14" y="18"/>
                  </a:lnTo>
                  <a:lnTo>
                    <a:pt x="15" y="17"/>
                  </a:lnTo>
                  <a:lnTo>
                    <a:pt x="17" y="19"/>
                  </a:lnTo>
                  <a:lnTo>
                    <a:pt x="19" y="19"/>
                  </a:lnTo>
                  <a:lnTo>
                    <a:pt x="18" y="17"/>
                  </a:lnTo>
                  <a:lnTo>
                    <a:pt x="18" y="16"/>
                  </a:lnTo>
                  <a:lnTo>
                    <a:pt x="22" y="14"/>
                  </a:lnTo>
                  <a:lnTo>
                    <a:pt x="24" y="14"/>
                  </a:lnTo>
                  <a:lnTo>
                    <a:pt x="22" y="12"/>
                  </a:lnTo>
                  <a:lnTo>
                    <a:pt x="22" y="11"/>
                  </a:lnTo>
                  <a:lnTo>
                    <a:pt x="21" y="8"/>
                  </a:lnTo>
                  <a:lnTo>
                    <a:pt x="25" y="7"/>
                  </a:lnTo>
                  <a:lnTo>
                    <a:pt x="26" y="6"/>
                  </a:lnTo>
                  <a:lnTo>
                    <a:pt x="29" y="6"/>
                  </a:lnTo>
                  <a:lnTo>
                    <a:pt x="29" y="5"/>
                  </a:lnTo>
                  <a:lnTo>
                    <a:pt x="30" y="5"/>
                  </a:lnTo>
                  <a:lnTo>
                    <a:pt x="31" y="3"/>
                  </a:lnTo>
                  <a:lnTo>
                    <a:pt x="28" y="1"/>
                  </a:lnTo>
                  <a:lnTo>
                    <a:pt x="27" y="0"/>
                  </a:lnTo>
                  <a:lnTo>
                    <a:pt x="6" y="5"/>
                  </a:lnTo>
                  <a:lnTo>
                    <a:pt x="2" y="4"/>
                  </a:lnTo>
                  <a:lnTo>
                    <a:pt x="0" y="9"/>
                  </a:lnTo>
                  <a:lnTo>
                    <a:pt x="2" y="17"/>
                  </a:lnTo>
                  <a:lnTo>
                    <a:pt x="5" y="19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595" name="Freeform 342"/>
            <p:cNvSpPr>
              <a:spLocks/>
            </p:cNvSpPr>
            <p:nvPr/>
          </p:nvSpPr>
          <p:spPr bwMode="auto">
            <a:xfrm>
              <a:off x="2065" y="1425"/>
              <a:ext cx="116" cy="174"/>
            </a:xfrm>
            <a:custGeom>
              <a:avLst/>
              <a:gdLst>
                <a:gd name="T0" fmla="*/ 79 w 116"/>
                <a:gd name="T1" fmla="*/ 67 h 174"/>
                <a:gd name="T2" fmla="*/ 67 w 116"/>
                <a:gd name="T3" fmla="*/ 74 h 174"/>
                <a:gd name="T4" fmla="*/ 59 w 116"/>
                <a:gd name="T5" fmla="*/ 81 h 174"/>
                <a:gd name="T6" fmla="*/ 57 w 116"/>
                <a:gd name="T7" fmla="*/ 91 h 174"/>
                <a:gd name="T8" fmla="*/ 71 w 116"/>
                <a:gd name="T9" fmla="*/ 109 h 174"/>
                <a:gd name="T10" fmla="*/ 66 w 116"/>
                <a:gd name="T11" fmla="*/ 121 h 174"/>
                <a:gd name="T12" fmla="*/ 63 w 116"/>
                <a:gd name="T13" fmla="*/ 119 h 174"/>
                <a:gd name="T14" fmla="*/ 73 w 116"/>
                <a:gd name="T15" fmla="*/ 121 h 174"/>
                <a:gd name="T16" fmla="*/ 64 w 116"/>
                <a:gd name="T17" fmla="*/ 125 h 174"/>
                <a:gd name="T18" fmla="*/ 53 w 116"/>
                <a:gd name="T19" fmla="*/ 130 h 174"/>
                <a:gd name="T20" fmla="*/ 56 w 116"/>
                <a:gd name="T21" fmla="*/ 139 h 174"/>
                <a:gd name="T22" fmla="*/ 56 w 116"/>
                <a:gd name="T23" fmla="*/ 141 h 174"/>
                <a:gd name="T24" fmla="*/ 52 w 116"/>
                <a:gd name="T25" fmla="*/ 162 h 174"/>
                <a:gd name="T26" fmla="*/ 33 w 116"/>
                <a:gd name="T27" fmla="*/ 173 h 174"/>
                <a:gd name="T28" fmla="*/ 18 w 116"/>
                <a:gd name="T29" fmla="*/ 162 h 174"/>
                <a:gd name="T30" fmla="*/ 6 w 116"/>
                <a:gd name="T31" fmla="*/ 140 h 174"/>
                <a:gd name="T32" fmla="*/ 3 w 116"/>
                <a:gd name="T33" fmla="*/ 135 h 174"/>
                <a:gd name="T34" fmla="*/ 2 w 116"/>
                <a:gd name="T35" fmla="*/ 125 h 174"/>
                <a:gd name="T36" fmla="*/ 9 w 116"/>
                <a:gd name="T37" fmla="*/ 103 h 174"/>
                <a:gd name="T38" fmla="*/ 14 w 116"/>
                <a:gd name="T39" fmla="*/ 95 h 174"/>
                <a:gd name="T40" fmla="*/ 6 w 116"/>
                <a:gd name="T41" fmla="*/ 79 h 174"/>
                <a:gd name="T42" fmla="*/ 14 w 116"/>
                <a:gd name="T43" fmla="*/ 60 h 174"/>
                <a:gd name="T44" fmla="*/ 17 w 116"/>
                <a:gd name="T45" fmla="*/ 54 h 174"/>
                <a:gd name="T46" fmla="*/ 23 w 116"/>
                <a:gd name="T47" fmla="*/ 35 h 174"/>
                <a:gd name="T48" fmla="*/ 36 w 116"/>
                <a:gd name="T49" fmla="*/ 26 h 174"/>
                <a:gd name="T50" fmla="*/ 53 w 116"/>
                <a:gd name="T51" fmla="*/ 11 h 174"/>
                <a:gd name="T52" fmla="*/ 71 w 116"/>
                <a:gd name="T53" fmla="*/ 7 h 174"/>
                <a:gd name="T54" fmla="*/ 74 w 116"/>
                <a:gd name="T55" fmla="*/ 0 h 174"/>
                <a:gd name="T56" fmla="*/ 110 w 116"/>
                <a:gd name="T57" fmla="*/ 28 h 174"/>
                <a:gd name="T58" fmla="*/ 101 w 116"/>
                <a:gd name="T59" fmla="*/ 38 h 174"/>
                <a:gd name="T60" fmla="*/ 97 w 116"/>
                <a:gd name="T61" fmla="*/ 43 h 174"/>
                <a:gd name="T62" fmla="*/ 90 w 116"/>
                <a:gd name="T63" fmla="*/ 45 h 174"/>
                <a:gd name="T64" fmla="*/ 91 w 116"/>
                <a:gd name="T65" fmla="*/ 58 h 17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6"/>
                <a:gd name="T100" fmla="*/ 0 h 174"/>
                <a:gd name="T101" fmla="*/ 116 w 116"/>
                <a:gd name="T102" fmla="*/ 174 h 17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6" h="174">
                  <a:moveTo>
                    <a:pt x="91" y="58"/>
                  </a:moveTo>
                  <a:lnTo>
                    <a:pt x="79" y="67"/>
                  </a:lnTo>
                  <a:lnTo>
                    <a:pt x="71" y="72"/>
                  </a:lnTo>
                  <a:lnTo>
                    <a:pt x="67" y="74"/>
                  </a:lnTo>
                  <a:lnTo>
                    <a:pt x="61" y="75"/>
                  </a:lnTo>
                  <a:lnTo>
                    <a:pt x="59" y="81"/>
                  </a:lnTo>
                  <a:lnTo>
                    <a:pt x="58" y="83"/>
                  </a:lnTo>
                  <a:lnTo>
                    <a:pt x="57" y="91"/>
                  </a:lnTo>
                  <a:lnTo>
                    <a:pt x="60" y="104"/>
                  </a:lnTo>
                  <a:lnTo>
                    <a:pt x="71" y="109"/>
                  </a:lnTo>
                  <a:lnTo>
                    <a:pt x="76" y="114"/>
                  </a:lnTo>
                  <a:lnTo>
                    <a:pt x="66" y="121"/>
                  </a:lnTo>
                  <a:lnTo>
                    <a:pt x="63" y="117"/>
                  </a:lnTo>
                  <a:lnTo>
                    <a:pt x="63" y="119"/>
                  </a:lnTo>
                  <a:lnTo>
                    <a:pt x="49" y="120"/>
                  </a:lnTo>
                  <a:lnTo>
                    <a:pt x="73" y="121"/>
                  </a:lnTo>
                  <a:lnTo>
                    <a:pt x="66" y="126"/>
                  </a:lnTo>
                  <a:lnTo>
                    <a:pt x="64" y="125"/>
                  </a:lnTo>
                  <a:lnTo>
                    <a:pt x="58" y="130"/>
                  </a:lnTo>
                  <a:lnTo>
                    <a:pt x="53" y="130"/>
                  </a:lnTo>
                  <a:lnTo>
                    <a:pt x="57" y="133"/>
                  </a:lnTo>
                  <a:lnTo>
                    <a:pt x="56" y="139"/>
                  </a:lnTo>
                  <a:lnTo>
                    <a:pt x="57" y="142"/>
                  </a:lnTo>
                  <a:lnTo>
                    <a:pt x="56" y="141"/>
                  </a:lnTo>
                  <a:lnTo>
                    <a:pt x="54" y="151"/>
                  </a:lnTo>
                  <a:lnTo>
                    <a:pt x="52" y="162"/>
                  </a:lnTo>
                  <a:lnTo>
                    <a:pt x="36" y="165"/>
                  </a:lnTo>
                  <a:lnTo>
                    <a:pt x="33" y="173"/>
                  </a:lnTo>
                  <a:lnTo>
                    <a:pt x="22" y="172"/>
                  </a:lnTo>
                  <a:lnTo>
                    <a:pt x="18" y="162"/>
                  </a:lnTo>
                  <a:lnTo>
                    <a:pt x="16" y="154"/>
                  </a:lnTo>
                  <a:lnTo>
                    <a:pt x="6" y="140"/>
                  </a:lnTo>
                  <a:lnTo>
                    <a:pt x="7" y="135"/>
                  </a:lnTo>
                  <a:lnTo>
                    <a:pt x="3" y="135"/>
                  </a:lnTo>
                  <a:lnTo>
                    <a:pt x="0" y="127"/>
                  </a:lnTo>
                  <a:lnTo>
                    <a:pt x="2" y="125"/>
                  </a:lnTo>
                  <a:lnTo>
                    <a:pt x="8" y="114"/>
                  </a:lnTo>
                  <a:lnTo>
                    <a:pt x="9" y="103"/>
                  </a:lnTo>
                  <a:lnTo>
                    <a:pt x="9" y="99"/>
                  </a:lnTo>
                  <a:lnTo>
                    <a:pt x="14" y="95"/>
                  </a:lnTo>
                  <a:lnTo>
                    <a:pt x="6" y="90"/>
                  </a:lnTo>
                  <a:lnTo>
                    <a:pt x="6" y="79"/>
                  </a:lnTo>
                  <a:lnTo>
                    <a:pt x="5" y="66"/>
                  </a:lnTo>
                  <a:lnTo>
                    <a:pt x="14" y="60"/>
                  </a:lnTo>
                  <a:lnTo>
                    <a:pt x="23" y="59"/>
                  </a:lnTo>
                  <a:lnTo>
                    <a:pt x="17" y="54"/>
                  </a:lnTo>
                  <a:lnTo>
                    <a:pt x="25" y="39"/>
                  </a:lnTo>
                  <a:lnTo>
                    <a:pt x="23" y="35"/>
                  </a:lnTo>
                  <a:lnTo>
                    <a:pt x="32" y="33"/>
                  </a:lnTo>
                  <a:lnTo>
                    <a:pt x="36" y="26"/>
                  </a:lnTo>
                  <a:lnTo>
                    <a:pt x="41" y="14"/>
                  </a:lnTo>
                  <a:lnTo>
                    <a:pt x="53" y="11"/>
                  </a:lnTo>
                  <a:lnTo>
                    <a:pt x="55" y="7"/>
                  </a:lnTo>
                  <a:lnTo>
                    <a:pt x="71" y="7"/>
                  </a:lnTo>
                  <a:lnTo>
                    <a:pt x="69" y="0"/>
                  </a:lnTo>
                  <a:lnTo>
                    <a:pt x="74" y="0"/>
                  </a:lnTo>
                  <a:lnTo>
                    <a:pt x="101" y="11"/>
                  </a:lnTo>
                  <a:lnTo>
                    <a:pt x="110" y="28"/>
                  </a:lnTo>
                  <a:lnTo>
                    <a:pt x="115" y="39"/>
                  </a:lnTo>
                  <a:lnTo>
                    <a:pt x="101" y="38"/>
                  </a:lnTo>
                  <a:lnTo>
                    <a:pt x="98" y="40"/>
                  </a:lnTo>
                  <a:lnTo>
                    <a:pt x="97" y="43"/>
                  </a:lnTo>
                  <a:lnTo>
                    <a:pt x="96" y="42"/>
                  </a:lnTo>
                  <a:lnTo>
                    <a:pt x="90" y="45"/>
                  </a:lnTo>
                  <a:lnTo>
                    <a:pt x="88" y="52"/>
                  </a:lnTo>
                  <a:lnTo>
                    <a:pt x="91" y="58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596" name="Freeform 343"/>
            <p:cNvSpPr>
              <a:spLocks/>
            </p:cNvSpPr>
            <p:nvPr/>
          </p:nvSpPr>
          <p:spPr bwMode="auto">
            <a:xfrm>
              <a:off x="2138" y="1567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4 h 17"/>
                <a:gd name="T4" fmla="*/ 9 w 17"/>
                <a:gd name="T5" fmla="*/ 14 h 17"/>
                <a:gd name="T6" fmla="*/ 6 w 17"/>
                <a:gd name="T7" fmla="*/ 16 h 17"/>
                <a:gd name="T8" fmla="*/ 0 w 17"/>
                <a:gd name="T9" fmla="*/ 8 h 17"/>
                <a:gd name="T10" fmla="*/ 16 w 17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16" y="0"/>
                  </a:moveTo>
                  <a:lnTo>
                    <a:pt x="16" y="4"/>
                  </a:lnTo>
                  <a:lnTo>
                    <a:pt x="9" y="14"/>
                  </a:lnTo>
                  <a:lnTo>
                    <a:pt x="6" y="16"/>
                  </a:lnTo>
                  <a:lnTo>
                    <a:pt x="0" y="8"/>
                  </a:lnTo>
                  <a:lnTo>
                    <a:pt x="16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597" name="Freeform 344"/>
            <p:cNvSpPr>
              <a:spLocks/>
            </p:cNvSpPr>
            <p:nvPr/>
          </p:nvSpPr>
          <p:spPr bwMode="auto">
            <a:xfrm>
              <a:off x="2021" y="1703"/>
              <a:ext cx="48" cy="24"/>
            </a:xfrm>
            <a:custGeom>
              <a:avLst/>
              <a:gdLst>
                <a:gd name="T0" fmla="*/ 45 w 48"/>
                <a:gd name="T1" fmla="*/ 14 h 24"/>
                <a:gd name="T2" fmla="*/ 42 w 48"/>
                <a:gd name="T3" fmla="*/ 17 h 24"/>
                <a:gd name="T4" fmla="*/ 35 w 48"/>
                <a:gd name="T5" fmla="*/ 17 h 24"/>
                <a:gd name="T6" fmla="*/ 31 w 48"/>
                <a:gd name="T7" fmla="*/ 23 h 24"/>
                <a:gd name="T8" fmla="*/ 23 w 48"/>
                <a:gd name="T9" fmla="*/ 17 h 24"/>
                <a:gd name="T10" fmla="*/ 17 w 48"/>
                <a:gd name="T11" fmla="*/ 22 h 24"/>
                <a:gd name="T12" fmla="*/ 11 w 48"/>
                <a:gd name="T13" fmla="*/ 23 h 24"/>
                <a:gd name="T14" fmla="*/ 4 w 48"/>
                <a:gd name="T15" fmla="*/ 16 h 24"/>
                <a:gd name="T16" fmla="*/ 0 w 48"/>
                <a:gd name="T17" fmla="*/ 19 h 24"/>
                <a:gd name="T18" fmla="*/ 10 w 48"/>
                <a:gd name="T19" fmla="*/ 4 h 24"/>
                <a:gd name="T20" fmla="*/ 12 w 48"/>
                <a:gd name="T21" fmla="*/ 2 h 24"/>
                <a:gd name="T22" fmla="*/ 16 w 48"/>
                <a:gd name="T23" fmla="*/ 1 h 24"/>
                <a:gd name="T24" fmla="*/ 26 w 48"/>
                <a:gd name="T25" fmla="*/ 0 h 24"/>
                <a:gd name="T26" fmla="*/ 37 w 48"/>
                <a:gd name="T27" fmla="*/ 2 h 24"/>
                <a:gd name="T28" fmla="*/ 37 w 48"/>
                <a:gd name="T29" fmla="*/ 5 h 24"/>
                <a:gd name="T30" fmla="*/ 36 w 48"/>
                <a:gd name="T31" fmla="*/ 7 h 24"/>
                <a:gd name="T32" fmla="*/ 36 w 48"/>
                <a:gd name="T33" fmla="*/ 8 h 24"/>
                <a:gd name="T34" fmla="*/ 39 w 48"/>
                <a:gd name="T35" fmla="*/ 8 h 24"/>
                <a:gd name="T36" fmla="*/ 47 w 48"/>
                <a:gd name="T37" fmla="*/ 11 h 24"/>
                <a:gd name="T38" fmla="*/ 47 w 48"/>
                <a:gd name="T39" fmla="*/ 12 h 24"/>
                <a:gd name="T40" fmla="*/ 45 w 48"/>
                <a:gd name="T41" fmla="*/ 14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"/>
                <a:gd name="T64" fmla="*/ 0 h 24"/>
                <a:gd name="T65" fmla="*/ 48 w 48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" h="24">
                  <a:moveTo>
                    <a:pt x="45" y="14"/>
                  </a:moveTo>
                  <a:lnTo>
                    <a:pt x="42" y="17"/>
                  </a:lnTo>
                  <a:lnTo>
                    <a:pt x="35" y="17"/>
                  </a:lnTo>
                  <a:lnTo>
                    <a:pt x="31" y="23"/>
                  </a:lnTo>
                  <a:lnTo>
                    <a:pt x="23" y="17"/>
                  </a:lnTo>
                  <a:lnTo>
                    <a:pt x="17" y="22"/>
                  </a:lnTo>
                  <a:lnTo>
                    <a:pt x="11" y="23"/>
                  </a:lnTo>
                  <a:lnTo>
                    <a:pt x="4" y="16"/>
                  </a:lnTo>
                  <a:lnTo>
                    <a:pt x="0" y="19"/>
                  </a:lnTo>
                  <a:lnTo>
                    <a:pt x="10" y="4"/>
                  </a:lnTo>
                  <a:lnTo>
                    <a:pt x="12" y="2"/>
                  </a:lnTo>
                  <a:lnTo>
                    <a:pt x="16" y="1"/>
                  </a:lnTo>
                  <a:lnTo>
                    <a:pt x="26" y="0"/>
                  </a:lnTo>
                  <a:lnTo>
                    <a:pt x="37" y="2"/>
                  </a:lnTo>
                  <a:lnTo>
                    <a:pt x="37" y="5"/>
                  </a:lnTo>
                  <a:lnTo>
                    <a:pt x="36" y="7"/>
                  </a:lnTo>
                  <a:lnTo>
                    <a:pt x="36" y="8"/>
                  </a:lnTo>
                  <a:lnTo>
                    <a:pt x="39" y="8"/>
                  </a:lnTo>
                  <a:lnTo>
                    <a:pt x="47" y="11"/>
                  </a:lnTo>
                  <a:lnTo>
                    <a:pt x="47" y="12"/>
                  </a:lnTo>
                  <a:lnTo>
                    <a:pt x="45" y="14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598" name="Freeform 345"/>
            <p:cNvSpPr>
              <a:spLocks/>
            </p:cNvSpPr>
            <p:nvPr/>
          </p:nvSpPr>
          <p:spPr bwMode="auto">
            <a:xfrm>
              <a:off x="2194" y="1635"/>
              <a:ext cx="202" cy="112"/>
            </a:xfrm>
            <a:custGeom>
              <a:avLst/>
              <a:gdLst>
                <a:gd name="T0" fmla="*/ 106 w 202"/>
                <a:gd name="T1" fmla="*/ 0 h 112"/>
                <a:gd name="T2" fmla="*/ 97 w 202"/>
                <a:gd name="T3" fmla="*/ 3 h 112"/>
                <a:gd name="T4" fmla="*/ 85 w 202"/>
                <a:gd name="T5" fmla="*/ 10 h 112"/>
                <a:gd name="T6" fmla="*/ 85 w 202"/>
                <a:gd name="T7" fmla="*/ 15 h 112"/>
                <a:gd name="T8" fmla="*/ 67 w 202"/>
                <a:gd name="T9" fmla="*/ 12 h 112"/>
                <a:gd name="T10" fmla="*/ 48 w 202"/>
                <a:gd name="T11" fmla="*/ 8 h 112"/>
                <a:gd name="T12" fmla="*/ 28 w 202"/>
                <a:gd name="T13" fmla="*/ 8 h 112"/>
                <a:gd name="T14" fmla="*/ 10 w 202"/>
                <a:gd name="T15" fmla="*/ 8 h 112"/>
                <a:gd name="T16" fmla="*/ 17 w 202"/>
                <a:gd name="T17" fmla="*/ 23 h 112"/>
                <a:gd name="T18" fmla="*/ 15 w 202"/>
                <a:gd name="T19" fmla="*/ 29 h 112"/>
                <a:gd name="T20" fmla="*/ 5 w 202"/>
                <a:gd name="T21" fmla="*/ 43 h 112"/>
                <a:gd name="T22" fmla="*/ 3 w 202"/>
                <a:gd name="T23" fmla="*/ 48 h 112"/>
                <a:gd name="T24" fmla="*/ 0 w 202"/>
                <a:gd name="T25" fmla="*/ 57 h 112"/>
                <a:gd name="T26" fmla="*/ 9 w 202"/>
                <a:gd name="T27" fmla="*/ 63 h 112"/>
                <a:gd name="T28" fmla="*/ 30 w 202"/>
                <a:gd name="T29" fmla="*/ 64 h 112"/>
                <a:gd name="T30" fmla="*/ 49 w 202"/>
                <a:gd name="T31" fmla="*/ 58 h 112"/>
                <a:gd name="T32" fmla="*/ 59 w 202"/>
                <a:gd name="T33" fmla="*/ 51 h 112"/>
                <a:gd name="T34" fmla="*/ 62 w 202"/>
                <a:gd name="T35" fmla="*/ 53 h 112"/>
                <a:gd name="T36" fmla="*/ 71 w 202"/>
                <a:gd name="T37" fmla="*/ 60 h 112"/>
                <a:gd name="T38" fmla="*/ 80 w 202"/>
                <a:gd name="T39" fmla="*/ 68 h 112"/>
                <a:gd name="T40" fmla="*/ 89 w 202"/>
                <a:gd name="T41" fmla="*/ 77 h 112"/>
                <a:gd name="T42" fmla="*/ 97 w 202"/>
                <a:gd name="T43" fmla="*/ 84 h 112"/>
                <a:gd name="T44" fmla="*/ 106 w 202"/>
                <a:gd name="T45" fmla="*/ 78 h 112"/>
                <a:gd name="T46" fmla="*/ 110 w 202"/>
                <a:gd name="T47" fmla="*/ 81 h 112"/>
                <a:gd name="T48" fmla="*/ 109 w 202"/>
                <a:gd name="T49" fmla="*/ 74 h 112"/>
                <a:gd name="T50" fmla="*/ 111 w 202"/>
                <a:gd name="T51" fmla="*/ 78 h 112"/>
                <a:gd name="T52" fmla="*/ 119 w 202"/>
                <a:gd name="T53" fmla="*/ 81 h 112"/>
                <a:gd name="T54" fmla="*/ 107 w 202"/>
                <a:gd name="T55" fmla="*/ 82 h 112"/>
                <a:gd name="T56" fmla="*/ 112 w 202"/>
                <a:gd name="T57" fmla="*/ 84 h 112"/>
                <a:gd name="T58" fmla="*/ 121 w 202"/>
                <a:gd name="T59" fmla="*/ 88 h 112"/>
                <a:gd name="T60" fmla="*/ 131 w 202"/>
                <a:gd name="T61" fmla="*/ 89 h 112"/>
                <a:gd name="T62" fmla="*/ 121 w 202"/>
                <a:gd name="T63" fmla="*/ 97 h 112"/>
                <a:gd name="T64" fmla="*/ 128 w 202"/>
                <a:gd name="T65" fmla="*/ 100 h 112"/>
                <a:gd name="T66" fmla="*/ 133 w 202"/>
                <a:gd name="T67" fmla="*/ 105 h 112"/>
                <a:gd name="T68" fmla="*/ 135 w 202"/>
                <a:gd name="T69" fmla="*/ 111 h 112"/>
                <a:gd name="T70" fmla="*/ 151 w 202"/>
                <a:gd name="T71" fmla="*/ 105 h 112"/>
                <a:gd name="T72" fmla="*/ 158 w 202"/>
                <a:gd name="T73" fmla="*/ 103 h 112"/>
                <a:gd name="T74" fmla="*/ 165 w 202"/>
                <a:gd name="T75" fmla="*/ 99 h 112"/>
                <a:gd name="T76" fmla="*/ 157 w 202"/>
                <a:gd name="T77" fmla="*/ 98 h 112"/>
                <a:gd name="T78" fmla="*/ 146 w 202"/>
                <a:gd name="T79" fmla="*/ 90 h 112"/>
                <a:gd name="T80" fmla="*/ 147 w 202"/>
                <a:gd name="T81" fmla="*/ 84 h 112"/>
                <a:gd name="T82" fmla="*/ 147 w 202"/>
                <a:gd name="T83" fmla="*/ 88 h 112"/>
                <a:gd name="T84" fmla="*/ 150 w 202"/>
                <a:gd name="T85" fmla="*/ 84 h 112"/>
                <a:gd name="T86" fmla="*/ 165 w 202"/>
                <a:gd name="T87" fmla="*/ 78 h 112"/>
                <a:gd name="T88" fmla="*/ 183 w 202"/>
                <a:gd name="T89" fmla="*/ 73 h 112"/>
                <a:gd name="T90" fmla="*/ 188 w 202"/>
                <a:gd name="T91" fmla="*/ 72 h 112"/>
                <a:gd name="T92" fmla="*/ 193 w 202"/>
                <a:gd name="T93" fmla="*/ 64 h 112"/>
                <a:gd name="T94" fmla="*/ 201 w 202"/>
                <a:gd name="T95" fmla="*/ 59 h 112"/>
                <a:gd name="T96" fmla="*/ 194 w 202"/>
                <a:gd name="T97" fmla="*/ 40 h 112"/>
                <a:gd name="T98" fmla="*/ 178 w 202"/>
                <a:gd name="T99" fmla="*/ 35 h 112"/>
                <a:gd name="T100" fmla="*/ 161 w 202"/>
                <a:gd name="T101" fmla="*/ 30 h 112"/>
                <a:gd name="T102" fmla="*/ 154 w 202"/>
                <a:gd name="T103" fmla="*/ 31 h 112"/>
                <a:gd name="T104" fmla="*/ 140 w 202"/>
                <a:gd name="T105" fmla="*/ 19 h 112"/>
                <a:gd name="T106" fmla="*/ 126 w 202"/>
                <a:gd name="T107" fmla="*/ 8 h 112"/>
                <a:gd name="T108" fmla="*/ 124 w 202"/>
                <a:gd name="T109" fmla="*/ 3 h 112"/>
                <a:gd name="T110" fmla="*/ 106 w 202"/>
                <a:gd name="T111" fmla="*/ 0 h 11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02"/>
                <a:gd name="T169" fmla="*/ 0 h 112"/>
                <a:gd name="T170" fmla="*/ 202 w 202"/>
                <a:gd name="T171" fmla="*/ 112 h 11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02" h="112">
                  <a:moveTo>
                    <a:pt x="106" y="0"/>
                  </a:moveTo>
                  <a:lnTo>
                    <a:pt x="97" y="3"/>
                  </a:lnTo>
                  <a:lnTo>
                    <a:pt x="85" y="10"/>
                  </a:lnTo>
                  <a:lnTo>
                    <a:pt x="85" y="15"/>
                  </a:lnTo>
                  <a:lnTo>
                    <a:pt x="67" y="12"/>
                  </a:lnTo>
                  <a:lnTo>
                    <a:pt x="48" y="8"/>
                  </a:lnTo>
                  <a:lnTo>
                    <a:pt x="28" y="8"/>
                  </a:lnTo>
                  <a:lnTo>
                    <a:pt x="10" y="8"/>
                  </a:lnTo>
                  <a:lnTo>
                    <a:pt x="17" y="23"/>
                  </a:lnTo>
                  <a:lnTo>
                    <a:pt x="15" y="29"/>
                  </a:lnTo>
                  <a:lnTo>
                    <a:pt x="5" y="43"/>
                  </a:lnTo>
                  <a:lnTo>
                    <a:pt x="3" y="48"/>
                  </a:lnTo>
                  <a:lnTo>
                    <a:pt x="0" y="57"/>
                  </a:lnTo>
                  <a:lnTo>
                    <a:pt x="9" y="63"/>
                  </a:lnTo>
                  <a:lnTo>
                    <a:pt x="30" y="64"/>
                  </a:lnTo>
                  <a:lnTo>
                    <a:pt x="49" y="58"/>
                  </a:lnTo>
                  <a:lnTo>
                    <a:pt x="59" y="51"/>
                  </a:lnTo>
                  <a:lnTo>
                    <a:pt x="62" y="53"/>
                  </a:lnTo>
                  <a:lnTo>
                    <a:pt x="71" y="60"/>
                  </a:lnTo>
                  <a:lnTo>
                    <a:pt x="80" y="68"/>
                  </a:lnTo>
                  <a:lnTo>
                    <a:pt x="89" y="77"/>
                  </a:lnTo>
                  <a:lnTo>
                    <a:pt x="97" y="84"/>
                  </a:lnTo>
                  <a:lnTo>
                    <a:pt x="106" y="78"/>
                  </a:lnTo>
                  <a:lnTo>
                    <a:pt x="110" y="81"/>
                  </a:lnTo>
                  <a:lnTo>
                    <a:pt x="109" y="74"/>
                  </a:lnTo>
                  <a:lnTo>
                    <a:pt x="111" y="78"/>
                  </a:lnTo>
                  <a:lnTo>
                    <a:pt x="119" y="81"/>
                  </a:lnTo>
                  <a:lnTo>
                    <a:pt x="107" y="82"/>
                  </a:lnTo>
                  <a:lnTo>
                    <a:pt x="112" y="84"/>
                  </a:lnTo>
                  <a:lnTo>
                    <a:pt x="121" y="88"/>
                  </a:lnTo>
                  <a:lnTo>
                    <a:pt x="131" y="89"/>
                  </a:lnTo>
                  <a:lnTo>
                    <a:pt x="121" y="97"/>
                  </a:lnTo>
                  <a:lnTo>
                    <a:pt x="128" y="100"/>
                  </a:lnTo>
                  <a:lnTo>
                    <a:pt x="133" y="105"/>
                  </a:lnTo>
                  <a:lnTo>
                    <a:pt x="135" y="111"/>
                  </a:lnTo>
                  <a:lnTo>
                    <a:pt x="151" y="105"/>
                  </a:lnTo>
                  <a:lnTo>
                    <a:pt x="158" y="103"/>
                  </a:lnTo>
                  <a:lnTo>
                    <a:pt x="165" y="99"/>
                  </a:lnTo>
                  <a:lnTo>
                    <a:pt x="157" y="98"/>
                  </a:lnTo>
                  <a:lnTo>
                    <a:pt x="146" y="90"/>
                  </a:lnTo>
                  <a:lnTo>
                    <a:pt x="147" y="84"/>
                  </a:lnTo>
                  <a:lnTo>
                    <a:pt x="147" y="88"/>
                  </a:lnTo>
                  <a:lnTo>
                    <a:pt x="150" y="84"/>
                  </a:lnTo>
                  <a:lnTo>
                    <a:pt x="165" y="78"/>
                  </a:lnTo>
                  <a:lnTo>
                    <a:pt x="183" y="73"/>
                  </a:lnTo>
                  <a:lnTo>
                    <a:pt x="188" y="72"/>
                  </a:lnTo>
                  <a:lnTo>
                    <a:pt x="193" y="64"/>
                  </a:lnTo>
                  <a:lnTo>
                    <a:pt x="201" y="59"/>
                  </a:lnTo>
                  <a:lnTo>
                    <a:pt x="194" y="40"/>
                  </a:lnTo>
                  <a:lnTo>
                    <a:pt x="178" y="35"/>
                  </a:lnTo>
                  <a:lnTo>
                    <a:pt x="161" y="30"/>
                  </a:lnTo>
                  <a:lnTo>
                    <a:pt x="154" y="31"/>
                  </a:lnTo>
                  <a:lnTo>
                    <a:pt x="140" y="19"/>
                  </a:lnTo>
                  <a:lnTo>
                    <a:pt x="126" y="8"/>
                  </a:lnTo>
                  <a:lnTo>
                    <a:pt x="124" y="3"/>
                  </a:lnTo>
                  <a:lnTo>
                    <a:pt x="106" y="0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599" name="Freeform 346"/>
            <p:cNvSpPr>
              <a:spLocks/>
            </p:cNvSpPr>
            <p:nvPr/>
          </p:nvSpPr>
          <p:spPr bwMode="auto">
            <a:xfrm>
              <a:off x="2162" y="1724"/>
              <a:ext cx="50" cy="60"/>
            </a:xfrm>
            <a:custGeom>
              <a:avLst/>
              <a:gdLst>
                <a:gd name="T0" fmla="*/ 8 w 50"/>
                <a:gd name="T1" fmla="*/ 12 h 60"/>
                <a:gd name="T2" fmla="*/ 5 w 50"/>
                <a:gd name="T3" fmla="*/ 13 h 60"/>
                <a:gd name="T4" fmla="*/ 4 w 50"/>
                <a:gd name="T5" fmla="*/ 17 h 60"/>
                <a:gd name="T6" fmla="*/ 7 w 50"/>
                <a:gd name="T7" fmla="*/ 17 h 60"/>
                <a:gd name="T8" fmla="*/ 8 w 50"/>
                <a:gd name="T9" fmla="*/ 19 h 60"/>
                <a:gd name="T10" fmla="*/ 7 w 50"/>
                <a:gd name="T11" fmla="*/ 21 h 60"/>
                <a:gd name="T12" fmla="*/ 5 w 50"/>
                <a:gd name="T13" fmla="*/ 23 h 60"/>
                <a:gd name="T14" fmla="*/ 6 w 50"/>
                <a:gd name="T15" fmla="*/ 24 h 60"/>
                <a:gd name="T16" fmla="*/ 7 w 50"/>
                <a:gd name="T17" fmla="*/ 26 h 60"/>
                <a:gd name="T18" fmla="*/ 12 w 50"/>
                <a:gd name="T19" fmla="*/ 29 h 60"/>
                <a:gd name="T20" fmla="*/ 8 w 50"/>
                <a:gd name="T21" fmla="*/ 31 h 60"/>
                <a:gd name="T22" fmla="*/ 11 w 50"/>
                <a:gd name="T23" fmla="*/ 32 h 60"/>
                <a:gd name="T24" fmla="*/ 11 w 50"/>
                <a:gd name="T25" fmla="*/ 36 h 60"/>
                <a:gd name="T26" fmla="*/ 5 w 50"/>
                <a:gd name="T27" fmla="*/ 37 h 60"/>
                <a:gd name="T28" fmla="*/ 7 w 50"/>
                <a:gd name="T29" fmla="*/ 39 h 60"/>
                <a:gd name="T30" fmla="*/ 7 w 50"/>
                <a:gd name="T31" fmla="*/ 41 h 60"/>
                <a:gd name="T32" fmla="*/ 4 w 50"/>
                <a:gd name="T33" fmla="*/ 39 h 60"/>
                <a:gd name="T34" fmla="*/ 2 w 50"/>
                <a:gd name="T35" fmla="*/ 43 h 60"/>
                <a:gd name="T36" fmla="*/ 0 w 50"/>
                <a:gd name="T37" fmla="*/ 44 h 60"/>
                <a:gd name="T38" fmla="*/ 2 w 50"/>
                <a:gd name="T39" fmla="*/ 48 h 60"/>
                <a:gd name="T40" fmla="*/ 0 w 50"/>
                <a:gd name="T41" fmla="*/ 49 h 60"/>
                <a:gd name="T42" fmla="*/ 0 w 50"/>
                <a:gd name="T43" fmla="*/ 51 h 60"/>
                <a:gd name="T44" fmla="*/ 7 w 50"/>
                <a:gd name="T45" fmla="*/ 55 h 60"/>
                <a:gd name="T46" fmla="*/ 11 w 50"/>
                <a:gd name="T47" fmla="*/ 59 h 60"/>
                <a:gd name="T48" fmla="*/ 13 w 50"/>
                <a:gd name="T49" fmla="*/ 50 h 60"/>
                <a:gd name="T50" fmla="*/ 20 w 50"/>
                <a:gd name="T51" fmla="*/ 52 h 60"/>
                <a:gd name="T52" fmla="*/ 24 w 50"/>
                <a:gd name="T53" fmla="*/ 59 h 60"/>
                <a:gd name="T54" fmla="*/ 26 w 50"/>
                <a:gd name="T55" fmla="*/ 58 h 60"/>
                <a:gd name="T56" fmla="*/ 26 w 50"/>
                <a:gd name="T57" fmla="*/ 57 h 60"/>
                <a:gd name="T58" fmla="*/ 29 w 50"/>
                <a:gd name="T59" fmla="*/ 55 h 60"/>
                <a:gd name="T60" fmla="*/ 32 w 50"/>
                <a:gd name="T61" fmla="*/ 56 h 60"/>
                <a:gd name="T62" fmla="*/ 33 w 50"/>
                <a:gd name="T63" fmla="*/ 53 h 60"/>
                <a:gd name="T64" fmla="*/ 35 w 50"/>
                <a:gd name="T65" fmla="*/ 54 h 60"/>
                <a:gd name="T66" fmla="*/ 38 w 50"/>
                <a:gd name="T67" fmla="*/ 54 h 60"/>
                <a:gd name="T68" fmla="*/ 39 w 50"/>
                <a:gd name="T69" fmla="*/ 53 h 60"/>
                <a:gd name="T70" fmla="*/ 42 w 50"/>
                <a:gd name="T71" fmla="*/ 52 h 60"/>
                <a:gd name="T72" fmla="*/ 46 w 50"/>
                <a:gd name="T73" fmla="*/ 56 h 60"/>
                <a:gd name="T74" fmla="*/ 47 w 50"/>
                <a:gd name="T75" fmla="*/ 54 h 60"/>
                <a:gd name="T76" fmla="*/ 44 w 50"/>
                <a:gd name="T77" fmla="*/ 50 h 60"/>
                <a:gd name="T78" fmla="*/ 49 w 50"/>
                <a:gd name="T79" fmla="*/ 42 h 60"/>
                <a:gd name="T80" fmla="*/ 44 w 50"/>
                <a:gd name="T81" fmla="*/ 35 h 60"/>
                <a:gd name="T82" fmla="*/ 45 w 50"/>
                <a:gd name="T83" fmla="*/ 26 h 60"/>
                <a:gd name="T84" fmla="*/ 44 w 50"/>
                <a:gd name="T85" fmla="*/ 22 h 60"/>
                <a:gd name="T86" fmla="*/ 40 w 50"/>
                <a:gd name="T87" fmla="*/ 20 h 60"/>
                <a:gd name="T88" fmla="*/ 37 w 50"/>
                <a:gd name="T89" fmla="*/ 20 h 60"/>
                <a:gd name="T90" fmla="*/ 32 w 50"/>
                <a:gd name="T91" fmla="*/ 17 h 60"/>
                <a:gd name="T92" fmla="*/ 16 w 50"/>
                <a:gd name="T93" fmla="*/ 0 h 60"/>
                <a:gd name="T94" fmla="*/ 1 w 50"/>
                <a:gd name="T95" fmla="*/ 3 h 60"/>
                <a:gd name="T96" fmla="*/ 3 w 50"/>
                <a:gd name="T97" fmla="*/ 8 h 60"/>
                <a:gd name="T98" fmla="*/ 5 w 50"/>
                <a:gd name="T99" fmla="*/ 9 h 60"/>
                <a:gd name="T100" fmla="*/ 3 w 50"/>
                <a:gd name="T101" fmla="*/ 10 h 60"/>
                <a:gd name="T102" fmla="*/ 5 w 50"/>
                <a:gd name="T103" fmla="*/ 11 h 60"/>
                <a:gd name="T104" fmla="*/ 8 w 50"/>
                <a:gd name="T105" fmla="*/ 12 h 6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0"/>
                <a:gd name="T160" fmla="*/ 0 h 60"/>
                <a:gd name="T161" fmla="*/ 50 w 50"/>
                <a:gd name="T162" fmla="*/ 60 h 6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0" h="60">
                  <a:moveTo>
                    <a:pt x="8" y="12"/>
                  </a:moveTo>
                  <a:lnTo>
                    <a:pt x="5" y="13"/>
                  </a:lnTo>
                  <a:lnTo>
                    <a:pt x="4" y="17"/>
                  </a:lnTo>
                  <a:lnTo>
                    <a:pt x="7" y="17"/>
                  </a:lnTo>
                  <a:lnTo>
                    <a:pt x="8" y="19"/>
                  </a:lnTo>
                  <a:lnTo>
                    <a:pt x="7" y="21"/>
                  </a:lnTo>
                  <a:lnTo>
                    <a:pt x="5" y="23"/>
                  </a:lnTo>
                  <a:lnTo>
                    <a:pt x="6" y="24"/>
                  </a:lnTo>
                  <a:lnTo>
                    <a:pt x="7" y="26"/>
                  </a:lnTo>
                  <a:lnTo>
                    <a:pt x="12" y="29"/>
                  </a:lnTo>
                  <a:lnTo>
                    <a:pt x="8" y="31"/>
                  </a:lnTo>
                  <a:lnTo>
                    <a:pt x="11" y="32"/>
                  </a:lnTo>
                  <a:lnTo>
                    <a:pt x="11" y="36"/>
                  </a:lnTo>
                  <a:lnTo>
                    <a:pt x="5" y="37"/>
                  </a:lnTo>
                  <a:lnTo>
                    <a:pt x="7" y="39"/>
                  </a:lnTo>
                  <a:lnTo>
                    <a:pt x="7" y="41"/>
                  </a:lnTo>
                  <a:lnTo>
                    <a:pt x="4" y="39"/>
                  </a:lnTo>
                  <a:lnTo>
                    <a:pt x="2" y="43"/>
                  </a:lnTo>
                  <a:lnTo>
                    <a:pt x="0" y="44"/>
                  </a:lnTo>
                  <a:lnTo>
                    <a:pt x="2" y="48"/>
                  </a:lnTo>
                  <a:lnTo>
                    <a:pt x="0" y="49"/>
                  </a:lnTo>
                  <a:lnTo>
                    <a:pt x="0" y="51"/>
                  </a:lnTo>
                  <a:lnTo>
                    <a:pt x="7" y="55"/>
                  </a:lnTo>
                  <a:lnTo>
                    <a:pt x="11" y="59"/>
                  </a:lnTo>
                  <a:lnTo>
                    <a:pt x="13" y="50"/>
                  </a:lnTo>
                  <a:lnTo>
                    <a:pt x="20" y="52"/>
                  </a:lnTo>
                  <a:lnTo>
                    <a:pt x="24" y="59"/>
                  </a:lnTo>
                  <a:lnTo>
                    <a:pt x="26" y="58"/>
                  </a:lnTo>
                  <a:lnTo>
                    <a:pt x="26" y="57"/>
                  </a:lnTo>
                  <a:lnTo>
                    <a:pt x="29" y="55"/>
                  </a:lnTo>
                  <a:lnTo>
                    <a:pt x="32" y="56"/>
                  </a:lnTo>
                  <a:lnTo>
                    <a:pt x="33" y="53"/>
                  </a:lnTo>
                  <a:lnTo>
                    <a:pt x="35" y="54"/>
                  </a:lnTo>
                  <a:lnTo>
                    <a:pt x="38" y="54"/>
                  </a:lnTo>
                  <a:lnTo>
                    <a:pt x="39" y="53"/>
                  </a:lnTo>
                  <a:lnTo>
                    <a:pt x="42" y="52"/>
                  </a:lnTo>
                  <a:lnTo>
                    <a:pt x="46" y="56"/>
                  </a:lnTo>
                  <a:lnTo>
                    <a:pt x="47" y="54"/>
                  </a:lnTo>
                  <a:lnTo>
                    <a:pt x="44" y="50"/>
                  </a:lnTo>
                  <a:lnTo>
                    <a:pt x="49" y="42"/>
                  </a:lnTo>
                  <a:lnTo>
                    <a:pt x="44" y="35"/>
                  </a:lnTo>
                  <a:lnTo>
                    <a:pt x="45" y="26"/>
                  </a:lnTo>
                  <a:lnTo>
                    <a:pt x="44" y="22"/>
                  </a:lnTo>
                  <a:lnTo>
                    <a:pt x="40" y="20"/>
                  </a:lnTo>
                  <a:lnTo>
                    <a:pt x="37" y="20"/>
                  </a:lnTo>
                  <a:lnTo>
                    <a:pt x="32" y="17"/>
                  </a:lnTo>
                  <a:lnTo>
                    <a:pt x="16" y="0"/>
                  </a:lnTo>
                  <a:lnTo>
                    <a:pt x="1" y="3"/>
                  </a:lnTo>
                  <a:lnTo>
                    <a:pt x="3" y="8"/>
                  </a:lnTo>
                  <a:lnTo>
                    <a:pt x="5" y="9"/>
                  </a:lnTo>
                  <a:lnTo>
                    <a:pt x="3" y="10"/>
                  </a:lnTo>
                  <a:lnTo>
                    <a:pt x="5" y="11"/>
                  </a:lnTo>
                  <a:lnTo>
                    <a:pt x="8" y="12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600" name="Freeform 347"/>
            <p:cNvSpPr>
              <a:spLocks/>
            </p:cNvSpPr>
            <p:nvPr/>
          </p:nvSpPr>
          <p:spPr bwMode="auto">
            <a:xfrm>
              <a:off x="1971" y="1771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0 w 17"/>
                <a:gd name="T3" fmla="*/ 10 h 17"/>
                <a:gd name="T4" fmla="*/ 4 w 17"/>
                <a:gd name="T5" fmla="*/ 16 h 17"/>
                <a:gd name="T6" fmla="*/ 16 w 17"/>
                <a:gd name="T7" fmla="*/ 16 h 17"/>
                <a:gd name="T8" fmla="*/ 16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0"/>
                  </a:moveTo>
                  <a:lnTo>
                    <a:pt x="0" y="10"/>
                  </a:lnTo>
                  <a:lnTo>
                    <a:pt x="4" y="16"/>
                  </a:lnTo>
                  <a:lnTo>
                    <a:pt x="16" y="16"/>
                  </a:lnTo>
                  <a:lnTo>
                    <a:pt x="16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601" name="Freeform 348"/>
            <p:cNvSpPr>
              <a:spLocks/>
            </p:cNvSpPr>
            <p:nvPr/>
          </p:nvSpPr>
          <p:spPr bwMode="auto">
            <a:xfrm>
              <a:off x="1656" y="1837"/>
              <a:ext cx="17" cy="17"/>
            </a:xfrm>
            <a:custGeom>
              <a:avLst/>
              <a:gdLst>
                <a:gd name="T0" fmla="*/ 4 w 17"/>
                <a:gd name="T1" fmla="*/ 16 h 17"/>
                <a:gd name="T2" fmla="*/ 0 w 17"/>
                <a:gd name="T3" fmla="*/ 0 h 17"/>
                <a:gd name="T4" fmla="*/ 16 w 17"/>
                <a:gd name="T5" fmla="*/ 8 h 17"/>
                <a:gd name="T6" fmla="*/ 4 w 17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4" y="16"/>
                  </a:moveTo>
                  <a:lnTo>
                    <a:pt x="0" y="0"/>
                  </a:lnTo>
                  <a:lnTo>
                    <a:pt x="16" y="8"/>
                  </a:lnTo>
                  <a:lnTo>
                    <a:pt x="4" y="16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602" name="Freeform 349"/>
            <p:cNvSpPr>
              <a:spLocks/>
            </p:cNvSpPr>
            <p:nvPr/>
          </p:nvSpPr>
          <p:spPr bwMode="auto">
            <a:xfrm>
              <a:off x="1626" y="1829"/>
              <a:ext cx="17" cy="17"/>
            </a:xfrm>
            <a:custGeom>
              <a:avLst/>
              <a:gdLst>
                <a:gd name="T0" fmla="*/ 5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5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5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5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603" name="Freeform 350"/>
            <p:cNvSpPr>
              <a:spLocks/>
            </p:cNvSpPr>
            <p:nvPr/>
          </p:nvSpPr>
          <p:spPr bwMode="auto">
            <a:xfrm>
              <a:off x="1640" y="1825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0 w 17"/>
                <a:gd name="T3" fmla="*/ 16 h 17"/>
                <a:gd name="T4" fmla="*/ 3 w 17"/>
                <a:gd name="T5" fmla="*/ 0 h 17"/>
                <a:gd name="T6" fmla="*/ 16 w 17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16" y="16"/>
                  </a:moveTo>
                  <a:lnTo>
                    <a:pt x="0" y="16"/>
                  </a:lnTo>
                  <a:lnTo>
                    <a:pt x="3" y="0"/>
                  </a:lnTo>
                  <a:lnTo>
                    <a:pt x="16" y="16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604" name="Freeform 351"/>
            <p:cNvSpPr>
              <a:spLocks/>
            </p:cNvSpPr>
            <p:nvPr/>
          </p:nvSpPr>
          <p:spPr bwMode="auto">
            <a:xfrm>
              <a:off x="1189" y="1914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8 w 17"/>
                <a:gd name="T3" fmla="*/ 8 h 17"/>
                <a:gd name="T4" fmla="*/ 0 w 17"/>
                <a:gd name="T5" fmla="*/ 8 h 17"/>
                <a:gd name="T6" fmla="*/ 0 w 17"/>
                <a:gd name="T7" fmla="*/ 16 h 17"/>
                <a:gd name="T8" fmla="*/ 8 w 17"/>
                <a:gd name="T9" fmla="*/ 16 h 17"/>
                <a:gd name="T10" fmla="*/ 16 w 17"/>
                <a:gd name="T11" fmla="*/ 8 h 17"/>
                <a:gd name="T12" fmla="*/ 16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0"/>
                  </a:moveTo>
                  <a:lnTo>
                    <a:pt x="8" y="8"/>
                  </a:lnTo>
                  <a:lnTo>
                    <a:pt x="0" y="8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605" name="Freeform 352"/>
            <p:cNvSpPr>
              <a:spLocks/>
            </p:cNvSpPr>
            <p:nvPr/>
          </p:nvSpPr>
          <p:spPr bwMode="auto">
            <a:xfrm>
              <a:off x="1846" y="1781"/>
              <a:ext cx="38" cy="70"/>
            </a:xfrm>
            <a:custGeom>
              <a:avLst/>
              <a:gdLst>
                <a:gd name="T0" fmla="*/ 16 w 38"/>
                <a:gd name="T1" fmla="*/ 0 h 70"/>
                <a:gd name="T2" fmla="*/ 10 w 38"/>
                <a:gd name="T3" fmla="*/ 1 h 70"/>
                <a:gd name="T4" fmla="*/ 11 w 38"/>
                <a:gd name="T5" fmla="*/ 17 h 70"/>
                <a:gd name="T6" fmla="*/ 7 w 38"/>
                <a:gd name="T7" fmla="*/ 26 h 70"/>
                <a:gd name="T8" fmla="*/ 2 w 38"/>
                <a:gd name="T9" fmla="*/ 36 h 70"/>
                <a:gd name="T10" fmla="*/ 0 w 38"/>
                <a:gd name="T11" fmla="*/ 45 h 70"/>
                <a:gd name="T12" fmla="*/ 6 w 38"/>
                <a:gd name="T13" fmla="*/ 49 h 70"/>
                <a:gd name="T14" fmla="*/ 8 w 38"/>
                <a:gd name="T15" fmla="*/ 49 h 70"/>
                <a:gd name="T16" fmla="*/ 7 w 38"/>
                <a:gd name="T17" fmla="*/ 69 h 70"/>
                <a:gd name="T18" fmla="*/ 23 w 38"/>
                <a:gd name="T19" fmla="*/ 67 h 70"/>
                <a:gd name="T20" fmla="*/ 23 w 38"/>
                <a:gd name="T21" fmla="*/ 62 h 70"/>
                <a:gd name="T22" fmla="*/ 27 w 38"/>
                <a:gd name="T23" fmla="*/ 55 h 70"/>
                <a:gd name="T24" fmla="*/ 26 w 38"/>
                <a:gd name="T25" fmla="*/ 51 h 70"/>
                <a:gd name="T26" fmla="*/ 28 w 38"/>
                <a:gd name="T27" fmla="*/ 44 h 70"/>
                <a:gd name="T28" fmla="*/ 23 w 38"/>
                <a:gd name="T29" fmla="*/ 33 h 70"/>
                <a:gd name="T30" fmla="*/ 27 w 38"/>
                <a:gd name="T31" fmla="*/ 32 h 70"/>
                <a:gd name="T32" fmla="*/ 31 w 38"/>
                <a:gd name="T33" fmla="*/ 16 h 70"/>
                <a:gd name="T34" fmla="*/ 37 w 38"/>
                <a:gd name="T35" fmla="*/ 9 h 70"/>
                <a:gd name="T36" fmla="*/ 35 w 38"/>
                <a:gd name="T37" fmla="*/ 2 h 70"/>
                <a:gd name="T38" fmla="*/ 21 w 38"/>
                <a:gd name="T39" fmla="*/ 2 h 70"/>
                <a:gd name="T40" fmla="*/ 16 w 38"/>
                <a:gd name="T41" fmla="*/ 0 h 7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8"/>
                <a:gd name="T64" fmla="*/ 0 h 70"/>
                <a:gd name="T65" fmla="*/ 38 w 38"/>
                <a:gd name="T66" fmla="*/ 70 h 7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8" h="70">
                  <a:moveTo>
                    <a:pt x="16" y="0"/>
                  </a:moveTo>
                  <a:lnTo>
                    <a:pt x="10" y="1"/>
                  </a:lnTo>
                  <a:lnTo>
                    <a:pt x="11" y="17"/>
                  </a:lnTo>
                  <a:lnTo>
                    <a:pt x="7" y="26"/>
                  </a:lnTo>
                  <a:lnTo>
                    <a:pt x="2" y="36"/>
                  </a:lnTo>
                  <a:lnTo>
                    <a:pt x="0" y="45"/>
                  </a:lnTo>
                  <a:lnTo>
                    <a:pt x="6" y="49"/>
                  </a:lnTo>
                  <a:lnTo>
                    <a:pt x="8" y="49"/>
                  </a:lnTo>
                  <a:lnTo>
                    <a:pt x="7" y="69"/>
                  </a:lnTo>
                  <a:lnTo>
                    <a:pt x="23" y="67"/>
                  </a:lnTo>
                  <a:lnTo>
                    <a:pt x="23" y="62"/>
                  </a:lnTo>
                  <a:lnTo>
                    <a:pt x="27" y="55"/>
                  </a:lnTo>
                  <a:lnTo>
                    <a:pt x="26" y="51"/>
                  </a:lnTo>
                  <a:lnTo>
                    <a:pt x="28" y="44"/>
                  </a:lnTo>
                  <a:lnTo>
                    <a:pt x="23" y="33"/>
                  </a:lnTo>
                  <a:lnTo>
                    <a:pt x="27" y="32"/>
                  </a:lnTo>
                  <a:lnTo>
                    <a:pt x="31" y="16"/>
                  </a:lnTo>
                  <a:lnTo>
                    <a:pt x="37" y="9"/>
                  </a:lnTo>
                  <a:lnTo>
                    <a:pt x="35" y="2"/>
                  </a:lnTo>
                  <a:lnTo>
                    <a:pt x="21" y="2"/>
                  </a:lnTo>
                  <a:lnTo>
                    <a:pt x="16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606" name="Freeform 353"/>
            <p:cNvSpPr>
              <a:spLocks/>
            </p:cNvSpPr>
            <p:nvPr/>
          </p:nvSpPr>
          <p:spPr bwMode="auto">
            <a:xfrm>
              <a:off x="1853" y="1756"/>
              <a:ext cx="138" cy="107"/>
            </a:xfrm>
            <a:custGeom>
              <a:avLst/>
              <a:gdLst>
                <a:gd name="T0" fmla="*/ 28 w 138"/>
                <a:gd name="T1" fmla="*/ 27 h 107"/>
                <a:gd name="T2" fmla="*/ 13 w 138"/>
                <a:gd name="T3" fmla="*/ 26 h 107"/>
                <a:gd name="T4" fmla="*/ 9 w 138"/>
                <a:gd name="T5" fmla="*/ 24 h 107"/>
                <a:gd name="T6" fmla="*/ 2 w 138"/>
                <a:gd name="T7" fmla="*/ 25 h 107"/>
                <a:gd name="T8" fmla="*/ 2 w 138"/>
                <a:gd name="T9" fmla="*/ 21 h 107"/>
                <a:gd name="T10" fmla="*/ 2 w 138"/>
                <a:gd name="T11" fmla="*/ 18 h 107"/>
                <a:gd name="T12" fmla="*/ 2 w 138"/>
                <a:gd name="T13" fmla="*/ 17 h 107"/>
                <a:gd name="T14" fmla="*/ 0 w 138"/>
                <a:gd name="T15" fmla="*/ 13 h 107"/>
                <a:gd name="T16" fmla="*/ 0 w 138"/>
                <a:gd name="T17" fmla="*/ 8 h 107"/>
                <a:gd name="T18" fmla="*/ 17 w 138"/>
                <a:gd name="T19" fmla="*/ 0 h 107"/>
                <a:gd name="T20" fmla="*/ 31 w 138"/>
                <a:gd name="T21" fmla="*/ 3 h 107"/>
                <a:gd name="T22" fmla="*/ 44 w 138"/>
                <a:gd name="T23" fmla="*/ 3 h 107"/>
                <a:gd name="T24" fmla="*/ 56 w 138"/>
                <a:gd name="T25" fmla="*/ 4 h 107"/>
                <a:gd name="T26" fmla="*/ 69 w 138"/>
                <a:gd name="T27" fmla="*/ 4 h 107"/>
                <a:gd name="T28" fmla="*/ 81 w 138"/>
                <a:gd name="T29" fmla="*/ 5 h 107"/>
                <a:gd name="T30" fmla="*/ 87 w 138"/>
                <a:gd name="T31" fmla="*/ 9 h 107"/>
                <a:gd name="T32" fmla="*/ 117 w 138"/>
                <a:gd name="T33" fmla="*/ 17 h 107"/>
                <a:gd name="T34" fmla="*/ 118 w 138"/>
                <a:gd name="T35" fmla="*/ 18 h 107"/>
                <a:gd name="T36" fmla="*/ 120 w 138"/>
                <a:gd name="T37" fmla="*/ 18 h 107"/>
                <a:gd name="T38" fmla="*/ 137 w 138"/>
                <a:gd name="T39" fmla="*/ 18 h 107"/>
                <a:gd name="T40" fmla="*/ 135 w 138"/>
                <a:gd name="T41" fmla="*/ 28 h 107"/>
                <a:gd name="T42" fmla="*/ 122 w 138"/>
                <a:gd name="T43" fmla="*/ 35 h 107"/>
                <a:gd name="T44" fmla="*/ 110 w 138"/>
                <a:gd name="T45" fmla="*/ 41 h 107"/>
                <a:gd name="T46" fmla="*/ 103 w 138"/>
                <a:gd name="T47" fmla="*/ 51 h 107"/>
                <a:gd name="T48" fmla="*/ 97 w 138"/>
                <a:gd name="T49" fmla="*/ 61 h 107"/>
                <a:gd name="T50" fmla="*/ 102 w 138"/>
                <a:gd name="T51" fmla="*/ 72 h 107"/>
                <a:gd name="T52" fmla="*/ 92 w 138"/>
                <a:gd name="T53" fmla="*/ 83 h 107"/>
                <a:gd name="T54" fmla="*/ 90 w 138"/>
                <a:gd name="T55" fmla="*/ 86 h 107"/>
                <a:gd name="T56" fmla="*/ 80 w 138"/>
                <a:gd name="T57" fmla="*/ 92 h 107"/>
                <a:gd name="T58" fmla="*/ 74 w 138"/>
                <a:gd name="T59" fmla="*/ 97 h 107"/>
                <a:gd name="T60" fmla="*/ 61 w 138"/>
                <a:gd name="T61" fmla="*/ 98 h 107"/>
                <a:gd name="T62" fmla="*/ 48 w 138"/>
                <a:gd name="T63" fmla="*/ 100 h 107"/>
                <a:gd name="T64" fmla="*/ 40 w 138"/>
                <a:gd name="T65" fmla="*/ 106 h 107"/>
                <a:gd name="T66" fmla="*/ 39 w 138"/>
                <a:gd name="T67" fmla="*/ 106 h 107"/>
                <a:gd name="T68" fmla="*/ 31 w 138"/>
                <a:gd name="T69" fmla="*/ 106 h 107"/>
                <a:gd name="T70" fmla="*/ 29 w 138"/>
                <a:gd name="T71" fmla="*/ 96 h 107"/>
                <a:gd name="T72" fmla="*/ 20 w 138"/>
                <a:gd name="T73" fmla="*/ 92 h 107"/>
                <a:gd name="T74" fmla="*/ 16 w 138"/>
                <a:gd name="T75" fmla="*/ 92 h 107"/>
                <a:gd name="T76" fmla="*/ 16 w 138"/>
                <a:gd name="T77" fmla="*/ 88 h 107"/>
                <a:gd name="T78" fmla="*/ 20 w 138"/>
                <a:gd name="T79" fmla="*/ 80 h 107"/>
                <a:gd name="T80" fmla="*/ 19 w 138"/>
                <a:gd name="T81" fmla="*/ 76 h 107"/>
                <a:gd name="T82" fmla="*/ 21 w 138"/>
                <a:gd name="T83" fmla="*/ 68 h 107"/>
                <a:gd name="T84" fmla="*/ 16 w 138"/>
                <a:gd name="T85" fmla="*/ 58 h 107"/>
                <a:gd name="T86" fmla="*/ 20 w 138"/>
                <a:gd name="T87" fmla="*/ 57 h 107"/>
                <a:gd name="T88" fmla="*/ 24 w 138"/>
                <a:gd name="T89" fmla="*/ 40 h 107"/>
                <a:gd name="T90" fmla="*/ 30 w 138"/>
                <a:gd name="T91" fmla="*/ 33 h 107"/>
                <a:gd name="T92" fmla="*/ 28 w 138"/>
                <a:gd name="T93" fmla="*/ 27 h 10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38"/>
                <a:gd name="T142" fmla="*/ 0 h 107"/>
                <a:gd name="T143" fmla="*/ 138 w 138"/>
                <a:gd name="T144" fmla="*/ 107 h 10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38" h="107">
                  <a:moveTo>
                    <a:pt x="28" y="27"/>
                  </a:moveTo>
                  <a:lnTo>
                    <a:pt x="13" y="26"/>
                  </a:lnTo>
                  <a:lnTo>
                    <a:pt x="9" y="24"/>
                  </a:lnTo>
                  <a:lnTo>
                    <a:pt x="2" y="25"/>
                  </a:lnTo>
                  <a:lnTo>
                    <a:pt x="2" y="21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0" y="13"/>
                  </a:lnTo>
                  <a:lnTo>
                    <a:pt x="0" y="8"/>
                  </a:lnTo>
                  <a:lnTo>
                    <a:pt x="17" y="0"/>
                  </a:lnTo>
                  <a:lnTo>
                    <a:pt x="31" y="3"/>
                  </a:lnTo>
                  <a:lnTo>
                    <a:pt x="44" y="3"/>
                  </a:lnTo>
                  <a:lnTo>
                    <a:pt x="56" y="4"/>
                  </a:lnTo>
                  <a:lnTo>
                    <a:pt x="69" y="4"/>
                  </a:lnTo>
                  <a:lnTo>
                    <a:pt x="81" y="5"/>
                  </a:lnTo>
                  <a:lnTo>
                    <a:pt x="87" y="9"/>
                  </a:lnTo>
                  <a:lnTo>
                    <a:pt x="117" y="17"/>
                  </a:lnTo>
                  <a:lnTo>
                    <a:pt x="118" y="18"/>
                  </a:lnTo>
                  <a:lnTo>
                    <a:pt x="120" y="18"/>
                  </a:lnTo>
                  <a:lnTo>
                    <a:pt x="137" y="18"/>
                  </a:lnTo>
                  <a:lnTo>
                    <a:pt x="135" y="28"/>
                  </a:lnTo>
                  <a:lnTo>
                    <a:pt x="122" y="35"/>
                  </a:lnTo>
                  <a:lnTo>
                    <a:pt x="110" y="41"/>
                  </a:lnTo>
                  <a:lnTo>
                    <a:pt x="103" y="51"/>
                  </a:lnTo>
                  <a:lnTo>
                    <a:pt x="97" y="61"/>
                  </a:lnTo>
                  <a:lnTo>
                    <a:pt x="102" y="72"/>
                  </a:lnTo>
                  <a:lnTo>
                    <a:pt x="92" y="83"/>
                  </a:lnTo>
                  <a:lnTo>
                    <a:pt x="90" y="86"/>
                  </a:lnTo>
                  <a:lnTo>
                    <a:pt x="80" y="92"/>
                  </a:lnTo>
                  <a:lnTo>
                    <a:pt x="74" y="97"/>
                  </a:lnTo>
                  <a:lnTo>
                    <a:pt x="61" y="98"/>
                  </a:lnTo>
                  <a:lnTo>
                    <a:pt x="48" y="100"/>
                  </a:lnTo>
                  <a:lnTo>
                    <a:pt x="40" y="106"/>
                  </a:lnTo>
                  <a:lnTo>
                    <a:pt x="39" y="106"/>
                  </a:lnTo>
                  <a:lnTo>
                    <a:pt x="31" y="106"/>
                  </a:lnTo>
                  <a:lnTo>
                    <a:pt x="29" y="96"/>
                  </a:lnTo>
                  <a:lnTo>
                    <a:pt x="20" y="92"/>
                  </a:lnTo>
                  <a:lnTo>
                    <a:pt x="16" y="92"/>
                  </a:lnTo>
                  <a:lnTo>
                    <a:pt x="16" y="88"/>
                  </a:lnTo>
                  <a:lnTo>
                    <a:pt x="20" y="80"/>
                  </a:lnTo>
                  <a:lnTo>
                    <a:pt x="19" y="76"/>
                  </a:lnTo>
                  <a:lnTo>
                    <a:pt x="21" y="68"/>
                  </a:lnTo>
                  <a:lnTo>
                    <a:pt x="16" y="58"/>
                  </a:lnTo>
                  <a:lnTo>
                    <a:pt x="20" y="57"/>
                  </a:lnTo>
                  <a:lnTo>
                    <a:pt x="24" y="40"/>
                  </a:lnTo>
                  <a:lnTo>
                    <a:pt x="30" y="33"/>
                  </a:lnTo>
                  <a:lnTo>
                    <a:pt x="28" y="27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607" name="Freeform 354"/>
            <p:cNvSpPr>
              <a:spLocks/>
            </p:cNvSpPr>
            <p:nvPr/>
          </p:nvSpPr>
          <p:spPr bwMode="auto">
            <a:xfrm>
              <a:off x="1982" y="1811"/>
              <a:ext cx="17" cy="17"/>
            </a:xfrm>
            <a:custGeom>
              <a:avLst/>
              <a:gdLst>
                <a:gd name="T0" fmla="*/ 16 w 17"/>
                <a:gd name="T1" fmla="*/ 5 h 17"/>
                <a:gd name="T2" fmla="*/ 8 w 17"/>
                <a:gd name="T3" fmla="*/ 16 h 17"/>
                <a:gd name="T4" fmla="*/ 0 w 17"/>
                <a:gd name="T5" fmla="*/ 5 h 17"/>
                <a:gd name="T6" fmla="*/ 10 w 17"/>
                <a:gd name="T7" fmla="*/ 0 h 17"/>
                <a:gd name="T8" fmla="*/ 16 w 17"/>
                <a:gd name="T9" fmla="*/ 5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5"/>
                  </a:moveTo>
                  <a:lnTo>
                    <a:pt x="8" y="16"/>
                  </a:lnTo>
                  <a:lnTo>
                    <a:pt x="0" y="5"/>
                  </a:lnTo>
                  <a:lnTo>
                    <a:pt x="10" y="0"/>
                  </a:lnTo>
                  <a:lnTo>
                    <a:pt x="16" y="5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608" name="Freeform 355"/>
            <p:cNvSpPr>
              <a:spLocks/>
            </p:cNvSpPr>
            <p:nvPr/>
          </p:nvSpPr>
          <p:spPr bwMode="auto">
            <a:xfrm>
              <a:off x="1747" y="1980"/>
              <a:ext cx="106" cy="98"/>
            </a:xfrm>
            <a:custGeom>
              <a:avLst/>
              <a:gdLst>
                <a:gd name="T0" fmla="*/ 2 w 106"/>
                <a:gd name="T1" fmla="*/ 89 h 98"/>
                <a:gd name="T2" fmla="*/ 0 w 106"/>
                <a:gd name="T3" fmla="*/ 97 h 98"/>
                <a:gd name="T4" fmla="*/ 1 w 106"/>
                <a:gd name="T5" fmla="*/ 89 h 98"/>
                <a:gd name="T6" fmla="*/ 9 w 106"/>
                <a:gd name="T7" fmla="*/ 72 h 98"/>
                <a:gd name="T8" fmla="*/ 18 w 106"/>
                <a:gd name="T9" fmla="*/ 55 h 98"/>
                <a:gd name="T10" fmla="*/ 15 w 106"/>
                <a:gd name="T11" fmla="*/ 57 h 98"/>
                <a:gd name="T12" fmla="*/ 24 w 106"/>
                <a:gd name="T13" fmla="*/ 45 h 98"/>
                <a:gd name="T14" fmla="*/ 29 w 106"/>
                <a:gd name="T15" fmla="*/ 34 h 98"/>
                <a:gd name="T16" fmla="*/ 34 w 106"/>
                <a:gd name="T17" fmla="*/ 23 h 98"/>
                <a:gd name="T18" fmla="*/ 44 w 106"/>
                <a:gd name="T19" fmla="*/ 15 h 98"/>
                <a:gd name="T20" fmla="*/ 50 w 106"/>
                <a:gd name="T21" fmla="*/ 0 h 98"/>
                <a:gd name="T22" fmla="*/ 64 w 106"/>
                <a:gd name="T23" fmla="*/ 0 h 98"/>
                <a:gd name="T24" fmla="*/ 77 w 106"/>
                <a:gd name="T25" fmla="*/ 0 h 98"/>
                <a:gd name="T26" fmla="*/ 91 w 106"/>
                <a:gd name="T27" fmla="*/ 0 h 98"/>
                <a:gd name="T28" fmla="*/ 105 w 106"/>
                <a:gd name="T29" fmla="*/ 0 h 98"/>
                <a:gd name="T30" fmla="*/ 105 w 106"/>
                <a:gd name="T31" fmla="*/ 6 h 98"/>
                <a:gd name="T32" fmla="*/ 104 w 106"/>
                <a:gd name="T33" fmla="*/ 24 h 98"/>
                <a:gd name="T34" fmla="*/ 94 w 106"/>
                <a:gd name="T35" fmla="*/ 24 h 98"/>
                <a:gd name="T36" fmla="*/ 84 w 106"/>
                <a:gd name="T37" fmla="*/ 24 h 98"/>
                <a:gd name="T38" fmla="*/ 74 w 106"/>
                <a:gd name="T39" fmla="*/ 24 h 98"/>
                <a:gd name="T40" fmla="*/ 64 w 106"/>
                <a:gd name="T41" fmla="*/ 24 h 98"/>
                <a:gd name="T42" fmla="*/ 63 w 106"/>
                <a:gd name="T43" fmla="*/ 42 h 98"/>
                <a:gd name="T44" fmla="*/ 63 w 106"/>
                <a:gd name="T45" fmla="*/ 59 h 98"/>
                <a:gd name="T46" fmla="*/ 50 w 106"/>
                <a:gd name="T47" fmla="*/ 66 h 98"/>
                <a:gd name="T48" fmla="*/ 50 w 106"/>
                <a:gd name="T49" fmla="*/ 78 h 98"/>
                <a:gd name="T50" fmla="*/ 50 w 106"/>
                <a:gd name="T51" fmla="*/ 89 h 98"/>
                <a:gd name="T52" fmla="*/ 39 w 106"/>
                <a:gd name="T53" fmla="*/ 89 h 98"/>
                <a:gd name="T54" fmla="*/ 26 w 106"/>
                <a:gd name="T55" fmla="*/ 89 h 98"/>
                <a:gd name="T56" fmla="*/ 14 w 106"/>
                <a:gd name="T57" fmla="*/ 89 h 98"/>
                <a:gd name="T58" fmla="*/ 2 w 106"/>
                <a:gd name="T59" fmla="*/ 89 h 9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06"/>
                <a:gd name="T91" fmla="*/ 0 h 98"/>
                <a:gd name="T92" fmla="*/ 106 w 106"/>
                <a:gd name="T93" fmla="*/ 98 h 9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06" h="98">
                  <a:moveTo>
                    <a:pt x="2" y="89"/>
                  </a:moveTo>
                  <a:lnTo>
                    <a:pt x="0" y="97"/>
                  </a:lnTo>
                  <a:lnTo>
                    <a:pt x="1" y="89"/>
                  </a:lnTo>
                  <a:lnTo>
                    <a:pt x="9" y="72"/>
                  </a:lnTo>
                  <a:lnTo>
                    <a:pt x="18" y="55"/>
                  </a:lnTo>
                  <a:lnTo>
                    <a:pt x="15" y="57"/>
                  </a:lnTo>
                  <a:lnTo>
                    <a:pt x="24" y="45"/>
                  </a:lnTo>
                  <a:lnTo>
                    <a:pt x="29" y="34"/>
                  </a:lnTo>
                  <a:lnTo>
                    <a:pt x="34" y="23"/>
                  </a:lnTo>
                  <a:lnTo>
                    <a:pt x="44" y="15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7" y="0"/>
                  </a:lnTo>
                  <a:lnTo>
                    <a:pt x="91" y="0"/>
                  </a:lnTo>
                  <a:lnTo>
                    <a:pt x="105" y="0"/>
                  </a:lnTo>
                  <a:lnTo>
                    <a:pt x="105" y="6"/>
                  </a:lnTo>
                  <a:lnTo>
                    <a:pt x="104" y="24"/>
                  </a:lnTo>
                  <a:lnTo>
                    <a:pt x="94" y="24"/>
                  </a:lnTo>
                  <a:lnTo>
                    <a:pt x="84" y="24"/>
                  </a:lnTo>
                  <a:lnTo>
                    <a:pt x="74" y="24"/>
                  </a:lnTo>
                  <a:lnTo>
                    <a:pt x="64" y="24"/>
                  </a:lnTo>
                  <a:lnTo>
                    <a:pt x="63" y="42"/>
                  </a:lnTo>
                  <a:lnTo>
                    <a:pt x="63" y="59"/>
                  </a:lnTo>
                  <a:lnTo>
                    <a:pt x="50" y="66"/>
                  </a:lnTo>
                  <a:lnTo>
                    <a:pt x="50" y="78"/>
                  </a:lnTo>
                  <a:lnTo>
                    <a:pt x="50" y="89"/>
                  </a:lnTo>
                  <a:lnTo>
                    <a:pt x="39" y="89"/>
                  </a:lnTo>
                  <a:lnTo>
                    <a:pt x="26" y="89"/>
                  </a:lnTo>
                  <a:lnTo>
                    <a:pt x="14" y="89"/>
                  </a:lnTo>
                  <a:lnTo>
                    <a:pt x="2" y="89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609" name="Freeform 356"/>
            <p:cNvSpPr>
              <a:spLocks/>
            </p:cNvSpPr>
            <p:nvPr/>
          </p:nvSpPr>
          <p:spPr bwMode="auto">
            <a:xfrm>
              <a:off x="563" y="1392"/>
              <a:ext cx="806" cy="393"/>
            </a:xfrm>
            <a:custGeom>
              <a:avLst/>
              <a:gdLst>
                <a:gd name="T0" fmla="*/ 619 w 806"/>
                <a:gd name="T1" fmla="*/ 66 h 393"/>
                <a:gd name="T2" fmla="*/ 655 w 806"/>
                <a:gd name="T3" fmla="*/ 27 h 393"/>
                <a:gd name="T4" fmla="*/ 590 w 806"/>
                <a:gd name="T5" fmla="*/ 44 h 393"/>
                <a:gd name="T6" fmla="*/ 564 w 806"/>
                <a:gd name="T7" fmla="*/ 26 h 393"/>
                <a:gd name="T8" fmla="*/ 563 w 806"/>
                <a:gd name="T9" fmla="*/ 2 h 393"/>
                <a:gd name="T10" fmla="*/ 554 w 806"/>
                <a:gd name="T11" fmla="*/ 30 h 393"/>
                <a:gd name="T12" fmla="*/ 511 w 806"/>
                <a:gd name="T13" fmla="*/ 60 h 393"/>
                <a:gd name="T14" fmla="*/ 520 w 806"/>
                <a:gd name="T15" fmla="*/ 43 h 393"/>
                <a:gd name="T16" fmla="*/ 489 w 806"/>
                <a:gd name="T17" fmla="*/ 50 h 393"/>
                <a:gd name="T18" fmla="*/ 425 w 806"/>
                <a:gd name="T19" fmla="*/ 42 h 393"/>
                <a:gd name="T20" fmla="*/ 397 w 806"/>
                <a:gd name="T21" fmla="*/ 51 h 393"/>
                <a:gd name="T22" fmla="*/ 340 w 806"/>
                <a:gd name="T23" fmla="*/ 37 h 393"/>
                <a:gd name="T24" fmla="*/ 270 w 806"/>
                <a:gd name="T25" fmla="*/ 28 h 393"/>
                <a:gd name="T26" fmla="*/ 226 w 806"/>
                <a:gd name="T27" fmla="*/ 22 h 393"/>
                <a:gd name="T28" fmla="*/ 97 w 806"/>
                <a:gd name="T29" fmla="*/ 55 h 393"/>
                <a:gd name="T30" fmla="*/ 17 w 806"/>
                <a:gd name="T31" fmla="*/ 147 h 393"/>
                <a:gd name="T32" fmla="*/ 57 w 806"/>
                <a:gd name="T33" fmla="*/ 198 h 393"/>
                <a:gd name="T34" fmla="*/ 36 w 806"/>
                <a:gd name="T35" fmla="*/ 223 h 393"/>
                <a:gd name="T36" fmla="*/ 42 w 806"/>
                <a:gd name="T37" fmla="*/ 231 h 393"/>
                <a:gd name="T38" fmla="*/ 47 w 806"/>
                <a:gd name="T39" fmla="*/ 247 h 393"/>
                <a:gd name="T40" fmla="*/ 38 w 806"/>
                <a:gd name="T41" fmla="*/ 266 h 393"/>
                <a:gd name="T42" fmla="*/ 42 w 806"/>
                <a:gd name="T43" fmla="*/ 269 h 393"/>
                <a:gd name="T44" fmla="*/ 60 w 806"/>
                <a:gd name="T45" fmla="*/ 275 h 393"/>
                <a:gd name="T46" fmla="*/ 62 w 806"/>
                <a:gd name="T47" fmla="*/ 292 h 393"/>
                <a:gd name="T48" fmla="*/ 230 w 806"/>
                <a:gd name="T49" fmla="*/ 292 h 393"/>
                <a:gd name="T50" fmla="*/ 365 w 806"/>
                <a:gd name="T51" fmla="*/ 294 h 393"/>
                <a:gd name="T52" fmla="*/ 464 w 806"/>
                <a:gd name="T53" fmla="*/ 326 h 393"/>
                <a:gd name="T54" fmla="*/ 455 w 806"/>
                <a:gd name="T55" fmla="*/ 392 h 393"/>
                <a:gd name="T56" fmla="*/ 554 w 806"/>
                <a:gd name="T57" fmla="*/ 348 h 393"/>
                <a:gd name="T58" fmla="*/ 648 w 806"/>
                <a:gd name="T59" fmla="*/ 318 h 393"/>
                <a:gd name="T60" fmla="*/ 672 w 806"/>
                <a:gd name="T61" fmla="*/ 341 h 393"/>
                <a:gd name="T62" fmla="*/ 655 w 806"/>
                <a:gd name="T63" fmla="*/ 365 h 393"/>
                <a:gd name="T64" fmla="*/ 713 w 806"/>
                <a:gd name="T65" fmla="*/ 340 h 393"/>
                <a:gd name="T66" fmla="*/ 675 w 806"/>
                <a:gd name="T67" fmla="*/ 310 h 393"/>
                <a:gd name="T68" fmla="*/ 682 w 806"/>
                <a:gd name="T69" fmla="*/ 287 h 393"/>
                <a:gd name="T70" fmla="*/ 631 w 806"/>
                <a:gd name="T71" fmla="*/ 303 h 393"/>
                <a:gd name="T72" fmla="*/ 803 w 806"/>
                <a:gd name="T73" fmla="*/ 248 h 393"/>
                <a:gd name="T74" fmla="*/ 791 w 806"/>
                <a:gd name="T75" fmla="*/ 230 h 393"/>
                <a:gd name="T76" fmla="*/ 783 w 806"/>
                <a:gd name="T77" fmla="*/ 221 h 393"/>
                <a:gd name="T78" fmla="*/ 768 w 806"/>
                <a:gd name="T79" fmla="*/ 209 h 393"/>
                <a:gd name="T80" fmla="*/ 755 w 806"/>
                <a:gd name="T81" fmla="*/ 194 h 393"/>
                <a:gd name="T82" fmla="*/ 768 w 806"/>
                <a:gd name="T83" fmla="*/ 184 h 393"/>
                <a:gd name="T84" fmla="*/ 752 w 806"/>
                <a:gd name="T85" fmla="*/ 168 h 393"/>
                <a:gd name="T86" fmla="*/ 753 w 806"/>
                <a:gd name="T87" fmla="*/ 142 h 393"/>
                <a:gd name="T88" fmla="*/ 726 w 806"/>
                <a:gd name="T89" fmla="*/ 161 h 393"/>
                <a:gd name="T90" fmla="*/ 703 w 806"/>
                <a:gd name="T91" fmla="*/ 159 h 393"/>
                <a:gd name="T92" fmla="*/ 703 w 806"/>
                <a:gd name="T93" fmla="*/ 144 h 393"/>
                <a:gd name="T94" fmla="*/ 677 w 806"/>
                <a:gd name="T95" fmla="*/ 115 h 393"/>
                <a:gd name="T96" fmla="*/ 626 w 806"/>
                <a:gd name="T97" fmla="*/ 145 h 393"/>
                <a:gd name="T98" fmla="*/ 565 w 806"/>
                <a:gd name="T99" fmla="*/ 216 h 393"/>
                <a:gd name="T100" fmla="*/ 535 w 806"/>
                <a:gd name="T101" fmla="*/ 260 h 393"/>
                <a:gd name="T102" fmla="*/ 511 w 806"/>
                <a:gd name="T103" fmla="*/ 208 h 393"/>
                <a:gd name="T104" fmla="*/ 448 w 806"/>
                <a:gd name="T105" fmla="*/ 185 h 393"/>
                <a:gd name="T106" fmla="*/ 482 w 806"/>
                <a:gd name="T107" fmla="*/ 121 h 393"/>
                <a:gd name="T108" fmla="*/ 510 w 806"/>
                <a:gd name="T109" fmla="*/ 100 h 393"/>
                <a:gd name="T110" fmla="*/ 544 w 806"/>
                <a:gd name="T111" fmla="*/ 93 h 39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06"/>
                <a:gd name="T169" fmla="*/ 0 h 393"/>
                <a:gd name="T170" fmla="*/ 806 w 806"/>
                <a:gd name="T171" fmla="*/ 393 h 39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06" h="393">
                  <a:moveTo>
                    <a:pt x="593" y="68"/>
                  </a:moveTo>
                  <a:lnTo>
                    <a:pt x="588" y="65"/>
                  </a:lnTo>
                  <a:lnTo>
                    <a:pt x="600" y="65"/>
                  </a:lnTo>
                  <a:lnTo>
                    <a:pt x="607" y="68"/>
                  </a:lnTo>
                  <a:lnTo>
                    <a:pt x="613" y="67"/>
                  </a:lnTo>
                  <a:lnTo>
                    <a:pt x="608" y="60"/>
                  </a:lnTo>
                  <a:lnTo>
                    <a:pt x="613" y="61"/>
                  </a:lnTo>
                  <a:lnTo>
                    <a:pt x="615" y="62"/>
                  </a:lnTo>
                  <a:lnTo>
                    <a:pt x="619" y="66"/>
                  </a:lnTo>
                  <a:lnTo>
                    <a:pt x="642" y="57"/>
                  </a:lnTo>
                  <a:lnTo>
                    <a:pt x="646" y="51"/>
                  </a:lnTo>
                  <a:lnTo>
                    <a:pt x="645" y="46"/>
                  </a:lnTo>
                  <a:lnTo>
                    <a:pt x="646" y="42"/>
                  </a:lnTo>
                  <a:lnTo>
                    <a:pt x="657" y="38"/>
                  </a:lnTo>
                  <a:lnTo>
                    <a:pt x="651" y="37"/>
                  </a:lnTo>
                  <a:lnTo>
                    <a:pt x="659" y="32"/>
                  </a:lnTo>
                  <a:lnTo>
                    <a:pt x="645" y="28"/>
                  </a:lnTo>
                  <a:lnTo>
                    <a:pt x="655" y="27"/>
                  </a:lnTo>
                  <a:lnTo>
                    <a:pt x="628" y="27"/>
                  </a:lnTo>
                  <a:lnTo>
                    <a:pt x="625" y="33"/>
                  </a:lnTo>
                  <a:lnTo>
                    <a:pt x="626" y="36"/>
                  </a:lnTo>
                  <a:lnTo>
                    <a:pt x="625" y="38"/>
                  </a:lnTo>
                  <a:lnTo>
                    <a:pt x="617" y="38"/>
                  </a:lnTo>
                  <a:lnTo>
                    <a:pt x="596" y="55"/>
                  </a:lnTo>
                  <a:lnTo>
                    <a:pt x="589" y="56"/>
                  </a:lnTo>
                  <a:lnTo>
                    <a:pt x="587" y="47"/>
                  </a:lnTo>
                  <a:lnTo>
                    <a:pt x="590" y="44"/>
                  </a:lnTo>
                  <a:lnTo>
                    <a:pt x="596" y="36"/>
                  </a:lnTo>
                  <a:lnTo>
                    <a:pt x="588" y="32"/>
                  </a:lnTo>
                  <a:lnTo>
                    <a:pt x="571" y="44"/>
                  </a:lnTo>
                  <a:lnTo>
                    <a:pt x="575" y="34"/>
                  </a:lnTo>
                  <a:lnTo>
                    <a:pt x="572" y="32"/>
                  </a:lnTo>
                  <a:lnTo>
                    <a:pt x="581" y="29"/>
                  </a:lnTo>
                  <a:lnTo>
                    <a:pt x="575" y="27"/>
                  </a:lnTo>
                  <a:lnTo>
                    <a:pt x="565" y="27"/>
                  </a:lnTo>
                  <a:lnTo>
                    <a:pt x="564" y="26"/>
                  </a:lnTo>
                  <a:lnTo>
                    <a:pt x="572" y="22"/>
                  </a:lnTo>
                  <a:lnTo>
                    <a:pt x="572" y="20"/>
                  </a:lnTo>
                  <a:lnTo>
                    <a:pt x="577" y="21"/>
                  </a:lnTo>
                  <a:lnTo>
                    <a:pt x="573" y="13"/>
                  </a:lnTo>
                  <a:lnTo>
                    <a:pt x="576" y="7"/>
                  </a:lnTo>
                  <a:lnTo>
                    <a:pt x="571" y="2"/>
                  </a:lnTo>
                  <a:lnTo>
                    <a:pt x="567" y="2"/>
                  </a:lnTo>
                  <a:lnTo>
                    <a:pt x="570" y="0"/>
                  </a:lnTo>
                  <a:lnTo>
                    <a:pt x="563" y="2"/>
                  </a:lnTo>
                  <a:lnTo>
                    <a:pt x="567" y="2"/>
                  </a:lnTo>
                  <a:lnTo>
                    <a:pt x="554" y="5"/>
                  </a:lnTo>
                  <a:lnTo>
                    <a:pt x="555" y="7"/>
                  </a:lnTo>
                  <a:lnTo>
                    <a:pt x="545" y="8"/>
                  </a:lnTo>
                  <a:lnTo>
                    <a:pt x="541" y="16"/>
                  </a:lnTo>
                  <a:lnTo>
                    <a:pt x="544" y="17"/>
                  </a:lnTo>
                  <a:lnTo>
                    <a:pt x="537" y="18"/>
                  </a:lnTo>
                  <a:lnTo>
                    <a:pt x="533" y="24"/>
                  </a:lnTo>
                  <a:lnTo>
                    <a:pt x="554" y="30"/>
                  </a:lnTo>
                  <a:lnTo>
                    <a:pt x="548" y="32"/>
                  </a:lnTo>
                  <a:lnTo>
                    <a:pt x="549" y="31"/>
                  </a:lnTo>
                  <a:lnTo>
                    <a:pt x="544" y="33"/>
                  </a:lnTo>
                  <a:lnTo>
                    <a:pt x="538" y="38"/>
                  </a:lnTo>
                  <a:lnTo>
                    <a:pt x="547" y="35"/>
                  </a:lnTo>
                  <a:lnTo>
                    <a:pt x="543" y="39"/>
                  </a:lnTo>
                  <a:lnTo>
                    <a:pt x="524" y="46"/>
                  </a:lnTo>
                  <a:lnTo>
                    <a:pt x="516" y="55"/>
                  </a:lnTo>
                  <a:lnTo>
                    <a:pt x="511" y="60"/>
                  </a:lnTo>
                  <a:lnTo>
                    <a:pt x="505" y="60"/>
                  </a:lnTo>
                  <a:lnTo>
                    <a:pt x="506" y="61"/>
                  </a:lnTo>
                  <a:lnTo>
                    <a:pt x="505" y="59"/>
                  </a:lnTo>
                  <a:lnTo>
                    <a:pt x="506" y="59"/>
                  </a:lnTo>
                  <a:lnTo>
                    <a:pt x="513" y="58"/>
                  </a:lnTo>
                  <a:lnTo>
                    <a:pt x="509" y="57"/>
                  </a:lnTo>
                  <a:lnTo>
                    <a:pt x="513" y="54"/>
                  </a:lnTo>
                  <a:lnTo>
                    <a:pt x="508" y="55"/>
                  </a:lnTo>
                  <a:lnTo>
                    <a:pt x="520" y="43"/>
                  </a:lnTo>
                  <a:lnTo>
                    <a:pt x="512" y="46"/>
                  </a:lnTo>
                  <a:lnTo>
                    <a:pt x="514" y="44"/>
                  </a:lnTo>
                  <a:lnTo>
                    <a:pt x="504" y="42"/>
                  </a:lnTo>
                  <a:lnTo>
                    <a:pt x="496" y="44"/>
                  </a:lnTo>
                  <a:lnTo>
                    <a:pt x="498" y="48"/>
                  </a:lnTo>
                  <a:lnTo>
                    <a:pt x="504" y="49"/>
                  </a:lnTo>
                  <a:lnTo>
                    <a:pt x="495" y="50"/>
                  </a:lnTo>
                  <a:lnTo>
                    <a:pt x="492" y="47"/>
                  </a:lnTo>
                  <a:lnTo>
                    <a:pt x="489" y="50"/>
                  </a:lnTo>
                  <a:lnTo>
                    <a:pt x="471" y="49"/>
                  </a:lnTo>
                  <a:lnTo>
                    <a:pt x="453" y="49"/>
                  </a:lnTo>
                  <a:lnTo>
                    <a:pt x="447" y="47"/>
                  </a:lnTo>
                  <a:lnTo>
                    <a:pt x="440" y="46"/>
                  </a:lnTo>
                  <a:lnTo>
                    <a:pt x="437" y="41"/>
                  </a:lnTo>
                  <a:lnTo>
                    <a:pt x="434" y="36"/>
                  </a:lnTo>
                  <a:lnTo>
                    <a:pt x="405" y="42"/>
                  </a:lnTo>
                  <a:lnTo>
                    <a:pt x="410" y="45"/>
                  </a:lnTo>
                  <a:lnTo>
                    <a:pt x="425" y="42"/>
                  </a:lnTo>
                  <a:lnTo>
                    <a:pt x="434" y="40"/>
                  </a:lnTo>
                  <a:lnTo>
                    <a:pt x="416" y="46"/>
                  </a:lnTo>
                  <a:lnTo>
                    <a:pt x="408" y="47"/>
                  </a:lnTo>
                  <a:lnTo>
                    <a:pt x="402" y="61"/>
                  </a:lnTo>
                  <a:lnTo>
                    <a:pt x="399" y="58"/>
                  </a:lnTo>
                  <a:lnTo>
                    <a:pt x="396" y="66"/>
                  </a:lnTo>
                  <a:lnTo>
                    <a:pt x="392" y="57"/>
                  </a:lnTo>
                  <a:lnTo>
                    <a:pt x="399" y="57"/>
                  </a:lnTo>
                  <a:lnTo>
                    <a:pt x="397" y="51"/>
                  </a:lnTo>
                  <a:lnTo>
                    <a:pt x="392" y="54"/>
                  </a:lnTo>
                  <a:lnTo>
                    <a:pt x="392" y="50"/>
                  </a:lnTo>
                  <a:lnTo>
                    <a:pt x="385" y="47"/>
                  </a:lnTo>
                  <a:lnTo>
                    <a:pt x="350" y="51"/>
                  </a:lnTo>
                  <a:lnTo>
                    <a:pt x="338" y="48"/>
                  </a:lnTo>
                  <a:lnTo>
                    <a:pt x="351" y="44"/>
                  </a:lnTo>
                  <a:lnTo>
                    <a:pt x="357" y="42"/>
                  </a:lnTo>
                  <a:lnTo>
                    <a:pt x="347" y="35"/>
                  </a:lnTo>
                  <a:lnTo>
                    <a:pt x="340" y="37"/>
                  </a:lnTo>
                  <a:lnTo>
                    <a:pt x="317" y="31"/>
                  </a:lnTo>
                  <a:lnTo>
                    <a:pt x="294" y="25"/>
                  </a:lnTo>
                  <a:lnTo>
                    <a:pt x="281" y="30"/>
                  </a:lnTo>
                  <a:lnTo>
                    <a:pt x="276" y="29"/>
                  </a:lnTo>
                  <a:lnTo>
                    <a:pt x="281" y="27"/>
                  </a:lnTo>
                  <a:lnTo>
                    <a:pt x="283" y="21"/>
                  </a:lnTo>
                  <a:lnTo>
                    <a:pt x="280" y="23"/>
                  </a:lnTo>
                  <a:lnTo>
                    <a:pt x="276" y="27"/>
                  </a:lnTo>
                  <a:lnTo>
                    <a:pt x="270" y="28"/>
                  </a:lnTo>
                  <a:lnTo>
                    <a:pt x="266" y="31"/>
                  </a:lnTo>
                  <a:lnTo>
                    <a:pt x="261" y="22"/>
                  </a:lnTo>
                  <a:lnTo>
                    <a:pt x="258" y="17"/>
                  </a:lnTo>
                  <a:lnTo>
                    <a:pt x="259" y="20"/>
                  </a:lnTo>
                  <a:lnTo>
                    <a:pt x="239" y="27"/>
                  </a:lnTo>
                  <a:lnTo>
                    <a:pt x="240" y="24"/>
                  </a:lnTo>
                  <a:lnTo>
                    <a:pt x="220" y="28"/>
                  </a:lnTo>
                  <a:lnTo>
                    <a:pt x="240" y="21"/>
                  </a:lnTo>
                  <a:lnTo>
                    <a:pt x="226" y="22"/>
                  </a:lnTo>
                  <a:lnTo>
                    <a:pt x="202" y="28"/>
                  </a:lnTo>
                  <a:lnTo>
                    <a:pt x="179" y="35"/>
                  </a:lnTo>
                  <a:lnTo>
                    <a:pt x="176" y="38"/>
                  </a:lnTo>
                  <a:lnTo>
                    <a:pt x="168" y="37"/>
                  </a:lnTo>
                  <a:lnTo>
                    <a:pt x="167" y="39"/>
                  </a:lnTo>
                  <a:lnTo>
                    <a:pt x="149" y="33"/>
                  </a:lnTo>
                  <a:lnTo>
                    <a:pt x="131" y="27"/>
                  </a:lnTo>
                  <a:lnTo>
                    <a:pt x="114" y="41"/>
                  </a:lnTo>
                  <a:lnTo>
                    <a:pt x="97" y="55"/>
                  </a:lnTo>
                  <a:lnTo>
                    <a:pt x="81" y="69"/>
                  </a:lnTo>
                  <a:lnTo>
                    <a:pt x="63" y="83"/>
                  </a:lnTo>
                  <a:lnTo>
                    <a:pt x="47" y="98"/>
                  </a:lnTo>
                  <a:lnTo>
                    <a:pt x="32" y="113"/>
                  </a:lnTo>
                  <a:lnTo>
                    <a:pt x="16" y="127"/>
                  </a:lnTo>
                  <a:lnTo>
                    <a:pt x="0" y="142"/>
                  </a:lnTo>
                  <a:lnTo>
                    <a:pt x="20" y="141"/>
                  </a:lnTo>
                  <a:lnTo>
                    <a:pt x="15" y="145"/>
                  </a:lnTo>
                  <a:lnTo>
                    <a:pt x="17" y="147"/>
                  </a:lnTo>
                  <a:lnTo>
                    <a:pt x="17" y="160"/>
                  </a:lnTo>
                  <a:lnTo>
                    <a:pt x="27" y="157"/>
                  </a:lnTo>
                  <a:lnTo>
                    <a:pt x="34" y="153"/>
                  </a:lnTo>
                  <a:lnTo>
                    <a:pt x="48" y="148"/>
                  </a:lnTo>
                  <a:lnTo>
                    <a:pt x="52" y="162"/>
                  </a:lnTo>
                  <a:lnTo>
                    <a:pt x="49" y="174"/>
                  </a:lnTo>
                  <a:lnTo>
                    <a:pt x="47" y="186"/>
                  </a:lnTo>
                  <a:lnTo>
                    <a:pt x="52" y="193"/>
                  </a:lnTo>
                  <a:lnTo>
                    <a:pt x="57" y="198"/>
                  </a:lnTo>
                  <a:lnTo>
                    <a:pt x="45" y="211"/>
                  </a:lnTo>
                  <a:lnTo>
                    <a:pt x="55" y="203"/>
                  </a:lnTo>
                  <a:lnTo>
                    <a:pt x="56" y="205"/>
                  </a:lnTo>
                  <a:lnTo>
                    <a:pt x="47" y="211"/>
                  </a:lnTo>
                  <a:lnTo>
                    <a:pt x="42" y="216"/>
                  </a:lnTo>
                  <a:lnTo>
                    <a:pt x="39" y="215"/>
                  </a:lnTo>
                  <a:lnTo>
                    <a:pt x="39" y="220"/>
                  </a:lnTo>
                  <a:lnTo>
                    <a:pt x="37" y="217"/>
                  </a:lnTo>
                  <a:lnTo>
                    <a:pt x="36" y="223"/>
                  </a:lnTo>
                  <a:lnTo>
                    <a:pt x="42" y="222"/>
                  </a:lnTo>
                  <a:lnTo>
                    <a:pt x="38" y="222"/>
                  </a:lnTo>
                  <a:lnTo>
                    <a:pt x="38" y="225"/>
                  </a:lnTo>
                  <a:lnTo>
                    <a:pt x="35" y="223"/>
                  </a:lnTo>
                  <a:lnTo>
                    <a:pt x="37" y="233"/>
                  </a:lnTo>
                  <a:lnTo>
                    <a:pt x="51" y="223"/>
                  </a:lnTo>
                  <a:lnTo>
                    <a:pt x="45" y="232"/>
                  </a:lnTo>
                  <a:lnTo>
                    <a:pt x="48" y="233"/>
                  </a:lnTo>
                  <a:lnTo>
                    <a:pt x="42" y="231"/>
                  </a:lnTo>
                  <a:lnTo>
                    <a:pt x="41" y="240"/>
                  </a:lnTo>
                  <a:lnTo>
                    <a:pt x="43" y="239"/>
                  </a:lnTo>
                  <a:lnTo>
                    <a:pt x="35" y="247"/>
                  </a:lnTo>
                  <a:lnTo>
                    <a:pt x="40" y="244"/>
                  </a:lnTo>
                  <a:lnTo>
                    <a:pt x="39" y="248"/>
                  </a:lnTo>
                  <a:lnTo>
                    <a:pt x="55" y="240"/>
                  </a:lnTo>
                  <a:lnTo>
                    <a:pt x="50" y="247"/>
                  </a:lnTo>
                  <a:lnTo>
                    <a:pt x="49" y="252"/>
                  </a:lnTo>
                  <a:lnTo>
                    <a:pt x="47" y="247"/>
                  </a:lnTo>
                  <a:lnTo>
                    <a:pt x="34" y="253"/>
                  </a:lnTo>
                  <a:lnTo>
                    <a:pt x="35" y="257"/>
                  </a:lnTo>
                  <a:lnTo>
                    <a:pt x="39" y="254"/>
                  </a:lnTo>
                  <a:lnTo>
                    <a:pt x="46" y="256"/>
                  </a:lnTo>
                  <a:lnTo>
                    <a:pt x="34" y="258"/>
                  </a:lnTo>
                  <a:lnTo>
                    <a:pt x="31" y="260"/>
                  </a:lnTo>
                  <a:lnTo>
                    <a:pt x="36" y="261"/>
                  </a:lnTo>
                  <a:lnTo>
                    <a:pt x="30" y="263"/>
                  </a:lnTo>
                  <a:lnTo>
                    <a:pt x="38" y="266"/>
                  </a:lnTo>
                  <a:lnTo>
                    <a:pt x="41" y="264"/>
                  </a:lnTo>
                  <a:lnTo>
                    <a:pt x="43" y="265"/>
                  </a:lnTo>
                  <a:lnTo>
                    <a:pt x="39" y="267"/>
                  </a:lnTo>
                  <a:lnTo>
                    <a:pt x="44" y="267"/>
                  </a:lnTo>
                  <a:lnTo>
                    <a:pt x="41" y="269"/>
                  </a:lnTo>
                  <a:lnTo>
                    <a:pt x="50" y="266"/>
                  </a:lnTo>
                  <a:lnTo>
                    <a:pt x="52" y="263"/>
                  </a:lnTo>
                  <a:lnTo>
                    <a:pt x="47" y="268"/>
                  </a:lnTo>
                  <a:lnTo>
                    <a:pt x="42" y="269"/>
                  </a:lnTo>
                  <a:lnTo>
                    <a:pt x="40" y="272"/>
                  </a:lnTo>
                  <a:lnTo>
                    <a:pt x="48" y="269"/>
                  </a:lnTo>
                  <a:lnTo>
                    <a:pt x="48" y="272"/>
                  </a:lnTo>
                  <a:lnTo>
                    <a:pt x="56" y="267"/>
                  </a:lnTo>
                  <a:lnTo>
                    <a:pt x="52" y="273"/>
                  </a:lnTo>
                  <a:lnTo>
                    <a:pt x="59" y="271"/>
                  </a:lnTo>
                  <a:lnTo>
                    <a:pt x="49" y="277"/>
                  </a:lnTo>
                  <a:lnTo>
                    <a:pt x="55" y="281"/>
                  </a:lnTo>
                  <a:lnTo>
                    <a:pt x="60" y="275"/>
                  </a:lnTo>
                  <a:lnTo>
                    <a:pt x="57" y="282"/>
                  </a:lnTo>
                  <a:lnTo>
                    <a:pt x="58" y="282"/>
                  </a:lnTo>
                  <a:lnTo>
                    <a:pt x="53" y="282"/>
                  </a:lnTo>
                  <a:lnTo>
                    <a:pt x="59" y="284"/>
                  </a:lnTo>
                  <a:lnTo>
                    <a:pt x="63" y="282"/>
                  </a:lnTo>
                  <a:lnTo>
                    <a:pt x="60" y="287"/>
                  </a:lnTo>
                  <a:lnTo>
                    <a:pt x="63" y="287"/>
                  </a:lnTo>
                  <a:lnTo>
                    <a:pt x="58" y="290"/>
                  </a:lnTo>
                  <a:lnTo>
                    <a:pt x="62" y="292"/>
                  </a:lnTo>
                  <a:lnTo>
                    <a:pt x="81" y="292"/>
                  </a:lnTo>
                  <a:lnTo>
                    <a:pt x="100" y="292"/>
                  </a:lnTo>
                  <a:lnTo>
                    <a:pt x="118" y="292"/>
                  </a:lnTo>
                  <a:lnTo>
                    <a:pt x="137" y="292"/>
                  </a:lnTo>
                  <a:lnTo>
                    <a:pt x="156" y="292"/>
                  </a:lnTo>
                  <a:lnTo>
                    <a:pt x="174" y="292"/>
                  </a:lnTo>
                  <a:lnTo>
                    <a:pt x="193" y="292"/>
                  </a:lnTo>
                  <a:lnTo>
                    <a:pt x="211" y="292"/>
                  </a:lnTo>
                  <a:lnTo>
                    <a:pt x="230" y="292"/>
                  </a:lnTo>
                  <a:lnTo>
                    <a:pt x="249" y="292"/>
                  </a:lnTo>
                  <a:lnTo>
                    <a:pt x="268" y="292"/>
                  </a:lnTo>
                  <a:lnTo>
                    <a:pt x="286" y="292"/>
                  </a:lnTo>
                  <a:lnTo>
                    <a:pt x="305" y="292"/>
                  </a:lnTo>
                  <a:lnTo>
                    <a:pt x="324" y="292"/>
                  </a:lnTo>
                  <a:lnTo>
                    <a:pt x="342" y="292"/>
                  </a:lnTo>
                  <a:lnTo>
                    <a:pt x="361" y="292"/>
                  </a:lnTo>
                  <a:lnTo>
                    <a:pt x="366" y="287"/>
                  </a:lnTo>
                  <a:lnTo>
                    <a:pt x="365" y="294"/>
                  </a:lnTo>
                  <a:lnTo>
                    <a:pt x="377" y="296"/>
                  </a:lnTo>
                  <a:lnTo>
                    <a:pt x="393" y="303"/>
                  </a:lnTo>
                  <a:lnTo>
                    <a:pt x="402" y="302"/>
                  </a:lnTo>
                  <a:lnTo>
                    <a:pt x="411" y="305"/>
                  </a:lnTo>
                  <a:lnTo>
                    <a:pt x="426" y="301"/>
                  </a:lnTo>
                  <a:lnTo>
                    <a:pt x="435" y="307"/>
                  </a:lnTo>
                  <a:lnTo>
                    <a:pt x="445" y="313"/>
                  </a:lnTo>
                  <a:lnTo>
                    <a:pt x="455" y="320"/>
                  </a:lnTo>
                  <a:lnTo>
                    <a:pt x="464" y="326"/>
                  </a:lnTo>
                  <a:lnTo>
                    <a:pt x="465" y="331"/>
                  </a:lnTo>
                  <a:lnTo>
                    <a:pt x="469" y="331"/>
                  </a:lnTo>
                  <a:lnTo>
                    <a:pt x="468" y="335"/>
                  </a:lnTo>
                  <a:lnTo>
                    <a:pt x="476" y="341"/>
                  </a:lnTo>
                  <a:lnTo>
                    <a:pt x="474" y="353"/>
                  </a:lnTo>
                  <a:lnTo>
                    <a:pt x="471" y="365"/>
                  </a:lnTo>
                  <a:lnTo>
                    <a:pt x="465" y="374"/>
                  </a:lnTo>
                  <a:lnTo>
                    <a:pt x="452" y="387"/>
                  </a:lnTo>
                  <a:lnTo>
                    <a:pt x="455" y="392"/>
                  </a:lnTo>
                  <a:lnTo>
                    <a:pt x="467" y="388"/>
                  </a:lnTo>
                  <a:lnTo>
                    <a:pt x="479" y="384"/>
                  </a:lnTo>
                  <a:lnTo>
                    <a:pt x="491" y="380"/>
                  </a:lnTo>
                  <a:lnTo>
                    <a:pt x="503" y="376"/>
                  </a:lnTo>
                  <a:lnTo>
                    <a:pt x="504" y="367"/>
                  </a:lnTo>
                  <a:lnTo>
                    <a:pt x="518" y="366"/>
                  </a:lnTo>
                  <a:lnTo>
                    <a:pt x="531" y="365"/>
                  </a:lnTo>
                  <a:lnTo>
                    <a:pt x="543" y="356"/>
                  </a:lnTo>
                  <a:lnTo>
                    <a:pt x="554" y="348"/>
                  </a:lnTo>
                  <a:lnTo>
                    <a:pt x="575" y="347"/>
                  </a:lnTo>
                  <a:lnTo>
                    <a:pt x="597" y="345"/>
                  </a:lnTo>
                  <a:lnTo>
                    <a:pt x="604" y="341"/>
                  </a:lnTo>
                  <a:lnTo>
                    <a:pt x="615" y="332"/>
                  </a:lnTo>
                  <a:lnTo>
                    <a:pt x="624" y="322"/>
                  </a:lnTo>
                  <a:lnTo>
                    <a:pt x="634" y="312"/>
                  </a:lnTo>
                  <a:lnTo>
                    <a:pt x="635" y="315"/>
                  </a:lnTo>
                  <a:lnTo>
                    <a:pt x="640" y="315"/>
                  </a:lnTo>
                  <a:lnTo>
                    <a:pt x="648" y="318"/>
                  </a:lnTo>
                  <a:lnTo>
                    <a:pt x="643" y="335"/>
                  </a:lnTo>
                  <a:lnTo>
                    <a:pt x="646" y="343"/>
                  </a:lnTo>
                  <a:lnTo>
                    <a:pt x="648" y="345"/>
                  </a:lnTo>
                  <a:lnTo>
                    <a:pt x="658" y="341"/>
                  </a:lnTo>
                  <a:lnTo>
                    <a:pt x="674" y="337"/>
                  </a:lnTo>
                  <a:lnTo>
                    <a:pt x="677" y="331"/>
                  </a:lnTo>
                  <a:lnTo>
                    <a:pt x="678" y="334"/>
                  </a:lnTo>
                  <a:lnTo>
                    <a:pt x="680" y="334"/>
                  </a:lnTo>
                  <a:lnTo>
                    <a:pt x="672" y="341"/>
                  </a:lnTo>
                  <a:lnTo>
                    <a:pt x="688" y="341"/>
                  </a:lnTo>
                  <a:lnTo>
                    <a:pt x="678" y="345"/>
                  </a:lnTo>
                  <a:lnTo>
                    <a:pt x="678" y="341"/>
                  </a:lnTo>
                  <a:lnTo>
                    <a:pt x="660" y="350"/>
                  </a:lnTo>
                  <a:lnTo>
                    <a:pt x="663" y="349"/>
                  </a:lnTo>
                  <a:lnTo>
                    <a:pt x="653" y="354"/>
                  </a:lnTo>
                  <a:lnTo>
                    <a:pt x="657" y="351"/>
                  </a:lnTo>
                  <a:lnTo>
                    <a:pt x="652" y="359"/>
                  </a:lnTo>
                  <a:lnTo>
                    <a:pt x="655" y="365"/>
                  </a:lnTo>
                  <a:lnTo>
                    <a:pt x="662" y="364"/>
                  </a:lnTo>
                  <a:lnTo>
                    <a:pt x="678" y="350"/>
                  </a:lnTo>
                  <a:lnTo>
                    <a:pt x="679" y="353"/>
                  </a:lnTo>
                  <a:lnTo>
                    <a:pt x="683" y="350"/>
                  </a:lnTo>
                  <a:lnTo>
                    <a:pt x="685" y="351"/>
                  </a:lnTo>
                  <a:lnTo>
                    <a:pt x="698" y="347"/>
                  </a:lnTo>
                  <a:lnTo>
                    <a:pt x="713" y="342"/>
                  </a:lnTo>
                  <a:lnTo>
                    <a:pt x="709" y="341"/>
                  </a:lnTo>
                  <a:lnTo>
                    <a:pt x="713" y="340"/>
                  </a:lnTo>
                  <a:lnTo>
                    <a:pt x="707" y="334"/>
                  </a:lnTo>
                  <a:lnTo>
                    <a:pt x="703" y="336"/>
                  </a:lnTo>
                  <a:lnTo>
                    <a:pt x="693" y="335"/>
                  </a:lnTo>
                  <a:lnTo>
                    <a:pt x="686" y="331"/>
                  </a:lnTo>
                  <a:lnTo>
                    <a:pt x="680" y="329"/>
                  </a:lnTo>
                  <a:lnTo>
                    <a:pt x="680" y="319"/>
                  </a:lnTo>
                  <a:lnTo>
                    <a:pt x="676" y="318"/>
                  </a:lnTo>
                  <a:lnTo>
                    <a:pt x="684" y="309"/>
                  </a:lnTo>
                  <a:lnTo>
                    <a:pt x="675" y="310"/>
                  </a:lnTo>
                  <a:lnTo>
                    <a:pt x="674" y="306"/>
                  </a:lnTo>
                  <a:lnTo>
                    <a:pt x="663" y="305"/>
                  </a:lnTo>
                  <a:lnTo>
                    <a:pt x="666" y="304"/>
                  </a:lnTo>
                  <a:lnTo>
                    <a:pt x="678" y="304"/>
                  </a:lnTo>
                  <a:lnTo>
                    <a:pt x="692" y="300"/>
                  </a:lnTo>
                  <a:lnTo>
                    <a:pt x="693" y="295"/>
                  </a:lnTo>
                  <a:lnTo>
                    <a:pt x="695" y="295"/>
                  </a:lnTo>
                  <a:lnTo>
                    <a:pt x="695" y="292"/>
                  </a:lnTo>
                  <a:lnTo>
                    <a:pt x="682" y="287"/>
                  </a:lnTo>
                  <a:lnTo>
                    <a:pt x="666" y="292"/>
                  </a:lnTo>
                  <a:lnTo>
                    <a:pt x="650" y="296"/>
                  </a:lnTo>
                  <a:lnTo>
                    <a:pt x="639" y="304"/>
                  </a:lnTo>
                  <a:lnTo>
                    <a:pt x="627" y="311"/>
                  </a:lnTo>
                  <a:lnTo>
                    <a:pt x="610" y="321"/>
                  </a:lnTo>
                  <a:lnTo>
                    <a:pt x="621" y="312"/>
                  </a:lnTo>
                  <a:lnTo>
                    <a:pt x="632" y="303"/>
                  </a:lnTo>
                  <a:lnTo>
                    <a:pt x="619" y="299"/>
                  </a:lnTo>
                  <a:lnTo>
                    <a:pt x="631" y="303"/>
                  </a:lnTo>
                  <a:lnTo>
                    <a:pt x="647" y="292"/>
                  </a:lnTo>
                  <a:lnTo>
                    <a:pt x="663" y="287"/>
                  </a:lnTo>
                  <a:lnTo>
                    <a:pt x="675" y="276"/>
                  </a:lnTo>
                  <a:lnTo>
                    <a:pt x="699" y="275"/>
                  </a:lnTo>
                  <a:lnTo>
                    <a:pt x="723" y="274"/>
                  </a:lnTo>
                  <a:lnTo>
                    <a:pt x="743" y="274"/>
                  </a:lnTo>
                  <a:lnTo>
                    <a:pt x="763" y="263"/>
                  </a:lnTo>
                  <a:lnTo>
                    <a:pt x="782" y="259"/>
                  </a:lnTo>
                  <a:lnTo>
                    <a:pt x="803" y="248"/>
                  </a:lnTo>
                  <a:lnTo>
                    <a:pt x="798" y="245"/>
                  </a:lnTo>
                  <a:lnTo>
                    <a:pt x="803" y="244"/>
                  </a:lnTo>
                  <a:lnTo>
                    <a:pt x="795" y="243"/>
                  </a:lnTo>
                  <a:lnTo>
                    <a:pt x="801" y="242"/>
                  </a:lnTo>
                  <a:lnTo>
                    <a:pt x="802" y="240"/>
                  </a:lnTo>
                  <a:lnTo>
                    <a:pt x="803" y="236"/>
                  </a:lnTo>
                  <a:lnTo>
                    <a:pt x="805" y="232"/>
                  </a:lnTo>
                  <a:lnTo>
                    <a:pt x="798" y="228"/>
                  </a:lnTo>
                  <a:lnTo>
                    <a:pt x="791" y="230"/>
                  </a:lnTo>
                  <a:lnTo>
                    <a:pt x="793" y="222"/>
                  </a:lnTo>
                  <a:lnTo>
                    <a:pt x="783" y="223"/>
                  </a:lnTo>
                  <a:lnTo>
                    <a:pt x="788" y="223"/>
                  </a:lnTo>
                  <a:lnTo>
                    <a:pt x="771" y="228"/>
                  </a:lnTo>
                  <a:lnTo>
                    <a:pt x="758" y="233"/>
                  </a:lnTo>
                  <a:lnTo>
                    <a:pt x="763" y="231"/>
                  </a:lnTo>
                  <a:lnTo>
                    <a:pt x="757" y="228"/>
                  </a:lnTo>
                  <a:lnTo>
                    <a:pt x="763" y="228"/>
                  </a:lnTo>
                  <a:lnTo>
                    <a:pt x="783" y="221"/>
                  </a:lnTo>
                  <a:lnTo>
                    <a:pt x="770" y="223"/>
                  </a:lnTo>
                  <a:lnTo>
                    <a:pt x="795" y="216"/>
                  </a:lnTo>
                  <a:lnTo>
                    <a:pt x="780" y="211"/>
                  </a:lnTo>
                  <a:lnTo>
                    <a:pt x="776" y="211"/>
                  </a:lnTo>
                  <a:lnTo>
                    <a:pt x="779" y="208"/>
                  </a:lnTo>
                  <a:lnTo>
                    <a:pt x="771" y="213"/>
                  </a:lnTo>
                  <a:lnTo>
                    <a:pt x="775" y="209"/>
                  </a:lnTo>
                  <a:lnTo>
                    <a:pt x="774" y="208"/>
                  </a:lnTo>
                  <a:lnTo>
                    <a:pt x="768" y="209"/>
                  </a:lnTo>
                  <a:lnTo>
                    <a:pt x="770" y="207"/>
                  </a:lnTo>
                  <a:lnTo>
                    <a:pt x="763" y="210"/>
                  </a:lnTo>
                  <a:lnTo>
                    <a:pt x="766" y="208"/>
                  </a:lnTo>
                  <a:lnTo>
                    <a:pt x="768" y="205"/>
                  </a:lnTo>
                  <a:lnTo>
                    <a:pt x="769" y="200"/>
                  </a:lnTo>
                  <a:lnTo>
                    <a:pt x="766" y="203"/>
                  </a:lnTo>
                  <a:lnTo>
                    <a:pt x="766" y="201"/>
                  </a:lnTo>
                  <a:lnTo>
                    <a:pt x="762" y="196"/>
                  </a:lnTo>
                  <a:lnTo>
                    <a:pt x="755" y="194"/>
                  </a:lnTo>
                  <a:lnTo>
                    <a:pt x="761" y="194"/>
                  </a:lnTo>
                  <a:lnTo>
                    <a:pt x="757" y="191"/>
                  </a:lnTo>
                  <a:lnTo>
                    <a:pt x="760" y="190"/>
                  </a:lnTo>
                  <a:lnTo>
                    <a:pt x="756" y="189"/>
                  </a:lnTo>
                  <a:lnTo>
                    <a:pt x="759" y="189"/>
                  </a:lnTo>
                  <a:lnTo>
                    <a:pt x="755" y="187"/>
                  </a:lnTo>
                  <a:lnTo>
                    <a:pt x="757" y="187"/>
                  </a:lnTo>
                  <a:lnTo>
                    <a:pt x="760" y="189"/>
                  </a:lnTo>
                  <a:lnTo>
                    <a:pt x="768" y="184"/>
                  </a:lnTo>
                  <a:lnTo>
                    <a:pt x="763" y="180"/>
                  </a:lnTo>
                  <a:lnTo>
                    <a:pt x="761" y="178"/>
                  </a:lnTo>
                  <a:lnTo>
                    <a:pt x="765" y="175"/>
                  </a:lnTo>
                  <a:lnTo>
                    <a:pt x="761" y="172"/>
                  </a:lnTo>
                  <a:lnTo>
                    <a:pt x="760" y="169"/>
                  </a:lnTo>
                  <a:lnTo>
                    <a:pt x="754" y="171"/>
                  </a:lnTo>
                  <a:lnTo>
                    <a:pt x="762" y="168"/>
                  </a:lnTo>
                  <a:lnTo>
                    <a:pt x="761" y="165"/>
                  </a:lnTo>
                  <a:lnTo>
                    <a:pt x="752" y="168"/>
                  </a:lnTo>
                  <a:lnTo>
                    <a:pt x="762" y="161"/>
                  </a:lnTo>
                  <a:lnTo>
                    <a:pt x="758" y="159"/>
                  </a:lnTo>
                  <a:lnTo>
                    <a:pt x="754" y="158"/>
                  </a:lnTo>
                  <a:lnTo>
                    <a:pt x="758" y="154"/>
                  </a:lnTo>
                  <a:lnTo>
                    <a:pt x="756" y="154"/>
                  </a:lnTo>
                  <a:lnTo>
                    <a:pt x="753" y="147"/>
                  </a:lnTo>
                  <a:lnTo>
                    <a:pt x="753" y="145"/>
                  </a:lnTo>
                  <a:lnTo>
                    <a:pt x="749" y="145"/>
                  </a:lnTo>
                  <a:lnTo>
                    <a:pt x="753" y="142"/>
                  </a:lnTo>
                  <a:lnTo>
                    <a:pt x="746" y="145"/>
                  </a:lnTo>
                  <a:lnTo>
                    <a:pt x="746" y="149"/>
                  </a:lnTo>
                  <a:lnTo>
                    <a:pt x="741" y="149"/>
                  </a:lnTo>
                  <a:lnTo>
                    <a:pt x="743" y="153"/>
                  </a:lnTo>
                  <a:lnTo>
                    <a:pt x="739" y="154"/>
                  </a:lnTo>
                  <a:lnTo>
                    <a:pt x="736" y="158"/>
                  </a:lnTo>
                  <a:lnTo>
                    <a:pt x="730" y="163"/>
                  </a:lnTo>
                  <a:lnTo>
                    <a:pt x="728" y="166"/>
                  </a:lnTo>
                  <a:lnTo>
                    <a:pt x="726" y="161"/>
                  </a:lnTo>
                  <a:lnTo>
                    <a:pt x="716" y="167"/>
                  </a:lnTo>
                  <a:lnTo>
                    <a:pt x="708" y="173"/>
                  </a:lnTo>
                  <a:lnTo>
                    <a:pt x="709" y="168"/>
                  </a:lnTo>
                  <a:lnTo>
                    <a:pt x="705" y="170"/>
                  </a:lnTo>
                  <a:lnTo>
                    <a:pt x="708" y="165"/>
                  </a:lnTo>
                  <a:lnTo>
                    <a:pt x="702" y="171"/>
                  </a:lnTo>
                  <a:lnTo>
                    <a:pt x="690" y="175"/>
                  </a:lnTo>
                  <a:lnTo>
                    <a:pt x="705" y="167"/>
                  </a:lnTo>
                  <a:lnTo>
                    <a:pt x="703" y="159"/>
                  </a:lnTo>
                  <a:lnTo>
                    <a:pt x="691" y="163"/>
                  </a:lnTo>
                  <a:lnTo>
                    <a:pt x="688" y="162"/>
                  </a:lnTo>
                  <a:lnTo>
                    <a:pt x="693" y="159"/>
                  </a:lnTo>
                  <a:lnTo>
                    <a:pt x="696" y="160"/>
                  </a:lnTo>
                  <a:lnTo>
                    <a:pt x="700" y="154"/>
                  </a:lnTo>
                  <a:lnTo>
                    <a:pt x="698" y="152"/>
                  </a:lnTo>
                  <a:lnTo>
                    <a:pt x="700" y="146"/>
                  </a:lnTo>
                  <a:lnTo>
                    <a:pt x="688" y="145"/>
                  </a:lnTo>
                  <a:lnTo>
                    <a:pt x="703" y="144"/>
                  </a:lnTo>
                  <a:lnTo>
                    <a:pt x="705" y="137"/>
                  </a:lnTo>
                  <a:lnTo>
                    <a:pt x="708" y="134"/>
                  </a:lnTo>
                  <a:lnTo>
                    <a:pt x="703" y="135"/>
                  </a:lnTo>
                  <a:lnTo>
                    <a:pt x="689" y="129"/>
                  </a:lnTo>
                  <a:lnTo>
                    <a:pt x="693" y="125"/>
                  </a:lnTo>
                  <a:lnTo>
                    <a:pt x="689" y="125"/>
                  </a:lnTo>
                  <a:lnTo>
                    <a:pt x="686" y="121"/>
                  </a:lnTo>
                  <a:lnTo>
                    <a:pt x="687" y="119"/>
                  </a:lnTo>
                  <a:lnTo>
                    <a:pt x="677" y="115"/>
                  </a:lnTo>
                  <a:lnTo>
                    <a:pt x="666" y="119"/>
                  </a:lnTo>
                  <a:lnTo>
                    <a:pt x="656" y="119"/>
                  </a:lnTo>
                  <a:lnTo>
                    <a:pt x="659" y="117"/>
                  </a:lnTo>
                  <a:lnTo>
                    <a:pt x="639" y="115"/>
                  </a:lnTo>
                  <a:lnTo>
                    <a:pt x="632" y="125"/>
                  </a:lnTo>
                  <a:lnTo>
                    <a:pt x="633" y="128"/>
                  </a:lnTo>
                  <a:lnTo>
                    <a:pt x="626" y="136"/>
                  </a:lnTo>
                  <a:lnTo>
                    <a:pt x="629" y="136"/>
                  </a:lnTo>
                  <a:lnTo>
                    <a:pt x="626" y="145"/>
                  </a:lnTo>
                  <a:lnTo>
                    <a:pt x="622" y="150"/>
                  </a:lnTo>
                  <a:lnTo>
                    <a:pt x="619" y="150"/>
                  </a:lnTo>
                  <a:lnTo>
                    <a:pt x="604" y="164"/>
                  </a:lnTo>
                  <a:lnTo>
                    <a:pt x="615" y="176"/>
                  </a:lnTo>
                  <a:lnTo>
                    <a:pt x="609" y="187"/>
                  </a:lnTo>
                  <a:lnTo>
                    <a:pt x="603" y="198"/>
                  </a:lnTo>
                  <a:lnTo>
                    <a:pt x="588" y="205"/>
                  </a:lnTo>
                  <a:lnTo>
                    <a:pt x="573" y="213"/>
                  </a:lnTo>
                  <a:lnTo>
                    <a:pt x="565" y="216"/>
                  </a:lnTo>
                  <a:lnTo>
                    <a:pt x="567" y="225"/>
                  </a:lnTo>
                  <a:lnTo>
                    <a:pt x="562" y="243"/>
                  </a:lnTo>
                  <a:lnTo>
                    <a:pt x="557" y="252"/>
                  </a:lnTo>
                  <a:lnTo>
                    <a:pt x="553" y="257"/>
                  </a:lnTo>
                  <a:lnTo>
                    <a:pt x="550" y="261"/>
                  </a:lnTo>
                  <a:lnTo>
                    <a:pt x="549" y="255"/>
                  </a:lnTo>
                  <a:lnTo>
                    <a:pt x="541" y="263"/>
                  </a:lnTo>
                  <a:lnTo>
                    <a:pt x="543" y="267"/>
                  </a:lnTo>
                  <a:lnTo>
                    <a:pt x="535" y="260"/>
                  </a:lnTo>
                  <a:lnTo>
                    <a:pt x="527" y="264"/>
                  </a:lnTo>
                  <a:lnTo>
                    <a:pt x="535" y="257"/>
                  </a:lnTo>
                  <a:lnTo>
                    <a:pt x="527" y="247"/>
                  </a:lnTo>
                  <a:lnTo>
                    <a:pt x="529" y="244"/>
                  </a:lnTo>
                  <a:lnTo>
                    <a:pt x="528" y="234"/>
                  </a:lnTo>
                  <a:lnTo>
                    <a:pt x="533" y="222"/>
                  </a:lnTo>
                  <a:lnTo>
                    <a:pt x="538" y="209"/>
                  </a:lnTo>
                  <a:lnTo>
                    <a:pt x="524" y="208"/>
                  </a:lnTo>
                  <a:lnTo>
                    <a:pt x="511" y="208"/>
                  </a:lnTo>
                  <a:lnTo>
                    <a:pt x="508" y="209"/>
                  </a:lnTo>
                  <a:lnTo>
                    <a:pt x="513" y="206"/>
                  </a:lnTo>
                  <a:lnTo>
                    <a:pt x="503" y="202"/>
                  </a:lnTo>
                  <a:lnTo>
                    <a:pt x="494" y="197"/>
                  </a:lnTo>
                  <a:lnTo>
                    <a:pt x="482" y="186"/>
                  </a:lnTo>
                  <a:lnTo>
                    <a:pt x="468" y="181"/>
                  </a:lnTo>
                  <a:lnTo>
                    <a:pt x="450" y="185"/>
                  </a:lnTo>
                  <a:lnTo>
                    <a:pt x="451" y="184"/>
                  </a:lnTo>
                  <a:lnTo>
                    <a:pt x="448" y="185"/>
                  </a:lnTo>
                  <a:lnTo>
                    <a:pt x="457" y="169"/>
                  </a:lnTo>
                  <a:lnTo>
                    <a:pt x="456" y="163"/>
                  </a:lnTo>
                  <a:lnTo>
                    <a:pt x="446" y="164"/>
                  </a:lnTo>
                  <a:lnTo>
                    <a:pt x="442" y="169"/>
                  </a:lnTo>
                  <a:lnTo>
                    <a:pt x="446" y="163"/>
                  </a:lnTo>
                  <a:lnTo>
                    <a:pt x="445" y="158"/>
                  </a:lnTo>
                  <a:lnTo>
                    <a:pt x="460" y="140"/>
                  </a:lnTo>
                  <a:lnTo>
                    <a:pt x="480" y="125"/>
                  </a:lnTo>
                  <a:lnTo>
                    <a:pt x="482" y="121"/>
                  </a:lnTo>
                  <a:lnTo>
                    <a:pt x="492" y="117"/>
                  </a:lnTo>
                  <a:lnTo>
                    <a:pt x="489" y="116"/>
                  </a:lnTo>
                  <a:lnTo>
                    <a:pt x="494" y="117"/>
                  </a:lnTo>
                  <a:lnTo>
                    <a:pt x="499" y="114"/>
                  </a:lnTo>
                  <a:lnTo>
                    <a:pt x="504" y="112"/>
                  </a:lnTo>
                  <a:lnTo>
                    <a:pt x="504" y="110"/>
                  </a:lnTo>
                  <a:lnTo>
                    <a:pt x="521" y="107"/>
                  </a:lnTo>
                  <a:lnTo>
                    <a:pt x="522" y="103"/>
                  </a:lnTo>
                  <a:lnTo>
                    <a:pt x="510" y="100"/>
                  </a:lnTo>
                  <a:lnTo>
                    <a:pt x="512" y="99"/>
                  </a:lnTo>
                  <a:lnTo>
                    <a:pt x="501" y="97"/>
                  </a:lnTo>
                  <a:lnTo>
                    <a:pt x="501" y="94"/>
                  </a:lnTo>
                  <a:lnTo>
                    <a:pt x="516" y="97"/>
                  </a:lnTo>
                  <a:lnTo>
                    <a:pt x="530" y="100"/>
                  </a:lnTo>
                  <a:lnTo>
                    <a:pt x="534" y="96"/>
                  </a:lnTo>
                  <a:lnTo>
                    <a:pt x="538" y="94"/>
                  </a:lnTo>
                  <a:lnTo>
                    <a:pt x="544" y="96"/>
                  </a:lnTo>
                  <a:lnTo>
                    <a:pt x="544" y="93"/>
                  </a:lnTo>
                  <a:lnTo>
                    <a:pt x="549" y="95"/>
                  </a:lnTo>
                  <a:lnTo>
                    <a:pt x="571" y="83"/>
                  </a:lnTo>
                  <a:lnTo>
                    <a:pt x="574" y="80"/>
                  </a:lnTo>
                  <a:lnTo>
                    <a:pt x="554" y="77"/>
                  </a:lnTo>
                  <a:lnTo>
                    <a:pt x="542" y="71"/>
                  </a:lnTo>
                  <a:lnTo>
                    <a:pt x="564" y="76"/>
                  </a:lnTo>
                  <a:lnTo>
                    <a:pt x="571" y="79"/>
                  </a:lnTo>
                  <a:lnTo>
                    <a:pt x="593" y="68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610" name="Freeform 357"/>
            <p:cNvSpPr>
              <a:spLocks/>
            </p:cNvSpPr>
            <p:nvPr/>
          </p:nvSpPr>
          <p:spPr bwMode="auto">
            <a:xfrm>
              <a:off x="1167" y="1371"/>
              <a:ext cx="221" cy="145"/>
            </a:xfrm>
            <a:custGeom>
              <a:avLst/>
              <a:gdLst>
                <a:gd name="T0" fmla="*/ 161 w 221"/>
                <a:gd name="T1" fmla="*/ 33 h 145"/>
                <a:gd name="T2" fmla="*/ 152 w 221"/>
                <a:gd name="T3" fmla="*/ 27 h 145"/>
                <a:gd name="T4" fmla="*/ 143 w 221"/>
                <a:gd name="T5" fmla="*/ 26 h 145"/>
                <a:gd name="T6" fmla="*/ 128 w 221"/>
                <a:gd name="T7" fmla="*/ 30 h 145"/>
                <a:gd name="T8" fmla="*/ 131 w 221"/>
                <a:gd name="T9" fmla="*/ 21 h 145"/>
                <a:gd name="T10" fmla="*/ 138 w 221"/>
                <a:gd name="T11" fmla="*/ 18 h 145"/>
                <a:gd name="T12" fmla="*/ 104 w 221"/>
                <a:gd name="T13" fmla="*/ 18 h 145"/>
                <a:gd name="T14" fmla="*/ 101 w 221"/>
                <a:gd name="T15" fmla="*/ 20 h 145"/>
                <a:gd name="T16" fmla="*/ 94 w 221"/>
                <a:gd name="T17" fmla="*/ 19 h 145"/>
                <a:gd name="T18" fmla="*/ 85 w 221"/>
                <a:gd name="T19" fmla="*/ 18 h 145"/>
                <a:gd name="T20" fmla="*/ 73 w 221"/>
                <a:gd name="T21" fmla="*/ 5 h 145"/>
                <a:gd name="T22" fmla="*/ 58 w 221"/>
                <a:gd name="T23" fmla="*/ 10 h 145"/>
                <a:gd name="T24" fmla="*/ 53 w 221"/>
                <a:gd name="T25" fmla="*/ 18 h 145"/>
                <a:gd name="T26" fmla="*/ 48 w 221"/>
                <a:gd name="T27" fmla="*/ 28 h 145"/>
                <a:gd name="T28" fmla="*/ 37 w 221"/>
                <a:gd name="T29" fmla="*/ 21 h 145"/>
                <a:gd name="T30" fmla="*/ 19 w 221"/>
                <a:gd name="T31" fmla="*/ 12 h 145"/>
                <a:gd name="T32" fmla="*/ 3 w 221"/>
                <a:gd name="T33" fmla="*/ 39 h 145"/>
                <a:gd name="T34" fmla="*/ 24 w 221"/>
                <a:gd name="T35" fmla="*/ 44 h 145"/>
                <a:gd name="T36" fmla="*/ 60 w 221"/>
                <a:gd name="T37" fmla="*/ 43 h 145"/>
                <a:gd name="T38" fmla="*/ 90 w 221"/>
                <a:gd name="T39" fmla="*/ 39 h 145"/>
                <a:gd name="T40" fmla="*/ 99 w 221"/>
                <a:gd name="T41" fmla="*/ 49 h 145"/>
                <a:gd name="T42" fmla="*/ 96 w 221"/>
                <a:gd name="T43" fmla="*/ 59 h 145"/>
                <a:gd name="T44" fmla="*/ 119 w 221"/>
                <a:gd name="T45" fmla="*/ 59 h 145"/>
                <a:gd name="T46" fmla="*/ 113 w 221"/>
                <a:gd name="T47" fmla="*/ 83 h 145"/>
                <a:gd name="T48" fmla="*/ 138 w 221"/>
                <a:gd name="T49" fmla="*/ 90 h 145"/>
                <a:gd name="T50" fmla="*/ 107 w 221"/>
                <a:gd name="T51" fmla="*/ 85 h 145"/>
                <a:gd name="T52" fmla="*/ 77 w 221"/>
                <a:gd name="T53" fmla="*/ 105 h 145"/>
                <a:gd name="T54" fmla="*/ 48 w 221"/>
                <a:gd name="T55" fmla="*/ 110 h 145"/>
                <a:gd name="T56" fmla="*/ 81 w 221"/>
                <a:gd name="T57" fmla="*/ 111 h 145"/>
                <a:gd name="T58" fmla="*/ 91 w 221"/>
                <a:gd name="T59" fmla="*/ 110 h 145"/>
                <a:gd name="T60" fmla="*/ 99 w 221"/>
                <a:gd name="T61" fmla="*/ 121 h 145"/>
                <a:gd name="T62" fmla="*/ 116 w 221"/>
                <a:gd name="T63" fmla="*/ 134 h 145"/>
                <a:gd name="T64" fmla="*/ 137 w 221"/>
                <a:gd name="T65" fmla="*/ 129 h 145"/>
                <a:gd name="T66" fmla="*/ 148 w 221"/>
                <a:gd name="T67" fmla="*/ 129 h 145"/>
                <a:gd name="T68" fmla="*/ 161 w 221"/>
                <a:gd name="T69" fmla="*/ 135 h 145"/>
                <a:gd name="T70" fmla="*/ 168 w 221"/>
                <a:gd name="T71" fmla="*/ 125 h 145"/>
                <a:gd name="T72" fmla="*/ 168 w 221"/>
                <a:gd name="T73" fmla="*/ 114 h 145"/>
                <a:gd name="T74" fmla="*/ 162 w 221"/>
                <a:gd name="T75" fmla="*/ 107 h 145"/>
                <a:gd name="T76" fmla="*/ 157 w 221"/>
                <a:gd name="T77" fmla="*/ 103 h 145"/>
                <a:gd name="T78" fmla="*/ 153 w 221"/>
                <a:gd name="T79" fmla="*/ 95 h 145"/>
                <a:gd name="T80" fmla="*/ 161 w 221"/>
                <a:gd name="T81" fmla="*/ 90 h 145"/>
                <a:gd name="T82" fmla="*/ 168 w 221"/>
                <a:gd name="T83" fmla="*/ 87 h 145"/>
                <a:gd name="T84" fmla="*/ 190 w 221"/>
                <a:gd name="T85" fmla="*/ 88 h 145"/>
                <a:gd name="T86" fmla="*/ 176 w 221"/>
                <a:gd name="T87" fmla="*/ 99 h 145"/>
                <a:gd name="T88" fmla="*/ 185 w 221"/>
                <a:gd name="T89" fmla="*/ 103 h 145"/>
                <a:gd name="T90" fmla="*/ 195 w 221"/>
                <a:gd name="T91" fmla="*/ 93 h 145"/>
                <a:gd name="T92" fmla="*/ 202 w 221"/>
                <a:gd name="T93" fmla="*/ 92 h 145"/>
                <a:gd name="T94" fmla="*/ 216 w 221"/>
                <a:gd name="T95" fmla="*/ 87 h 145"/>
                <a:gd name="T96" fmla="*/ 213 w 221"/>
                <a:gd name="T97" fmla="*/ 80 h 145"/>
                <a:gd name="T98" fmla="*/ 201 w 221"/>
                <a:gd name="T99" fmla="*/ 84 h 145"/>
                <a:gd name="T100" fmla="*/ 193 w 221"/>
                <a:gd name="T101" fmla="*/ 79 h 145"/>
                <a:gd name="T102" fmla="*/ 192 w 221"/>
                <a:gd name="T103" fmla="*/ 76 h 145"/>
                <a:gd name="T104" fmla="*/ 193 w 221"/>
                <a:gd name="T105" fmla="*/ 71 h 145"/>
                <a:gd name="T106" fmla="*/ 184 w 221"/>
                <a:gd name="T107" fmla="*/ 70 h 145"/>
                <a:gd name="T108" fmla="*/ 179 w 221"/>
                <a:gd name="T109" fmla="*/ 67 h 145"/>
                <a:gd name="T110" fmla="*/ 164 w 221"/>
                <a:gd name="T111" fmla="*/ 60 h 145"/>
                <a:gd name="T112" fmla="*/ 171 w 221"/>
                <a:gd name="T113" fmla="*/ 58 h 145"/>
                <a:gd name="T114" fmla="*/ 167 w 221"/>
                <a:gd name="T115" fmla="*/ 54 h 145"/>
                <a:gd name="T116" fmla="*/ 172 w 221"/>
                <a:gd name="T117" fmla="*/ 49 h 145"/>
                <a:gd name="T118" fmla="*/ 168 w 221"/>
                <a:gd name="T119" fmla="*/ 46 h 145"/>
                <a:gd name="T120" fmla="*/ 183 w 221"/>
                <a:gd name="T121" fmla="*/ 38 h 145"/>
                <a:gd name="T122" fmla="*/ 158 w 221"/>
                <a:gd name="T123" fmla="*/ 39 h 14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21"/>
                <a:gd name="T187" fmla="*/ 0 h 145"/>
                <a:gd name="T188" fmla="*/ 221 w 221"/>
                <a:gd name="T189" fmla="*/ 145 h 14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21" h="145">
                  <a:moveTo>
                    <a:pt x="154" y="39"/>
                  </a:moveTo>
                  <a:lnTo>
                    <a:pt x="151" y="39"/>
                  </a:lnTo>
                  <a:lnTo>
                    <a:pt x="166" y="33"/>
                  </a:lnTo>
                  <a:lnTo>
                    <a:pt x="161" y="33"/>
                  </a:lnTo>
                  <a:lnTo>
                    <a:pt x="148" y="35"/>
                  </a:lnTo>
                  <a:lnTo>
                    <a:pt x="156" y="31"/>
                  </a:lnTo>
                  <a:lnTo>
                    <a:pt x="163" y="30"/>
                  </a:lnTo>
                  <a:lnTo>
                    <a:pt x="152" y="27"/>
                  </a:lnTo>
                  <a:lnTo>
                    <a:pt x="143" y="31"/>
                  </a:lnTo>
                  <a:lnTo>
                    <a:pt x="143" y="28"/>
                  </a:lnTo>
                  <a:lnTo>
                    <a:pt x="139" y="31"/>
                  </a:lnTo>
                  <a:lnTo>
                    <a:pt x="143" y="26"/>
                  </a:lnTo>
                  <a:lnTo>
                    <a:pt x="138" y="28"/>
                  </a:lnTo>
                  <a:lnTo>
                    <a:pt x="143" y="23"/>
                  </a:lnTo>
                  <a:lnTo>
                    <a:pt x="141" y="25"/>
                  </a:lnTo>
                  <a:lnTo>
                    <a:pt x="128" y="30"/>
                  </a:lnTo>
                  <a:lnTo>
                    <a:pt x="133" y="26"/>
                  </a:lnTo>
                  <a:lnTo>
                    <a:pt x="130" y="26"/>
                  </a:lnTo>
                  <a:lnTo>
                    <a:pt x="143" y="22"/>
                  </a:lnTo>
                  <a:lnTo>
                    <a:pt x="131" y="21"/>
                  </a:lnTo>
                  <a:lnTo>
                    <a:pt x="127" y="24"/>
                  </a:lnTo>
                  <a:lnTo>
                    <a:pt x="132" y="20"/>
                  </a:lnTo>
                  <a:lnTo>
                    <a:pt x="123" y="23"/>
                  </a:lnTo>
                  <a:lnTo>
                    <a:pt x="138" y="18"/>
                  </a:lnTo>
                  <a:lnTo>
                    <a:pt x="132" y="14"/>
                  </a:lnTo>
                  <a:lnTo>
                    <a:pt x="111" y="14"/>
                  </a:lnTo>
                  <a:lnTo>
                    <a:pt x="118" y="19"/>
                  </a:lnTo>
                  <a:lnTo>
                    <a:pt x="104" y="18"/>
                  </a:lnTo>
                  <a:lnTo>
                    <a:pt x="108" y="23"/>
                  </a:lnTo>
                  <a:lnTo>
                    <a:pt x="102" y="21"/>
                  </a:lnTo>
                  <a:lnTo>
                    <a:pt x="103" y="22"/>
                  </a:lnTo>
                  <a:lnTo>
                    <a:pt x="101" y="20"/>
                  </a:lnTo>
                  <a:lnTo>
                    <a:pt x="101" y="17"/>
                  </a:lnTo>
                  <a:lnTo>
                    <a:pt x="98" y="18"/>
                  </a:lnTo>
                  <a:lnTo>
                    <a:pt x="93" y="18"/>
                  </a:lnTo>
                  <a:lnTo>
                    <a:pt x="94" y="19"/>
                  </a:lnTo>
                  <a:lnTo>
                    <a:pt x="90" y="19"/>
                  </a:lnTo>
                  <a:lnTo>
                    <a:pt x="86" y="21"/>
                  </a:lnTo>
                  <a:lnTo>
                    <a:pt x="88" y="16"/>
                  </a:lnTo>
                  <a:lnTo>
                    <a:pt x="85" y="18"/>
                  </a:lnTo>
                  <a:lnTo>
                    <a:pt x="97" y="12"/>
                  </a:lnTo>
                  <a:lnTo>
                    <a:pt x="94" y="2"/>
                  </a:lnTo>
                  <a:lnTo>
                    <a:pt x="72" y="4"/>
                  </a:lnTo>
                  <a:lnTo>
                    <a:pt x="73" y="5"/>
                  </a:lnTo>
                  <a:lnTo>
                    <a:pt x="65" y="6"/>
                  </a:lnTo>
                  <a:lnTo>
                    <a:pt x="59" y="8"/>
                  </a:lnTo>
                  <a:lnTo>
                    <a:pt x="68" y="9"/>
                  </a:lnTo>
                  <a:lnTo>
                    <a:pt x="58" y="10"/>
                  </a:lnTo>
                  <a:lnTo>
                    <a:pt x="65" y="13"/>
                  </a:lnTo>
                  <a:lnTo>
                    <a:pt x="52" y="11"/>
                  </a:lnTo>
                  <a:lnTo>
                    <a:pt x="51" y="18"/>
                  </a:lnTo>
                  <a:lnTo>
                    <a:pt x="53" y="18"/>
                  </a:lnTo>
                  <a:lnTo>
                    <a:pt x="55" y="21"/>
                  </a:lnTo>
                  <a:lnTo>
                    <a:pt x="45" y="20"/>
                  </a:lnTo>
                  <a:lnTo>
                    <a:pt x="43" y="22"/>
                  </a:lnTo>
                  <a:lnTo>
                    <a:pt x="48" y="28"/>
                  </a:lnTo>
                  <a:lnTo>
                    <a:pt x="40" y="32"/>
                  </a:lnTo>
                  <a:lnTo>
                    <a:pt x="27" y="32"/>
                  </a:lnTo>
                  <a:lnTo>
                    <a:pt x="43" y="28"/>
                  </a:lnTo>
                  <a:lnTo>
                    <a:pt x="37" y="21"/>
                  </a:lnTo>
                  <a:lnTo>
                    <a:pt x="52" y="7"/>
                  </a:lnTo>
                  <a:lnTo>
                    <a:pt x="65" y="0"/>
                  </a:lnTo>
                  <a:lnTo>
                    <a:pt x="36" y="3"/>
                  </a:lnTo>
                  <a:lnTo>
                    <a:pt x="19" y="12"/>
                  </a:lnTo>
                  <a:lnTo>
                    <a:pt x="0" y="28"/>
                  </a:lnTo>
                  <a:lnTo>
                    <a:pt x="20" y="32"/>
                  </a:lnTo>
                  <a:lnTo>
                    <a:pt x="2" y="33"/>
                  </a:lnTo>
                  <a:lnTo>
                    <a:pt x="3" y="39"/>
                  </a:lnTo>
                  <a:lnTo>
                    <a:pt x="15" y="40"/>
                  </a:lnTo>
                  <a:lnTo>
                    <a:pt x="16" y="39"/>
                  </a:lnTo>
                  <a:lnTo>
                    <a:pt x="20" y="39"/>
                  </a:lnTo>
                  <a:lnTo>
                    <a:pt x="24" y="44"/>
                  </a:lnTo>
                  <a:lnTo>
                    <a:pt x="58" y="44"/>
                  </a:lnTo>
                  <a:lnTo>
                    <a:pt x="50" y="40"/>
                  </a:lnTo>
                  <a:lnTo>
                    <a:pt x="65" y="47"/>
                  </a:lnTo>
                  <a:lnTo>
                    <a:pt x="60" y="43"/>
                  </a:lnTo>
                  <a:lnTo>
                    <a:pt x="85" y="44"/>
                  </a:lnTo>
                  <a:lnTo>
                    <a:pt x="83" y="39"/>
                  </a:lnTo>
                  <a:lnTo>
                    <a:pt x="90" y="37"/>
                  </a:lnTo>
                  <a:lnTo>
                    <a:pt x="90" y="39"/>
                  </a:lnTo>
                  <a:lnTo>
                    <a:pt x="97" y="42"/>
                  </a:lnTo>
                  <a:lnTo>
                    <a:pt x="93" y="46"/>
                  </a:lnTo>
                  <a:lnTo>
                    <a:pt x="101" y="47"/>
                  </a:lnTo>
                  <a:lnTo>
                    <a:pt x="99" y="49"/>
                  </a:lnTo>
                  <a:lnTo>
                    <a:pt x="103" y="49"/>
                  </a:lnTo>
                  <a:lnTo>
                    <a:pt x="105" y="55"/>
                  </a:lnTo>
                  <a:lnTo>
                    <a:pt x="97" y="58"/>
                  </a:lnTo>
                  <a:lnTo>
                    <a:pt x="96" y="59"/>
                  </a:lnTo>
                  <a:lnTo>
                    <a:pt x="108" y="56"/>
                  </a:lnTo>
                  <a:lnTo>
                    <a:pt x="112" y="57"/>
                  </a:lnTo>
                  <a:lnTo>
                    <a:pt x="116" y="62"/>
                  </a:lnTo>
                  <a:lnTo>
                    <a:pt x="119" y="59"/>
                  </a:lnTo>
                  <a:lnTo>
                    <a:pt x="118" y="65"/>
                  </a:lnTo>
                  <a:lnTo>
                    <a:pt x="123" y="65"/>
                  </a:lnTo>
                  <a:lnTo>
                    <a:pt x="121" y="79"/>
                  </a:lnTo>
                  <a:lnTo>
                    <a:pt x="113" y="83"/>
                  </a:lnTo>
                  <a:lnTo>
                    <a:pt x="127" y="85"/>
                  </a:lnTo>
                  <a:lnTo>
                    <a:pt x="133" y="80"/>
                  </a:lnTo>
                  <a:lnTo>
                    <a:pt x="143" y="87"/>
                  </a:lnTo>
                  <a:lnTo>
                    <a:pt x="138" y="90"/>
                  </a:lnTo>
                  <a:lnTo>
                    <a:pt x="128" y="90"/>
                  </a:lnTo>
                  <a:lnTo>
                    <a:pt x="123" y="91"/>
                  </a:lnTo>
                  <a:lnTo>
                    <a:pt x="127" y="86"/>
                  </a:lnTo>
                  <a:lnTo>
                    <a:pt x="107" y="85"/>
                  </a:lnTo>
                  <a:lnTo>
                    <a:pt x="94" y="90"/>
                  </a:lnTo>
                  <a:lnTo>
                    <a:pt x="97" y="98"/>
                  </a:lnTo>
                  <a:lnTo>
                    <a:pt x="75" y="102"/>
                  </a:lnTo>
                  <a:lnTo>
                    <a:pt x="77" y="105"/>
                  </a:lnTo>
                  <a:lnTo>
                    <a:pt x="75" y="107"/>
                  </a:lnTo>
                  <a:lnTo>
                    <a:pt x="75" y="102"/>
                  </a:lnTo>
                  <a:lnTo>
                    <a:pt x="59" y="100"/>
                  </a:lnTo>
                  <a:lnTo>
                    <a:pt x="48" y="110"/>
                  </a:lnTo>
                  <a:lnTo>
                    <a:pt x="59" y="114"/>
                  </a:lnTo>
                  <a:lnTo>
                    <a:pt x="71" y="111"/>
                  </a:lnTo>
                  <a:lnTo>
                    <a:pt x="72" y="110"/>
                  </a:lnTo>
                  <a:lnTo>
                    <a:pt x="81" y="111"/>
                  </a:lnTo>
                  <a:lnTo>
                    <a:pt x="83" y="105"/>
                  </a:lnTo>
                  <a:lnTo>
                    <a:pt x="86" y="109"/>
                  </a:lnTo>
                  <a:lnTo>
                    <a:pt x="85" y="113"/>
                  </a:lnTo>
                  <a:lnTo>
                    <a:pt x="91" y="110"/>
                  </a:lnTo>
                  <a:lnTo>
                    <a:pt x="95" y="110"/>
                  </a:lnTo>
                  <a:lnTo>
                    <a:pt x="93" y="115"/>
                  </a:lnTo>
                  <a:lnTo>
                    <a:pt x="98" y="118"/>
                  </a:lnTo>
                  <a:lnTo>
                    <a:pt x="99" y="121"/>
                  </a:lnTo>
                  <a:lnTo>
                    <a:pt x="106" y="122"/>
                  </a:lnTo>
                  <a:lnTo>
                    <a:pt x="99" y="125"/>
                  </a:lnTo>
                  <a:lnTo>
                    <a:pt x="104" y="129"/>
                  </a:lnTo>
                  <a:lnTo>
                    <a:pt x="116" y="134"/>
                  </a:lnTo>
                  <a:lnTo>
                    <a:pt x="131" y="139"/>
                  </a:lnTo>
                  <a:lnTo>
                    <a:pt x="146" y="144"/>
                  </a:lnTo>
                  <a:lnTo>
                    <a:pt x="145" y="138"/>
                  </a:lnTo>
                  <a:lnTo>
                    <a:pt x="137" y="129"/>
                  </a:lnTo>
                  <a:lnTo>
                    <a:pt x="129" y="120"/>
                  </a:lnTo>
                  <a:lnTo>
                    <a:pt x="139" y="126"/>
                  </a:lnTo>
                  <a:lnTo>
                    <a:pt x="141" y="121"/>
                  </a:lnTo>
                  <a:lnTo>
                    <a:pt x="148" y="129"/>
                  </a:lnTo>
                  <a:lnTo>
                    <a:pt x="148" y="127"/>
                  </a:lnTo>
                  <a:lnTo>
                    <a:pt x="152" y="130"/>
                  </a:lnTo>
                  <a:lnTo>
                    <a:pt x="158" y="132"/>
                  </a:lnTo>
                  <a:lnTo>
                    <a:pt x="161" y="135"/>
                  </a:lnTo>
                  <a:lnTo>
                    <a:pt x="161" y="131"/>
                  </a:lnTo>
                  <a:lnTo>
                    <a:pt x="164" y="130"/>
                  </a:lnTo>
                  <a:lnTo>
                    <a:pt x="166" y="121"/>
                  </a:lnTo>
                  <a:lnTo>
                    <a:pt x="168" y="125"/>
                  </a:lnTo>
                  <a:lnTo>
                    <a:pt x="170" y="120"/>
                  </a:lnTo>
                  <a:lnTo>
                    <a:pt x="171" y="117"/>
                  </a:lnTo>
                  <a:lnTo>
                    <a:pt x="168" y="116"/>
                  </a:lnTo>
                  <a:lnTo>
                    <a:pt x="168" y="114"/>
                  </a:lnTo>
                  <a:lnTo>
                    <a:pt x="168" y="111"/>
                  </a:lnTo>
                  <a:lnTo>
                    <a:pt x="167" y="109"/>
                  </a:lnTo>
                  <a:lnTo>
                    <a:pt x="164" y="108"/>
                  </a:lnTo>
                  <a:lnTo>
                    <a:pt x="162" y="107"/>
                  </a:lnTo>
                  <a:lnTo>
                    <a:pt x="159" y="104"/>
                  </a:lnTo>
                  <a:lnTo>
                    <a:pt x="158" y="105"/>
                  </a:lnTo>
                  <a:lnTo>
                    <a:pt x="160" y="102"/>
                  </a:lnTo>
                  <a:lnTo>
                    <a:pt x="157" y="103"/>
                  </a:lnTo>
                  <a:lnTo>
                    <a:pt x="158" y="100"/>
                  </a:lnTo>
                  <a:lnTo>
                    <a:pt x="158" y="96"/>
                  </a:lnTo>
                  <a:lnTo>
                    <a:pt x="152" y="97"/>
                  </a:lnTo>
                  <a:lnTo>
                    <a:pt x="153" y="95"/>
                  </a:lnTo>
                  <a:lnTo>
                    <a:pt x="153" y="92"/>
                  </a:lnTo>
                  <a:lnTo>
                    <a:pt x="151" y="89"/>
                  </a:lnTo>
                  <a:lnTo>
                    <a:pt x="158" y="94"/>
                  </a:lnTo>
                  <a:lnTo>
                    <a:pt x="161" y="90"/>
                  </a:lnTo>
                  <a:lnTo>
                    <a:pt x="160" y="87"/>
                  </a:lnTo>
                  <a:lnTo>
                    <a:pt x="164" y="87"/>
                  </a:lnTo>
                  <a:lnTo>
                    <a:pt x="163" y="85"/>
                  </a:lnTo>
                  <a:lnTo>
                    <a:pt x="168" y="87"/>
                  </a:lnTo>
                  <a:lnTo>
                    <a:pt x="176" y="90"/>
                  </a:lnTo>
                  <a:lnTo>
                    <a:pt x="179" y="89"/>
                  </a:lnTo>
                  <a:lnTo>
                    <a:pt x="173" y="93"/>
                  </a:lnTo>
                  <a:lnTo>
                    <a:pt x="190" y="88"/>
                  </a:lnTo>
                  <a:lnTo>
                    <a:pt x="182" y="92"/>
                  </a:lnTo>
                  <a:lnTo>
                    <a:pt x="175" y="96"/>
                  </a:lnTo>
                  <a:lnTo>
                    <a:pt x="178" y="97"/>
                  </a:lnTo>
                  <a:lnTo>
                    <a:pt x="176" y="99"/>
                  </a:lnTo>
                  <a:lnTo>
                    <a:pt x="182" y="99"/>
                  </a:lnTo>
                  <a:lnTo>
                    <a:pt x="180" y="103"/>
                  </a:lnTo>
                  <a:lnTo>
                    <a:pt x="183" y="101"/>
                  </a:lnTo>
                  <a:lnTo>
                    <a:pt x="185" y="103"/>
                  </a:lnTo>
                  <a:lnTo>
                    <a:pt x="190" y="104"/>
                  </a:lnTo>
                  <a:lnTo>
                    <a:pt x="191" y="99"/>
                  </a:lnTo>
                  <a:lnTo>
                    <a:pt x="191" y="98"/>
                  </a:lnTo>
                  <a:lnTo>
                    <a:pt x="195" y="93"/>
                  </a:lnTo>
                  <a:lnTo>
                    <a:pt x="199" y="97"/>
                  </a:lnTo>
                  <a:lnTo>
                    <a:pt x="201" y="94"/>
                  </a:lnTo>
                  <a:lnTo>
                    <a:pt x="205" y="93"/>
                  </a:lnTo>
                  <a:lnTo>
                    <a:pt x="202" y="92"/>
                  </a:lnTo>
                  <a:lnTo>
                    <a:pt x="209" y="90"/>
                  </a:lnTo>
                  <a:lnTo>
                    <a:pt x="204" y="90"/>
                  </a:lnTo>
                  <a:lnTo>
                    <a:pt x="210" y="88"/>
                  </a:lnTo>
                  <a:lnTo>
                    <a:pt x="216" y="87"/>
                  </a:lnTo>
                  <a:lnTo>
                    <a:pt x="216" y="86"/>
                  </a:lnTo>
                  <a:lnTo>
                    <a:pt x="214" y="85"/>
                  </a:lnTo>
                  <a:lnTo>
                    <a:pt x="220" y="85"/>
                  </a:lnTo>
                  <a:lnTo>
                    <a:pt x="213" y="80"/>
                  </a:lnTo>
                  <a:lnTo>
                    <a:pt x="211" y="83"/>
                  </a:lnTo>
                  <a:lnTo>
                    <a:pt x="208" y="83"/>
                  </a:lnTo>
                  <a:lnTo>
                    <a:pt x="208" y="80"/>
                  </a:lnTo>
                  <a:lnTo>
                    <a:pt x="201" y="84"/>
                  </a:lnTo>
                  <a:lnTo>
                    <a:pt x="201" y="82"/>
                  </a:lnTo>
                  <a:lnTo>
                    <a:pt x="205" y="77"/>
                  </a:lnTo>
                  <a:lnTo>
                    <a:pt x="202" y="79"/>
                  </a:lnTo>
                  <a:lnTo>
                    <a:pt x="193" y="79"/>
                  </a:lnTo>
                  <a:lnTo>
                    <a:pt x="199" y="77"/>
                  </a:lnTo>
                  <a:lnTo>
                    <a:pt x="191" y="78"/>
                  </a:lnTo>
                  <a:lnTo>
                    <a:pt x="197" y="77"/>
                  </a:lnTo>
                  <a:lnTo>
                    <a:pt x="192" y="76"/>
                  </a:lnTo>
                  <a:lnTo>
                    <a:pt x="200" y="75"/>
                  </a:lnTo>
                  <a:lnTo>
                    <a:pt x="200" y="74"/>
                  </a:lnTo>
                  <a:lnTo>
                    <a:pt x="194" y="72"/>
                  </a:lnTo>
                  <a:lnTo>
                    <a:pt x="193" y="71"/>
                  </a:lnTo>
                  <a:lnTo>
                    <a:pt x="195" y="68"/>
                  </a:lnTo>
                  <a:lnTo>
                    <a:pt x="189" y="72"/>
                  </a:lnTo>
                  <a:lnTo>
                    <a:pt x="188" y="69"/>
                  </a:lnTo>
                  <a:lnTo>
                    <a:pt x="184" y="70"/>
                  </a:lnTo>
                  <a:lnTo>
                    <a:pt x="186" y="68"/>
                  </a:lnTo>
                  <a:lnTo>
                    <a:pt x="180" y="69"/>
                  </a:lnTo>
                  <a:lnTo>
                    <a:pt x="183" y="67"/>
                  </a:lnTo>
                  <a:lnTo>
                    <a:pt x="179" y="67"/>
                  </a:lnTo>
                  <a:lnTo>
                    <a:pt x="175" y="65"/>
                  </a:lnTo>
                  <a:lnTo>
                    <a:pt x="171" y="64"/>
                  </a:lnTo>
                  <a:lnTo>
                    <a:pt x="178" y="63"/>
                  </a:lnTo>
                  <a:lnTo>
                    <a:pt x="164" y="60"/>
                  </a:lnTo>
                  <a:lnTo>
                    <a:pt x="172" y="59"/>
                  </a:lnTo>
                  <a:lnTo>
                    <a:pt x="164" y="59"/>
                  </a:lnTo>
                  <a:lnTo>
                    <a:pt x="175" y="59"/>
                  </a:lnTo>
                  <a:lnTo>
                    <a:pt x="171" y="58"/>
                  </a:lnTo>
                  <a:lnTo>
                    <a:pt x="177" y="56"/>
                  </a:lnTo>
                  <a:lnTo>
                    <a:pt x="167" y="55"/>
                  </a:lnTo>
                  <a:lnTo>
                    <a:pt x="171" y="54"/>
                  </a:lnTo>
                  <a:lnTo>
                    <a:pt x="167" y="54"/>
                  </a:lnTo>
                  <a:lnTo>
                    <a:pt x="174" y="53"/>
                  </a:lnTo>
                  <a:lnTo>
                    <a:pt x="168" y="52"/>
                  </a:lnTo>
                  <a:lnTo>
                    <a:pt x="188" y="54"/>
                  </a:lnTo>
                  <a:lnTo>
                    <a:pt x="172" y="49"/>
                  </a:lnTo>
                  <a:lnTo>
                    <a:pt x="162" y="49"/>
                  </a:lnTo>
                  <a:lnTo>
                    <a:pt x="188" y="47"/>
                  </a:lnTo>
                  <a:lnTo>
                    <a:pt x="182" y="40"/>
                  </a:lnTo>
                  <a:lnTo>
                    <a:pt x="168" y="46"/>
                  </a:lnTo>
                  <a:lnTo>
                    <a:pt x="161" y="48"/>
                  </a:lnTo>
                  <a:lnTo>
                    <a:pt x="177" y="42"/>
                  </a:lnTo>
                  <a:lnTo>
                    <a:pt x="162" y="44"/>
                  </a:lnTo>
                  <a:lnTo>
                    <a:pt x="183" y="38"/>
                  </a:lnTo>
                  <a:lnTo>
                    <a:pt x="171" y="36"/>
                  </a:lnTo>
                  <a:lnTo>
                    <a:pt x="166" y="37"/>
                  </a:lnTo>
                  <a:lnTo>
                    <a:pt x="171" y="33"/>
                  </a:lnTo>
                  <a:lnTo>
                    <a:pt x="158" y="39"/>
                  </a:lnTo>
                  <a:lnTo>
                    <a:pt x="150" y="44"/>
                  </a:lnTo>
                  <a:lnTo>
                    <a:pt x="154" y="39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611" name="Freeform 358"/>
            <p:cNvSpPr>
              <a:spLocks/>
            </p:cNvSpPr>
            <p:nvPr/>
          </p:nvSpPr>
          <p:spPr bwMode="auto">
            <a:xfrm>
              <a:off x="1232" y="1282"/>
              <a:ext cx="270" cy="62"/>
            </a:xfrm>
            <a:custGeom>
              <a:avLst/>
              <a:gdLst>
                <a:gd name="T0" fmla="*/ 67 w 270"/>
                <a:gd name="T1" fmla="*/ 45 h 62"/>
                <a:gd name="T2" fmla="*/ 49 w 270"/>
                <a:gd name="T3" fmla="*/ 50 h 62"/>
                <a:gd name="T4" fmla="*/ 40 w 270"/>
                <a:gd name="T5" fmla="*/ 46 h 62"/>
                <a:gd name="T6" fmla="*/ 48 w 270"/>
                <a:gd name="T7" fmla="*/ 43 h 62"/>
                <a:gd name="T8" fmla="*/ 33 w 270"/>
                <a:gd name="T9" fmla="*/ 40 h 62"/>
                <a:gd name="T10" fmla="*/ 74 w 270"/>
                <a:gd name="T11" fmla="*/ 36 h 62"/>
                <a:gd name="T12" fmla="*/ 56 w 270"/>
                <a:gd name="T13" fmla="*/ 24 h 62"/>
                <a:gd name="T14" fmla="*/ 80 w 270"/>
                <a:gd name="T15" fmla="*/ 23 h 62"/>
                <a:gd name="T16" fmla="*/ 91 w 270"/>
                <a:gd name="T17" fmla="*/ 27 h 62"/>
                <a:gd name="T18" fmla="*/ 84 w 270"/>
                <a:gd name="T19" fmla="*/ 22 h 62"/>
                <a:gd name="T20" fmla="*/ 123 w 270"/>
                <a:gd name="T21" fmla="*/ 17 h 62"/>
                <a:gd name="T22" fmla="*/ 143 w 270"/>
                <a:gd name="T23" fmla="*/ 13 h 62"/>
                <a:gd name="T24" fmla="*/ 103 w 270"/>
                <a:gd name="T25" fmla="*/ 16 h 62"/>
                <a:gd name="T26" fmla="*/ 61 w 270"/>
                <a:gd name="T27" fmla="*/ 20 h 62"/>
                <a:gd name="T28" fmla="*/ 96 w 270"/>
                <a:gd name="T29" fmla="*/ 15 h 62"/>
                <a:gd name="T30" fmla="*/ 55 w 270"/>
                <a:gd name="T31" fmla="*/ 20 h 62"/>
                <a:gd name="T32" fmla="*/ 43 w 270"/>
                <a:gd name="T33" fmla="*/ 17 h 62"/>
                <a:gd name="T34" fmla="*/ 81 w 270"/>
                <a:gd name="T35" fmla="*/ 14 h 62"/>
                <a:gd name="T36" fmla="*/ 40 w 270"/>
                <a:gd name="T37" fmla="*/ 15 h 62"/>
                <a:gd name="T38" fmla="*/ 66 w 270"/>
                <a:gd name="T39" fmla="*/ 12 h 62"/>
                <a:gd name="T40" fmla="*/ 33 w 270"/>
                <a:gd name="T41" fmla="*/ 12 h 62"/>
                <a:gd name="T42" fmla="*/ 76 w 270"/>
                <a:gd name="T43" fmla="*/ 7 h 62"/>
                <a:gd name="T44" fmla="*/ 129 w 270"/>
                <a:gd name="T45" fmla="*/ 10 h 62"/>
                <a:gd name="T46" fmla="*/ 122 w 270"/>
                <a:gd name="T47" fmla="*/ 2 h 62"/>
                <a:gd name="T48" fmla="*/ 165 w 270"/>
                <a:gd name="T49" fmla="*/ 3 h 62"/>
                <a:gd name="T50" fmla="*/ 155 w 270"/>
                <a:gd name="T51" fmla="*/ 0 h 62"/>
                <a:gd name="T52" fmla="*/ 211 w 270"/>
                <a:gd name="T53" fmla="*/ 2 h 62"/>
                <a:gd name="T54" fmla="*/ 269 w 270"/>
                <a:gd name="T55" fmla="*/ 6 h 62"/>
                <a:gd name="T56" fmla="*/ 231 w 270"/>
                <a:gd name="T57" fmla="*/ 11 h 62"/>
                <a:gd name="T58" fmla="*/ 192 w 270"/>
                <a:gd name="T59" fmla="*/ 16 h 62"/>
                <a:gd name="T60" fmla="*/ 237 w 270"/>
                <a:gd name="T61" fmla="*/ 12 h 62"/>
                <a:gd name="T62" fmla="*/ 196 w 270"/>
                <a:gd name="T63" fmla="*/ 20 h 62"/>
                <a:gd name="T64" fmla="*/ 155 w 270"/>
                <a:gd name="T65" fmla="*/ 28 h 62"/>
                <a:gd name="T66" fmla="*/ 116 w 270"/>
                <a:gd name="T67" fmla="*/ 31 h 62"/>
                <a:gd name="T68" fmla="*/ 138 w 270"/>
                <a:gd name="T69" fmla="*/ 35 h 62"/>
                <a:gd name="T70" fmla="*/ 108 w 270"/>
                <a:gd name="T71" fmla="*/ 37 h 62"/>
                <a:gd name="T72" fmla="*/ 133 w 270"/>
                <a:gd name="T73" fmla="*/ 39 h 62"/>
                <a:gd name="T74" fmla="*/ 98 w 270"/>
                <a:gd name="T75" fmla="*/ 46 h 62"/>
                <a:gd name="T76" fmla="*/ 96 w 270"/>
                <a:gd name="T77" fmla="*/ 50 h 62"/>
                <a:gd name="T78" fmla="*/ 68 w 270"/>
                <a:gd name="T79" fmla="*/ 52 h 62"/>
                <a:gd name="T80" fmla="*/ 89 w 270"/>
                <a:gd name="T81" fmla="*/ 59 h 62"/>
                <a:gd name="T82" fmla="*/ 62 w 270"/>
                <a:gd name="T83" fmla="*/ 61 h 62"/>
                <a:gd name="T84" fmla="*/ 31 w 270"/>
                <a:gd name="T85" fmla="*/ 60 h 62"/>
                <a:gd name="T86" fmla="*/ 0 w 270"/>
                <a:gd name="T87" fmla="*/ 60 h 62"/>
                <a:gd name="T88" fmla="*/ 21 w 270"/>
                <a:gd name="T89" fmla="*/ 53 h 62"/>
                <a:gd name="T90" fmla="*/ 17 w 270"/>
                <a:gd name="T91" fmla="*/ 49 h 62"/>
                <a:gd name="T92" fmla="*/ 49 w 270"/>
                <a:gd name="T93" fmla="*/ 51 h 62"/>
                <a:gd name="T94" fmla="*/ 67 w 270"/>
                <a:gd name="T95" fmla="*/ 45 h 6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70"/>
                <a:gd name="T145" fmla="*/ 0 h 62"/>
                <a:gd name="T146" fmla="*/ 270 w 270"/>
                <a:gd name="T147" fmla="*/ 62 h 6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70" h="62">
                  <a:moveTo>
                    <a:pt x="67" y="45"/>
                  </a:moveTo>
                  <a:lnTo>
                    <a:pt x="49" y="50"/>
                  </a:lnTo>
                  <a:lnTo>
                    <a:pt x="40" y="46"/>
                  </a:lnTo>
                  <a:lnTo>
                    <a:pt x="48" y="43"/>
                  </a:lnTo>
                  <a:lnTo>
                    <a:pt x="33" y="40"/>
                  </a:lnTo>
                  <a:lnTo>
                    <a:pt x="74" y="36"/>
                  </a:lnTo>
                  <a:lnTo>
                    <a:pt x="56" y="24"/>
                  </a:lnTo>
                  <a:lnTo>
                    <a:pt x="80" y="23"/>
                  </a:lnTo>
                  <a:lnTo>
                    <a:pt x="91" y="27"/>
                  </a:lnTo>
                  <a:lnTo>
                    <a:pt x="84" y="22"/>
                  </a:lnTo>
                  <a:lnTo>
                    <a:pt x="123" y="17"/>
                  </a:lnTo>
                  <a:lnTo>
                    <a:pt x="143" y="13"/>
                  </a:lnTo>
                  <a:lnTo>
                    <a:pt x="103" y="16"/>
                  </a:lnTo>
                  <a:lnTo>
                    <a:pt x="61" y="20"/>
                  </a:lnTo>
                  <a:lnTo>
                    <a:pt x="96" y="15"/>
                  </a:lnTo>
                  <a:lnTo>
                    <a:pt x="55" y="20"/>
                  </a:lnTo>
                  <a:lnTo>
                    <a:pt x="43" y="17"/>
                  </a:lnTo>
                  <a:lnTo>
                    <a:pt x="81" y="14"/>
                  </a:lnTo>
                  <a:lnTo>
                    <a:pt x="40" y="15"/>
                  </a:lnTo>
                  <a:lnTo>
                    <a:pt x="66" y="12"/>
                  </a:lnTo>
                  <a:lnTo>
                    <a:pt x="33" y="12"/>
                  </a:lnTo>
                  <a:lnTo>
                    <a:pt x="76" y="7"/>
                  </a:lnTo>
                  <a:lnTo>
                    <a:pt x="129" y="10"/>
                  </a:lnTo>
                  <a:lnTo>
                    <a:pt x="122" y="2"/>
                  </a:lnTo>
                  <a:lnTo>
                    <a:pt x="165" y="3"/>
                  </a:lnTo>
                  <a:lnTo>
                    <a:pt x="155" y="0"/>
                  </a:lnTo>
                  <a:lnTo>
                    <a:pt x="211" y="2"/>
                  </a:lnTo>
                  <a:lnTo>
                    <a:pt x="269" y="6"/>
                  </a:lnTo>
                  <a:lnTo>
                    <a:pt x="231" y="11"/>
                  </a:lnTo>
                  <a:lnTo>
                    <a:pt x="192" y="16"/>
                  </a:lnTo>
                  <a:lnTo>
                    <a:pt x="237" y="12"/>
                  </a:lnTo>
                  <a:lnTo>
                    <a:pt x="196" y="20"/>
                  </a:lnTo>
                  <a:lnTo>
                    <a:pt x="155" y="28"/>
                  </a:lnTo>
                  <a:lnTo>
                    <a:pt x="116" y="31"/>
                  </a:lnTo>
                  <a:lnTo>
                    <a:pt x="138" y="35"/>
                  </a:lnTo>
                  <a:lnTo>
                    <a:pt x="108" y="37"/>
                  </a:lnTo>
                  <a:lnTo>
                    <a:pt x="133" y="39"/>
                  </a:lnTo>
                  <a:lnTo>
                    <a:pt x="98" y="46"/>
                  </a:lnTo>
                  <a:lnTo>
                    <a:pt x="96" y="50"/>
                  </a:lnTo>
                  <a:lnTo>
                    <a:pt x="68" y="52"/>
                  </a:lnTo>
                  <a:lnTo>
                    <a:pt x="89" y="59"/>
                  </a:lnTo>
                  <a:lnTo>
                    <a:pt x="62" y="61"/>
                  </a:lnTo>
                  <a:lnTo>
                    <a:pt x="31" y="60"/>
                  </a:lnTo>
                  <a:lnTo>
                    <a:pt x="0" y="60"/>
                  </a:lnTo>
                  <a:lnTo>
                    <a:pt x="21" y="53"/>
                  </a:lnTo>
                  <a:lnTo>
                    <a:pt x="17" y="49"/>
                  </a:lnTo>
                  <a:lnTo>
                    <a:pt x="49" y="51"/>
                  </a:lnTo>
                  <a:lnTo>
                    <a:pt x="67" y="45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612" name="Freeform 359"/>
            <p:cNvSpPr>
              <a:spLocks/>
            </p:cNvSpPr>
            <p:nvPr/>
          </p:nvSpPr>
          <p:spPr bwMode="auto">
            <a:xfrm>
              <a:off x="910" y="1376"/>
              <a:ext cx="149" cy="58"/>
            </a:xfrm>
            <a:custGeom>
              <a:avLst/>
              <a:gdLst>
                <a:gd name="T0" fmla="*/ 96 w 149"/>
                <a:gd name="T1" fmla="*/ 52 h 58"/>
                <a:gd name="T2" fmla="*/ 91 w 149"/>
                <a:gd name="T3" fmla="*/ 47 h 58"/>
                <a:gd name="T4" fmla="*/ 88 w 149"/>
                <a:gd name="T5" fmla="*/ 46 h 58"/>
                <a:gd name="T6" fmla="*/ 72 w 149"/>
                <a:gd name="T7" fmla="*/ 52 h 58"/>
                <a:gd name="T8" fmla="*/ 47 w 149"/>
                <a:gd name="T9" fmla="*/ 54 h 58"/>
                <a:gd name="T10" fmla="*/ 22 w 149"/>
                <a:gd name="T11" fmla="*/ 57 h 58"/>
                <a:gd name="T12" fmla="*/ 22 w 149"/>
                <a:gd name="T13" fmla="*/ 50 h 58"/>
                <a:gd name="T14" fmla="*/ 0 w 149"/>
                <a:gd name="T15" fmla="*/ 44 h 58"/>
                <a:gd name="T16" fmla="*/ 4 w 149"/>
                <a:gd name="T17" fmla="*/ 38 h 58"/>
                <a:gd name="T18" fmla="*/ 31 w 149"/>
                <a:gd name="T19" fmla="*/ 36 h 58"/>
                <a:gd name="T20" fmla="*/ 57 w 149"/>
                <a:gd name="T21" fmla="*/ 35 h 58"/>
                <a:gd name="T22" fmla="*/ 32 w 149"/>
                <a:gd name="T23" fmla="*/ 32 h 58"/>
                <a:gd name="T24" fmla="*/ 7 w 149"/>
                <a:gd name="T25" fmla="*/ 31 h 58"/>
                <a:gd name="T26" fmla="*/ 4 w 149"/>
                <a:gd name="T27" fmla="*/ 28 h 58"/>
                <a:gd name="T28" fmla="*/ 37 w 149"/>
                <a:gd name="T29" fmla="*/ 22 h 58"/>
                <a:gd name="T30" fmla="*/ 12 w 149"/>
                <a:gd name="T31" fmla="*/ 22 h 58"/>
                <a:gd name="T32" fmla="*/ 20 w 149"/>
                <a:gd name="T33" fmla="*/ 20 h 58"/>
                <a:gd name="T34" fmla="*/ 7 w 149"/>
                <a:gd name="T35" fmla="*/ 20 h 58"/>
                <a:gd name="T36" fmla="*/ 24 w 149"/>
                <a:gd name="T37" fmla="*/ 13 h 58"/>
                <a:gd name="T38" fmla="*/ 23 w 149"/>
                <a:gd name="T39" fmla="*/ 10 h 58"/>
                <a:gd name="T40" fmla="*/ 46 w 149"/>
                <a:gd name="T41" fmla="*/ 5 h 58"/>
                <a:gd name="T42" fmla="*/ 69 w 149"/>
                <a:gd name="T43" fmla="*/ 0 h 58"/>
                <a:gd name="T44" fmla="*/ 72 w 149"/>
                <a:gd name="T45" fmla="*/ 3 h 58"/>
                <a:gd name="T46" fmla="*/ 60 w 149"/>
                <a:gd name="T47" fmla="*/ 9 h 58"/>
                <a:gd name="T48" fmla="*/ 69 w 149"/>
                <a:gd name="T49" fmla="*/ 8 h 58"/>
                <a:gd name="T50" fmla="*/ 77 w 149"/>
                <a:gd name="T51" fmla="*/ 5 h 58"/>
                <a:gd name="T52" fmla="*/ 86 w 149"/>
                <a:gd name="T53" fmla="*/ 9 h 58"/>
                <a:gd name="T54" fmla="*/ 81 w 149"/>
                <a:gd name="T55" fmla="*/ 13 h 58"/>
                <a:gd name="T56" fmla="*/ 85 w 149"/>
                <a:gd name="T57" fmla="*/ 12 h 58"/>
                <a:gd name="T58" fmla="*/ 96 w 149"/>
                <a:gd name="T59" fmla="*/ 11 h 58"/>
                <a:gd name="T60" fmla="*/ 98 w 149"/>
                <a:gd name="T61" fmla="*/ 8 h 58"/>
                <a:gd name="T62" fmla="*/ 100 w 149"/>
                <a:gd name="T63" fmla="*/ 5 h 58"/>
                <a:gd name="T64" fmla="*/ 109 w 149"/>
                <a:gd name="T65" fmla="*/ 9 h 58"/>
                <a:gd name="T66" fmla="*/ 103 w 149"/>
                <a:gd name="T67" fmla="*/ 20 h 58"/>
                <a:gd name="T68" fmla="*/ 112 w 149"/>
                <a:gd name="T69" fmla="*/ 17 h 58"/>
                <a:gd name="T70" fmla="*/ 121 w 149"/>
                <a:gd name="T71" fmla="*/ 3 h 58"/>
                <a:gd name="T72" fmla="*/ 136 w 149"/>
                <a:gd name="T73" fmla="*/ 3 h 58"/>
                <a:gd name="T74" fmla="*/ 139 w 149"/>
                <a:gd name="T75" fmla="*/ 10 h 58"/>
                <a:gd name="T76" fmla="*/ 130 w 149"/>
                <a:gd name="T77" fmla="*/ 25 h 58"/>
                <a:gd name="T78" fmla="*/ 131 w 149"/>
                <a:gd name="T79" fmla="*/ 32 h 58"/>
                <a:gd name="T80" fmla="*/ 133 w 149"/>
                <a:gd name="T81" fmla="*/ 33 h 58"/>
                <a:gd name="T82" fmla="*/ 148 w 149"/>
                <a:gd name="T83" fmla="*/ 37 h 58"/>
                <a:gd name="T84" fmla="*/ 146 w 149"/>
                <a:gd name="T85" fmla="*/ 40 h 58"/>
                <a:gd name="T86" fmla="*/ 140 w 149"/>
                <a:gd name="T87" fmla="*/ 43 h 58"/>
                <a:gd name="T88" fmla="*/ 141 w 149"/>
                <a:gd name="T89" fmla="*/ 40 h 58"/>
                <a:gd name="T90" fmla="*/ 135 w 149"/>
                <a:gd name="T91" fmla="*/ 42 h 58"/>
                <a:gd name="T92" fmla="*/ 131 w 149"/>
                <a:gd name="T93" fmla="*/ 42 h 58"/>
                <a:gd name="T94" fmla="*/ 125 w 149"/>
                <a:gd name="T95" fmla="*/ 44 h 58"/>
                <a:gd name="T96" fmla="*/ 121 w 149"/>
                <a:gd name="T97" fmla="*/ 44 h 58"/>
                <a:gd name="T98" fmla="*/ 117 w 149"/>
                <a:gd name="T99" fmla="*/ 49 h 58"/>
                <a:gd name="T100" fmla="*/ 131 w 149"/>
                <a:gd name="T101" fmla="*/ 45 h 58"/>
                <a:gd name="T102" fmla="*/ 130 w 149"/>
                <a:gd name="T103" fmla="*/ 48 h 58"/>
                <a:gd name="T104" fmla="*/ 125 w 149"/>
                <a:gd name="T105" fmla="*/ 52 h 58"/>
                <a:gd name="T106" fmla="*/ 96 w 149"/>
                <a:gd name="T107" fmla="*/ 52 h 5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49"/>
                <a:gd name="T163" fmla="*/ 0 h 58"/>
                <a:gd name="T164" fmla="*/ 149 w 149"/>
                <a:gd name="T165" fmla="*/ 58 h 5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49" h="58">
                  <a:moveTo>
                    <a:pt x="96" y="52"/>
                  </a:moveTo>
                  <a:lnTo>
                    <a:pt x="91" y="47"/>
                  </a:lnTo>
                  <a:lnTo>
                    <a:pt x="88" y="46"/>
                  </a:lnTo>
                  <a:lnTo>
                    <a:pt x="72" y="52"/>
                  </a:lnTo>
                  <a:lnTo>
                    <a:pt x="47" y="54"/>
                  </a:lnTo>
                  <a:lnTo>
                    <a:pt x="22" y="57"/>
                  </a:lnTo>
                  <a:lnTo>
                    <a:pt x="22" y="50"/>
                  </a:lnTo>
                  <a:lnTo>
                    <a:pt x="0" y="44"/>
                  </a:lnTo>
                  <a:lnTo>
                    <a:pt x="4" y="38"/>
                  </a:lnTo>
                  <a:lnTo>
                    <a:pt x="31" y="36"/>
                  </a:lnTo>
                  <a:lnTo>
                    <a:pt x="57" y="35"/>
                  </a:lnTo>
                  <a:lnTo>
                    <a:pt x="32" y="32"/>
                  </a:lnTo>
                  <a:lnTo>
                    <a:pt x="7" y="31"/>
                  </a:lnTo>
                  <a:lnTo>
                    <a:pt x="4" y="28"/>
                  </a:lnTo>
                  <a:lnTo>
                    <a:pt x="37" y="22"/>
                  </a:lnTo>
                  <a:lnTo>
                    <a:pt x="12" y="22"/>
                  </a:lnTo>
                  <a:lnTo>
                    <a:pt x="20" y="20"/>
                  </a:lnTo>
                  <a:lnTo>
                    <a:pt x="7" y="20"/>
                  </a:lnTo>
                  <a:lnTo>
                    <a:pt x="24" y="13"/>
                  </a:lnTo>
                  <a:lnTo>
                    <a:pt x="23" y="10"/>
                  </a:lnTo>
                  <a:lnTo>
                    <a:pt x="46" y="5"/>
                  </a:lnTo>
                  <a:lnTo>
                    <a:pt x="69" y="0"/>
                  </a:lnTo>
                  <a:lnTo>
                    <a:pt x="72" y="3"/>
                  </a:lnTo>
                  <a:lnTo>
                    <a:pt x="60" y="9"/>
                  </a:lnTo>
                  <a:lnTo>
                    <a:pt x="69" y="8"/>
                  </a:lnTo>
                  <a:lnTo>
                    <a:pt x="77" y="5"/>
                  </a:lnTo>
                  <a:lnTo>
                    <a:pt x="86" y="9"/>
                  </a:lnTo>
                  <a:lnTo>
                    <a:pt x="81" y="13"/>
                  </a:lnTo>
                  <a:lnTo>
                    <a:pt x="85" y="12"/>
                  </a:lnTo>
                  <a:lnTo>
                    <a:pt x="96" y="11"/>
                  </a:lnTo>
                  <a:lnTo>
                    <a:pt x="98" y="8"/>
                  </a:lnTo>
                  <a:lnTo>
                    <a:pt x="100" y="5"/>
                  </a:lnTo>
                  <a:lnTo>
                    <a:pt x="109" y="9"/>
                  </a:lnTo>
                  <a:lnTo>
                    <a:pt x="103" y="20"/>
                  </a:lnTo>
                  <a:lnTo>
                    <a:pt x="112" y="17"/>
                  </a:lnTo>
                  <a:lnTo>
                    <a:pt x="121" y="3"/>
                  </a:lnTo>
                  <a:lnTo>
                    <a:pt x="136" y="3"/>
                  </a:lnTo>
                  <a:lnTo>
                    <a:pt x="139" y="10"/>
                  </a:lnTo>
                  <a:lnTo>
                    <a:pt x="130" y="25"/>
                  </a:lnTo>
                  <a:lnTo>
                    <a:pt x="131" y="32"/>
                  </a:lnTo>
                  <a:lnTo>
                    <a:pt x="133" y="33"/>
                  </a:lnTo>
                  <a:lnTo>
                    <a:pt x="148" y="37"/>
                  </a:lnTo>
                  <a:lnTo>
                    <a:pt x="146" y="40"/>
                  </a:lnTo>
                  <a:lnTo>
                    <a:pt x="140" y="43"/>
                  </a:lnTo>
                  <a:lnTo>
                    <a:pt x="141" y="40"/>
                  </a:lnTo>
                  <a:lnTo>
                    <a:pt x="135" y="42"/>
                  </a:lnTo>
                  <a:lnTo>
                    <a:pt x="131" y="42"/>
                  </a:lnTo>
                  <a:lnTo>
                    <a:pt x="125" y="44"/>
                  </a:lnTo>
                  <a:lnTo>
                    <a:pt x="121" y="44"/>
                  </a:lnTo>
                  <a:lnTo>
                    <a:pt x="117" y="49"/>
                  </a:lnTo>
                  <a:lnTo>
                    <a:pt x="131" y="45"/>
                  </a:lnTo>
                  <a:lnTo>
                    <a:pt x="130" y="48"/>
                  </a:lnTo>
                  <a:lnTo>
                    <a:pt x="125" y="52"/>
                  </a:lnTo>
                  <a:lnTo>
                    <a:pt x="96" y="52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613" name="Freeform 360"/>
            <p:cNvSpPr>
              <a:spLocks/>
            </p:cNvSpPr>
            <p:nvPr/>
          </p:nvSpPr>
          <p:spPr bwMode="auto">
            <a:xfrm>
              <a:off x="864" y="1364"/>
              <a:ext cx="109" cy="39"/>
            </a:xfrm>
            <a:custGeom>
              <a:avLst/>
              <a:gdLst>
                <a:gd name="T0" fmla="*/ 49 w 109"/>
                <a:gd name="T1" fmla="*/ 26 h 39"/>
                <a:gd name="T2" fmla="*/ 33 w 109"/>
                <a:gd name="T3" fmla="*/ 34 h 39"/>
                <a:gd name="T4" fmla="*/ 8 w 109"/>
                <a:gd name="T5" fmla="*/ 38 h 39"/>
                <a:gd name="T6" fmla="*/ 5 w 109"/>
                <a:gd name="T7" fmla="*/ 30 h 39"/>
                <a:gd name="T8" fmla="*/ 0 w 109"/>
                <a:gd name="T9" fmla="*/ 26 h 39"/>
                <a:gd name="T10" fmla="*/ 16 w 109"/>
                <a:gd name="T11" fmla="*/ 19 h 39"/>
                <a:gd name="T12" fmla="*/ 21 w 109"/>
                <a:gd name="T13" fmla="*/ 16 h 39"/>
                <a:gd name="T14" fmla="*/ 40 w 109"/>
                <a:gd name="T15" fmla="*/ 7 h 39"/>
                <a:gd name="T16" fmla="*/ 39 w 109"/>
                <a:gd name="T17" fmla="*/ 2 h 39"/>
                <a:gd name="T18" fmla="*/ 73 w 109"/>
                <a:gd name="T19" fmla="*/ 0 h 39"/>
                <a:gd name="T20" fmla="*/ 81 w 109"/>
                <a:gd name="T21" fmla="*/ 3 h 39"/>
                <a:gd name="T22" fmla="*/ 84 w 109"/>
                <a:gd name="T23" fmla="*/ 4 h 39"/>
                <a:gd name="T24" fmla="*/ 100 w 109"/>
                <a:gd name="T25" fmla="*/ 2 h 39"/>
                <a:gd name="T26" fmla="*/ 108 w 109"/>
                <a:gd name="T27" fmla="*/ 11 h 39"/>
                <a:gd name="T28" fmla="*/ 85 w 109"/>
                <a:gd name="T29" fmla="*/ 17 h 39"/>
                <a:gd name="T30" fmla="*/ 60 w 109"/>
                <a:gd name="T31" fmla="*/ 22 h 39"/>
                <a:gd name="T32" fmla="*/ 49 w 109"/>
                <a:gd name="T33" fmla="*/ 26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9"/>
                <a:gd name="T52" fmla="*/ 0 h 39"/>
                <a:gd name="T53" fmla="*/ 109 w 10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9" h="39">
                  <a:moveTo>
                    <a:pt x="49" y="26"/>
                  </a:moveTo>
                  <a:lnTo>
                    <a:pt x="33" y="34"/>
                  </a:lnTo>
                  <a:lnTo>
                    <a:pt x="8" y="38"/>
                  </a:lnTo>
                  <a:lnTo>
                    <a:pt x="5" y="30"/>
                  </a:lnTo>
                  <a:lnTo>
                    <a:pt x="0" y="26"/>
                  </a:lnTo>
                  <a:lnTo>
                    <a:pt x="16" y="19"/>
                  </a:lnTo>
                  <a:lnTo>
                    <a:pt x="21" y="16"/>
                  </a:lnTo>
                  <a:lnTo>
                    <a:pt x="40" y="7"/>
                  </a:lnTo>
                  <a:lnTo>
                    <a:pt x="39" y="2"/>
                  </a:lnTo>
                  <a:lnTo>
                    <a:pt x="73" y="0"/>
                  </a:lnTo>
                  <a:lnTo>
                    <a:pt x="81" y="3"/>
                  </a:lnTo>
                  <a:lnTo>
                    <a:pt x="84" y="4"/>
                  </a:lnTo>
                  <a:lnTo>
                    <a:pt x="100" y="2"/>
                  </a:lnTo>
                  <a:lnTo>
                    <a:pt x="108" y="11"/>
                  </a:lnTo>
                  <a:lnTo>
                    <a:pt x="85" y="17"/>
                  </a:lnTo>
                  <a:lnTo>
                    <a:pt x="60" y="22"/>
                  </a:lnTo>
                  <a:lnTo>
                    <a:pt x="49" y="26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614" name="Freeform 361"/>
            <p:cNvSpPr>
              <a:spLocks/>
            </p:cNvSpPr>
            <p:nvPr/>
          </p:nvSpPr>
          <p:spPr bwMode="auto">
            <a:xfrm>
              <a:off x="1307" y="1650"/>
              <a:ext cx="73" cy="67"/>
            </a:xfrm>
            <a:custGeom>
              <a:avLst/>
              <a:gdLst>
                <a:gd name="T0" fmla="*/ 37 w 73"/>
                <a:gd name="T1" fmla="*/ 53 h 67"/>
                <a:gd name="T2" fmla="*/ 38 w 73"/>
                <a:gd name="T3" fmla="*/ 50 h 67"/>
                <a:gd name="T4" fmla="*/ 17 w 73"/>
                <a:gd name="T5" fmla="*/ 53 h 67"/>
                <a:gd name="T6" fmla="*/ 0 w 73"/>
                <a:gd name="T7" fmla="*/ 51 h 67"/>
                <a:gd name="T8" fmla="*/ 4 w 73"/>
                <a:gd name="T9" fmla="*/ 45 h 67"/>
                <a:gd name="T10" fmla="*/ 12 w 73"/>
                <a:gd name="T11" fmla="*/ 40 h 67"/>
                <a:gd name="T12" fmla="*/ 4 w 73"/>
                <a:gd name="T13" fmla="*/ 40 h 67"/>
                <a:gd name="T14" fmla="*/ 8 w 73"/>
                <a:gd name="T15" fmla="*/ 39 h 67"/>
                <a:gd name="T16" fmla="*/ 18 w 73"/>
                <a:gd name="T17" fmla="*/ 33 h 67"/>
                <a:gd name="T18" fmla="*/ 19 w 73"/>
                <a:gd name="T19" fmla="*/ 34 h 67"/>
                <a:gd name="T20" fmla="*/ 22 w 73"/>
                <a:gd name="T21" fmla="*/ 31 h 67"/>
                <a:gd name="T22" fmla="*/ 19 w 73"/>
                <a:gd name="T23" fmla="*/ 28 h 67"/>
                <a:gd name="T24" fmla="*/ 23 w 73"/>
                <a:gd name="T25" fmla="*/ 26 h 67"/>
                <a:gd name="T26" fmla="*/ 35 w 73"/>
                <a:gd name="T27" fmla="*/ 12 h 67"/>
                <a:gd name="T28" fmla="*/ 47 w 73"/>
                <a:gd name="T29" fmla="*/ 2 h 67"/>
                <a:gd name="T30" fmla="*/ 53 w 73"/>
                <a:gd name="T31" fmla="*/ 0 h 67"/>
                <a:gd name="T32" fmla="*/ 57 w 73"/>
                <a:gd name="T33" fmla="*/ 0 h 67"/>
                <a:gd name="T34" fmla="*/ 50 w 73"/>
                <a:gd name="T35" fmla="*/ 4 h 67"/>
                <a:gd name="T36" fmla="*/ 51 w 73"/>
                <a:gd name="T37" fmla="*/ 6 h 67"/>
                <a:gd name="T38" fmla="*/ 47 w 73"/>
                <a:gd name="T39" fmla="*/ 10 h 67"/>
                <a:gd name="T40" fmla="*/ 34 w 73"/>
                <a:gd name="T41" fmla="*/ 26 h 67"/>
                <a:gd name="T42" fmla="*/ 45 w 73"/>
                <a:gd name="T43" fmla="*/ 19 h 67"/>
                <a:gd name="T44" fmla="*/ 42 w 73"/>
                <a:gd name="T45" fmla="*/ 21 h 67"/>
                <a:gd name="T46" fmla="*/ 50 w 73"/>
                <a:gd name="T47" fmla="*/ 21 h 67"/>
                <a:gd name="T48" fmla="*/ 43 w 73"/>
                <a:gd name="T49" fmla="*/ 25 h 67"/>
                <a:gd name="T50" fmla="*/ 43 w 73"/>
                <a:gd name="T51" fmla="*/ 26 h 67"/>
                <a:gd name="T52" fmla="*/ 50 w 73"/>
                <a:gd name="T53" fmla="*/ 28 h 67"/>
                <a:gd name="T54" fmla="*/ 50 w 73"/>
                <a:gd name="T55" fmla="*/ 31 h 67"/>
                <a:gd name="T56" fmla="*/ 60 w 73"/>
                <a:gd name="T57" fmla="*/ 27 h 67"/>
                <a:gd name="T58" fmla="*/ 59 w 73"/>
                <a:gd name="T59" fmla="*/ 30 h 67"/>
                <a:gd name="T60" fmla="*/ 68 w 73"/>
                <a:gd name="T61" fmla="*/ 29 h 67"/>
                <a:gd name="T62" fmla="*/ 61 w 73"/>
                <a:gd name="T63" fmla="*/ 35 h 67"/>
                <a:gd name="T64" fmla="*/ 63 w 73"/>
                <a:gd name="T65" fmla="*/ 39 h 67"/>
                <a:gd name="T66" fmla="*/ 60 w 73"/>
                <a:gd name="T67" fmla="*/ 42 h 67"/>
                <a:gd name="T68" fmla="*/ 72 w 73"/>
                <a:gd name="T69" fmla="*/ 39 h 67"/>
                <a:gd name="T70" fmla="*/ 60 w 73"/>
                <a:gd name="T71" fmla="*/ 46 h 67"/>
                <a:gd name="T72" fmla="*/ 61 w 73"/>
                <a:gd name="T73" fmla="*/ 49 h 67"/>
                <a:gd name="T74" fmla="*/ 60 w 73"/>
                <a:gd name="T75" fmla="*/ 49 h 67"/>
                <a:gd name="T76" fmla="*/ 60 w 73"/>
                <a:gd name="T77" fmla="*/ 53 h 67"/>
                <a:gd name="T78" fmla="*/ 71 w 73"/>
                <a:gd name="T79" fmla="*/ 45 h 67"/>
                <a:gd name="T80" fmla="*/ 66 w 73"/>
                <a:gd name="T81" fmla="*/ 53 h 67"/>
                <a:gd name="T82" fmla="*/ 71 w 73"/>
                <a:gd name="T83" fmla="*/ 50 h 67"/>
                <a:gd name="T84" fmla="*/ 72 w 73"/>
                <a:gd name="T85" fmla="*/ 54 h 67"/>
                <a:gd name="T86" fmla="*/ 62 w 73"/>
                <a:gd name="T87" fmla="*/ 66 h 67"/>
                <a:gd name="T88" fmla="*/ 59 w 73"/>
                <a:gd name="T89" fmla="*/ 64 h 67"/>
                <a:gd name="T90" fmla="*/ 59 w 73"/>
                <a:gd name="T91" fmla="*/ 59 h 67"/>
                <a:gd name="T92" fmla="*/ 52 w 73"/>
                <a:gd name="T93" fmla="*/ 63 h 67"/>
                <a:gd name="T94" fmla="*/ 58 w 73"/>
                <a:gd name="T95" fmla="*/ 53 h 67"/>
                <a:gd name="T96" fmla="*/ 56 w 73"/>
                <a:gd name="T97" fmla="*/ 50 h 67"/>
                <a:gd name="T98" fmla="*/ 50 w 73"/>
                <a:gd name="T99" fmla="*/ 56 h 67"/>
                <a:gd name="T100" fmla="*/ 52 w 73"/>
                <a:gd name="T101" fmla="*/ 53 h 67"/>
                <a:gd name="T102" fmla="*/ 36 w 73"/>
                <a:gd name="T103" fmla="*/ 63 h 67"/>
                <a:gd name="T104" fmla="*/ 35 w 73"/>
                <a:gd name="T105" fmla="*/ 60 h 67"/>
                <a:gd name="T106" fmla="*/ 49 w 73"/>
                <a:gd name="T107" fmla="*/ 52 h 67"/>
                <a:gd name="T108" fmla="*/ 46 w 73"/>
                <a:gd name="T109" fmla="*/ 53 h 67"/>
                <a:gd name="T110" fmla="*/ 48 w 73"/>
                <a:gd name="T111" fmla="*/ 50 h 67"/>
                <a:gd name="T112" fmla="*/ 42 w 73"/>
                <a:gd name="T113" fmla="*/ 52 h 67"/>
                <a:gd name="T114" fmla="*/ 37 w 73"/>
                <a:gd name="T115" fmla="*/ 54 h 67"/>
                <a:gd name="T116" fmla="*/ 33 w 73"/>
                <a:gd name="T117" fmla="*/ 54 h 67"/>
                <a:gd name="T118" fmla="*/ 37 w 73"/>
                <a:gd name="T119" fmla="*/ 53 h 6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3"/>
                <a:gd name="T181" fmla="*/ 0 h 67"/>
                <a:gd name="T182" fmla="*/ 73 w 73"/>
                <a:gd name="T183" fmla="*/ 67 h 6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3" h="67">
                  <a:moveTo>
                    <a:pt x="37" y="53"/>
                  </a:moveTo>
                  <a:lnTo>
                    <a:pt x="38" y="50"/>
                  </a:lnTo>
                  <a:lnTo>
                    <a:pt x="17" y="53"/>
                  </a:lnTo>
                  <a:lnTo>
                    <a:pt x="0" y="51"/>
                  </a:lnTo>
                  <a:lnTo>
                    <a:pt x="4" y="45"/>
                  </a:lnTo>
                  <a:lnTo>
                    <a:pt x="12" y="40"/>
                  </a:lnTo>
                  <a:lnTo>
                    <a:pt x="4" y="40"/>
                  </a:lnTo>
                  <a:lnTo>
                    <a:pt x="8" y="39"/>
                  </a:lnTo>
                  <a:lnTo>
                    <a:pt x="18" y="33"/>
                  </a:lnTo>
                  <a:lnTo>
                    <a:pt x="19" y="34"/>
                  </a:lnTo>
                  <a:lnTo>
                    <a:pt x="22" y="31"/>
                  </a:lnTo>
                  <a:lnTo>
                    <a:pt x="19" y="28"/>
                  </a:lnTo>
                  <a:lnTo>
                    <a:pt x="23" y="26"/>
                  </a:lnTo>
                  <a:lnTo>
                    <a:pt x="35" y="12"/>
                  </a:lnTo>
                  <a:lnTo>
                    <a:pt x="47" y="2"/>
                  </a:lnTo>
                  <a:lnTo>
                    <a:pt x="53" y="0"/>
                  </a:lnTo>
                  <a:lnTo>
                    <a:pt x="57" y="0"/>
                  </a:lnTo>
                  <a:lnTo>
                    <a:pt x="50" y="4"/>
                  </a:lnTo>
                  <a:lnTo>
                    <a:pt x="51" y="6"/>
                  </a:lnTo>
                  <a:lnTo>
                    <a:pt x="47" y="10"/>
                  </a:lnTo>
                  <a:lnTo>
                    <a:pt x="34" y="26"/>
                  </a:lnTo>
                  <a:lnTo>
                    <a:pt x="45" y="19"/>
                  </a:lnTo>
                  <a:lnTo>
                    <a:pt x="42" y="21"/>
                  </a:lnTo>
                  <a:lnTo>
                    <a:pt x="50" y="21"/>
                  </a:lnTo>
                  <a:lnTo>
                    <a:pt x="43" y="25"/>
                  </a:lnTo>
                  <a:lnTo>
                    <a:pt x="43" y="26"/>
                  </a:lnTo>
                  <a:lnTo>
                    <a:pt x="50" y="28"/>
                  </a:lnTo>
                  <a:lnTo>
                    <a:pt x="50" y="31"/>
                  </a:lnTo>
                  <a:lnTo>
                    <a:pt x="60" y="27"/>
                  </a:lnTo>
                  <a:lnTo>
                    <a:pt x="59" y="30"/>
                  </a:lnTo>
                  <a:lnTo>
                    <a:pt x="68" y="29"/>
                  </a:lnTo>
                  <a:lnTo>
                    <a:pt x="61" y="35"/>
                  </a:lnTo>
                  <a:lnTo>
                    <a:pt x="63" y="39"/>
                  </a:lnTo>
                  <a:lnTo>
                    <a:pt x="60" y="42"/>
                  </a:lnTo>
                  <a:lnTo>
                    <a:pt x="72" y="39"/>
                  </a:lnTo>
                  <a:lnTo>
                    <a:pt x="60" y="46"/>
                  </a:lnTo>
                  <a:lnTo>
                    <a:pt x="61" y="49"/>
                  </a:lnTo>
                  <a:lnTo>
                    <a:pt x="60" y="49"/>
                  </a:lnTo>
                  <a:lnTo>
                    <a:pt x="60" y="53"/>
                  </a:lnTo>
                  <a:lnTo>
                    <a:pt x="71" y="45"/>
                  </a:lnTo>
                  <a:lnTo>
                    <a:pt x="66" y="53"/>
                  </a:lnTo>
                  <a:lnTo>
                    <a:pt x="71" y="50"/>
                  </a:lnTo>
                  <a:lnTo>
                    <a:pt x="72" y="54"/>
                  </a:lnTo>
                  <a:lnTo>
                    <a:pt x="62" y="66"/>
                  </a:lnTo>
                  <a:lnTo>
                    <a:pt x="59" y="64"/>
                  </a:lnTo>
                  <a:lnTo>
                    <a:pt x="59" y="59"/>
                  </a:lnTo>
                  <a:lnTo>
                    <a:pt x="52" y="63"/>
                  </a:lnTo>
                  <a:lnTo>
                    <a:pt x="58" y="53"/>
                  </a:lnTo>
                  <a:lnTo>
                    <a:pt x="56" y="50"/>
                  </a:lnTo>
                  <a:lnTo>
                    <a:pt x="50" y="56"/>
                  </a:lnTo>
                  <a:lnTo>
                    <a:pt x="52" y="53"/>
                  </a:lnTo>
                  <a:lnTo>
                    <a:pt x="36" y="63"/>
                  </a:lnTo>
                  <a:lnTo>
                    <a:pt x="35" y="60"/>
                  </a:lnTo>
                  <a:lnTo>
                    <a:pt x="49" y="52"/>
                  </a:lnTo>
                  <a:lnTo>
                    <a:pt x="46" y="53"/>
                  </a:lnTo>
                  <a:lnTo>
                    <a:pt x="48" y="50"/>
                  </a:lnTo>
                  <a:lnTo>
                    <a:pt x="42" y="52"/>
                  </a:lnTo>
                  <a:lnTo>
                    <a:pt x="37" y="54"/>
                  </a:lnTo>
                  <a:lnTo>
                    <a:pt x="33" y="54"/>
                  </a:lnTo>
                  <a:lnTo>
                    <a:pt x="37" y="53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615" name="Freeform 362"/>
            <p:cNvSpPr>
              <a:spLocks/>
            </p:cNvSpPr>
            <p:nvPr/>
          </p:nvSpPr>
          <p:spPr bwMode="auto">
            <a:xfrm>
              <a:off x="1167" y="1339"/>
              <a:ext cx="128" cy="23"/>
            </a:xfrm>
            <a:custGeom>
              <a:avLst/>
              <a:gdLst>
                <a:gd name="T0" fmla="*/ 51 w 128"/>
                <a:gd name="T1" fmla="*/ 11 h 23"/>
                <a:gd name="T2" fmla="*/ 38 w 128"/>
                <a:gd name="T3" fmla="*/ 6 h 23"/>
                <a:gd name="T4" fmla="*/ 56 w 128"/>
                <a:gd name="T5" fmla="*/ 6 h 23"/>
                <a:gd name="T6" fmla="*/ 22 w 128"/>
                <a:gd name="T7" fmla="*/ 4 h 23"/>
                <a:gd name="T8" fmla="*/ 29 w 128"/>
                <a:gd name="T9" fmla="*/ 0 h 23"/>
                <a:gd name="T10" fmla="*/ 0 w 128"/>
                <a:gd name="T11" fmla="*/ 1 h 23"/>
                <a:gd name="T12" fmla="*/ 27 w 128"/>
                <a:gd name="T13" fmla="*/ 4 h 23"/>
                <a:gd name="T14" fmla="*/ 22 w 128"/>
                <a:gd name="T15" fmla="*/ 14 h 23"/>
                <a:gd name="T16" fmla="*/ 17 w 128"/>
                <a:gd name="T17" fmla="*/ 22 h 23"/>
                <a:gd name="T18" fmla="*/ 44 w 128"/>
                <a:gd name="T19" fmla="*/ 22 h 23"/>
                <a:gd name="T20" fmla="*/ 71 w 128"/>
                <a:gd name="T21" fmla="*/ 21 h 23"/>
                <a:gd name="T22" fmla="*/ 97 w 128"/>
                <a:gd name="T23" fmla="*/ 21 h 23"/>
                <a:gd name="T24" fmla="*/ 123 w 128"/>
                <a:gd name="T25" fmla="*/ 20 h 23"/>
                <a:gd name="T26" fmla="*/ 127 w 128"/>
                <a:gd name="T27" fmla="*/ 15 h 23"/>
                <a:gd name="T28" fmla="*/ 106 w 128"/>
                <a:gd name="T29" fmla="*/ 10 h 23"/>
                <a:gd name="T30" fmla="*/ 79 w 128"/>
                <a:gd name="T31" fmla="*/ 11 h 23"/>
                <a:gd name="T32" fmla="*/ 51 w 128"/>
                <a:gd name="T33" fmla="*/ 11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8"/>
                <a:gd name="T52" fmla="*/ 0 h 23"/>
                <a:gd name="T53" fmla="*/ 128 w 128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8" h="23">
                  <a:moveTo>
                    <a:pt x="51" y="11"/>
                  </a:moveTo>
                  <a:lnTo>
                    <a:pt x="38" y="6"/>
                  </a:lnTo>
                  <a:lnTo>
                    <a:pt x="56" y="6"/>
                  </a:lnTo>
                  <a:lnTo>
                    <a:pt x="22" y="4"/>
                  </a:lnTo>
                  <a:lnTo>
                    <a:pt x="29" y="0"/>
                  </a:lnTo>
                  <a:lnTo>
                    <a:pt x="0" y="1"/>
                  </a:lnTo>
                  <a:lnTo>
                    <a:pt x="27" y="4"/>
                  </a:lnTo>
                  <a:lnTo>
                    <a:pt x="22" y="14"/>
                  </a:lnTo>
                  <a:lnTo>
                    <a:pt x="17" y="22"/>
                  </a:lnTo>
                  <a:lnTo>
                    <a:pt x="44" y="22"/>
                  </a:lnTo>
                  <a:lnTo>
                    <a:pt x="71" y="21"/>
                  </a:lnTo>
                  <a:lnTo>
                    <a:pt x="97" y="21"/>
                  </a:lnTo>
                  <a:lnTo>
                    <a:pt x="123" y="20"/>
                  </a:lnTo>
                  <a:lnTo>
                    <a:pt x="127" y="15"/>
                  </a:lnTo>
                  <a:lnTo>
                    <a:pt x="106" y="10"/>
                  </a:lnTo>
                  <a:lnTo>
                    <a:pt x="79" y="11"/>
                  </a:lnTo>
                  <a:lnTo>
                    <a:pt x="51" y="11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616" name="Freeform 363"/>
            <p:cNvSpPr>
              <a:spLocks/>
            </p:cNvSpPr>
            <p:nvPr/>
          </p:nvSpPr>
          <p:spPr bwMode="auto">
            <a:xfrm>
              <a:off x="1211" y="1296"/>
              <a:ext cx="83" cy="31"/>
            </a:xfrm>
            <a:custGeom>
              <a:avLst/>
              <a:gdLst>
                <a:gd name="T0" fmla="*/ 18 w 83"/>
                <a:gd name="T1" fmla="*/ 8 h 31"/>
                <a:gd name="T2" fmla="*/ 11 w 83"/>
                <a:gd name="T3" fmla="*/ 5 h 31"/>
                <a:gd name="T4" fmla="*/ 38 w 83"/>
                <a:gd name="T5" fmla="*/ 0 h 31"/>
                <a:gd name="T6" fmla="*/ 73 w 83"/>
                <a:gd name="T7" fmla="*/ 6 h 31"/>
                <a:gd name="T8" fmla="*/ 65 w 83"/>
                <a:gd name="T9" fmla="*/ 15 h 31"/>
                <a:gd name="T10" fmla="*/ 82 w 83"/>
                <a:gd name="T11" fmla="*/ 18 h 31"/>
                <a:gd name="T12" fmla="*/ 52 w 83"/>
                <a:gd name="T13" fmla="*/ 23 h 31"/>
                <a:gd name="T14" fmla="*/ 39 w 83"/>
                <a:gd name="T15" fmla="*/ 29 h 31"/>
                <a:gd name="T16" fmla="*/ 34 w 83"/>
                <a:gd name="T17" fmla="*/ 26 h 31"/>
                <a:gd name="T18" fmla="*/ 33 w 83"/>
                <a:gd name="T19" fmla="*/ 30 h 31"/>
                <a:gd name="T20" fmla="*/ 5 w 83"/>
                <a:gd name="T21" fmla="*/ 21 h 31"/>
                <a:gd name="T22" fmla="*/ 38 w 83"/>
                <a:gd name="T23" fmla="*/ 18 h 31"/>
                <a:gd name="T24" fmla="*/ 0 w 83"/>
                <a:gd name="T25" fmla="*/ 13 h 31"/>
                <a:gd name="T26" fmla="*/ 18 w 83"/>
                <a:gd name="T27" fmla="*/ 8 h 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3"/>
                <a:gd name="T43" fmla="*/ 0 h 31"/>
                <a:gd name="T44" fmla="*/ 83 w 83"/>
                <a:gd name="T45" fmla="*/ 31 h 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3" h="31">
                  <a:moveTo>
                    <a:pt x="18" y="8"/>
                  </a:moveTo>
                  <a:lnTo>
                    <a:pt x="11" y="5"/>
                  </a:lnTo>
                  <a:lnTo>
                    <a:pt x="38" y="0"/>
                  </a:lnTo>
                  <a:lnTo>
                    <a:pt x="73" y="6"/>
                  </a:lnTo>
                  <a:lnTo>
                    <a:pt x="65" y="15"/>
                  </a:lnTo>
                  <a:lnTo>
                    <a:pt x="82" y="18"/>
                  </a:lnTo>
                  <a:lnTo>
                    <a:pt x="52" y="23"/>
                  </a:lnTo>
                  <a:lnTo>
                    <a:pt x="39" y="29"/>
                  </a:lnTo>
                  <a:lnTo>
                    <a:pt x="34" y="26"/>
                  </a:lnTo>
                  <a:lnTo>
                    <a:pt x="33" y="30"/>
                  </a:lnTo>
                  <a:lnTo>
                    <a:pt x="5" y="21"/>
                  </a:lnTo>
                  <a:lnTo>
                    <a:pt x="38" y="18"/>
                  </a:lnTo>
                  <a:lnTo>
                    <a:pt x="0" y="13"/>
                  </a:lnTo>
                  <a:lnTo>
                    <a:pt x="18" y="8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617" name="Freeform 364"/>
            <p:cNvSpPr>
              <a:spLocks/>
            </p:cNvSpPr>
            <p:nvPr/>
          </p:nvSpPr>
          <p:spPr bwMode="auto">
            <a:xfrm>
              <a:off x="978" y="1339"/>
              <a:ext cx="108" cy="26"/>
            </a:xfrm>
            <a:custGeom>
              <a:avLst/>
              <a:gdLst>
                <a:gd name="T0" fmla="*/ 29 w 108"/>
                <a:gd name="T1" fmla="*/ 25 h 26"/>
                <a:gd name="T2" fmla="*/ 18 w 108"/>
                <a:gd name="T3" fmla="*/ 22 h 26"/>
                <a:gd name="T4" fmla="*/ 53 w 108"/>
                <a:gd name="T5" fmla="*/ 16 h 26"/>
                <a:gd name="T6" fmla="*/ 26 w 108"/>
                <a:gd name="T7" fmla="*/ 16 h 26"/>
                <a:gd name="T8" fmla="*/ 0 w 108"/>
                <a:gd name="T9" fmla="*/ 16 h 26"/>
                <a:gd name="T10" fmla="*/ 25 w 108"/>
                <a:gd name="T11" fmla="*/ 12 h 26"/>
                <a:gd name="T12" fmla="*/ 14 w 108"/>
                <a:gd name="T13" fmla="*/ 11 h 26"/>
                <a:gd name="T14" fmla="*/ 31 w 108"/>
                <a:gd name="T15" fmla="*/ 9 h 26"/>
                <a:gd name="T16" fmla="*/ 24 w 108"/>
                <a:gd name="T17" fmla="*/ 7 h 26"/>
                <a:gd name="T18" fmla="*/ 53 w 108"/>
                <a:gd name="T19" fmla="*/ 8 h 26"/>
                <a:gd name="T20" fmla="*/ 74 w 108"/>
                <a:gd name="T21" fmla="*/ 13 h 26"/>
                <a:gd name="T22" fmla="*/ 75 w 108"/>
                <a:gd name="T23" fmla="*/ 3 h 26"/>
                <a:gd name="T24" fmla="*/ 93 w 108"/>
                <a:gd name="T25" fmla="*/ 0 h 26"/>
                <a:gd name="T26" fmla="*/ 87 w 108"/>
                <a:gd name="T27" fmla="*/ 11 h 26"/>
                <a:gd name="T28" fmla="*/ 107 w 108"/>
                <a:gd name="T29" fmla="*/ 10 h 26"/>
                <a:gd name="T30" fmla="*/ 91 w 108"/>
                <a:gd name="T31" fmla="*/ 18 h 26"/>
                <a:gd name="T32" fmla="*/ 78 w 108"/>
                <a:gd name="T33" fmla="*/ 18 h 26"/>
                <a:gd name="T34" fmla="*/ 53 w 108"/>
                <a:gd name="T35" fmla="*/ 22 h 26"/>
                <a:gd name="T36" fmla="*/ 29 w 108"/>
                <a:gd name="T37" fmla="*/ 25 h 2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8"/>
                <a:gd name="T58" fmla="*/ 0 h 26"/>
                <a:gd name="T59" fmla="*/ 108 w 108"/>
                <a:gd name="T60" fmla="*/ 26 h 2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8" h="26">
                  <a:moveTo>
                    <a:pt x="29" y="25"/>
                  </a:moveTo>
                  <a:lnTo>
                    <a:pt x="18" y="22"/>
                  </a:lnTo>
                  <a:lnTo>
                    <a:pt x="53" y="16"/>
                  </a:lnTo>
                  <a:lnTo>
                    <a:pt x="26" y="16"/>
                  </a:lnTo>
                  <a:lnTo>
                    <a:pt x="0" y="16"/>
                  </a:lnTo>
                  <a:lnTo>
                    <a:pt x="25" y="12"/>
                  </a:lnTo>
                  <a:lnTo>
                    <a:pt x="14" y="11"/>
                  </a:lnTo>
                  <a:lnTo>
                    <a:pt x="31" y="9"/>
                  </a:lnTo>
                  <a:lnTo>
                    <a:pt x="24" y="7"/>
                  </a:lnTo>
                  <a:lnTo>
                    <a:pt x="53" y="8"/>
                  </a:lnTo>
                  <a:lnTo>
                    <a:pt x="74" y="13"/>
                  </a:lnTo>
                  <a:lnTo>
                    <a:pt x="75" y="3"/>
                  </a:lnTo>
                  <a:lnTo>
                    <a:pt x="93" y="0"/>
                  </a:lnTo>
                  <a:lnTo>
                    <a:pt x="87" y="11"/>
                  </a:lnTo>
                  <a:lnTo>
                    <a:pt x="107" y="10"/>
                  </a:lnTo>
                  <a:lnTo>
                    <a:pt x="91" y="18"/>
                  </a:lnTo>
                  <a:lnTo>
                    <a:pt x="78" y="18"/>
                  </a:lnTo>
                  <a:lnTo>
                    <a:pt x="53" y="22"/>
                  </a:lnTo>
                  <a:lnTo>
                    <a:pt x="29" y="25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618" name="Freeform 365"/>
            <p:cNvSpPr>
              <a:spLocks/>
            </p:cNvSpPr>
            <p:nvPr/>
          </p:nvSpPr>
          <p:spPr bwMode="auto">
            <a:xfrm>
              <a:off x="1122" y="1463"/>
              <a:ext cx="68" cy="36"/>
            </a:xfrm>
            <a:custGeom>
              <a:avLst/>
              <a:gdLst>
                <a:gd name="T0" fmla="*/ 47 w 68"/>
                <a:gd name="T1" fmla="*/ 26 h 36"/>
                <a:gd name="T2" fmla="*/ 42 w 68"/>
                <a:gd name="T3" fmla="*/ 24 h 36"/>
                <a:gd name="T4" fmla="*/ 42 w 68"/>
                <a:gd name="T5" fmla="*/ 22 h 36"/>
                <a:gd name="T6" fmla="*/ 37 w 68"/>
                <a:gd name="T7" fmla="*/ 25 h 36"/>
                <a:gd name="T8" fmla="*/ 15 w 68"/>
                <a:gd name="T9" fmla="*/ 35 h 36"/>
                <a:gd name="T10" fmla="*/ 14 w 68"/>
                <a:gd name="T11" fmla="*/ 27 h 36"/>
                <a:gd name="T12" fmla="*/ 0 w 68"/>
                <a:gd name="T13" fmla="*/ 28 h 36"/>
                <a:gd name="T14" fmla="*/ 15 w 68"/>
                <a:gd name="T15" fmla="*/ 21 h 36"/>
                <a:gd name="T16" fmla="*/ 23 w 68"/>
                <a:gd name="T17" fmla="*/ 11 h 36"/>
                <a:gd name="T18" fmla="*/ 32 w 68"/>
                <a:gd name="T19" fmla="*/ 0 h 36"/>
                <a:gd name="T20" fmla="*/ 38 w 68"/>
                <a:gd name="T21" fmla="*/ 3 h 36"/>
                <a:gd name="T22" fmla="*/ 36 w 68"/>
                <a:gd name="T23" fmla="*/ 8 h 36"/>
                <a:gd name="T24" fmla="*/ 41 w 68"/>
                <a:gd name="T25" fmla="*/ 6 h 36"/>
                <a:gd name="T26" fmla="*/ 58 w 68"/>
                <a:gd name="T27" fmla="*/ 17 h 36"/>
                <a:gd name="T28" fmla="*/ 52 w 68"/>
                <a:gd name="T29" fmla="*/ 24 h 36"/>
                <a:gd name="T30" fmla="*/ 66 w 68"/>
                <a:gd name="T31" fmla="*/ 25 h 36"/>
                <a:gd name="T32" fmla="*/ 67 w 68"/>
                <a:gd name="T33" fmla="*/ 26 h 36"/>
                <a:gd name="T34" fmla="*/ 56 w 68"/>
                <a:gd name="T35" fmla="*/ 31 h 36"/>
                <a:gd name="T36" fmla="*/ 47 w 68"/>
                <a:gd name="T37" fmla="*/ 26 h 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8"/>
                <a:gd name="T58" fmla="*/ 0 h 36"/>
                <a:gd name="T59" fmla="*/ 68 w 68"/>
                <a:gd name="T60" fmla="*/ 36 h 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8" h="36">
                  <a:moveTo>
                    <a:pt x="47" y="26"/>
                  </a:moveTo>
                  <a:lnTo>
                    <a:pt x="42" y="24"/>
                  </a:lnTo>
                  <a:lnTo>
                    <a:pt x="42" y="22"/>
                  </a:lnTo>
                  <a:lnTo>
                    <a:pt x="37" y="25"/>
                  </a:lnTo>
                  <a:lnTo>
                    <a:pt x="15" y="35"/>
                  </a:lnTo>
                  <a:lnTo>
                    <a:pt x="14" y="27"/>
                  </a:lnTo>
                  <a:lnTo>
                    <a:pt x="0" y="28"/>
                  </a:lnTo>
                  <a:lnTo>
                    <a:pt x="15" y="21"/>
                  </a:lnTo>
                  <a:lnTo>
                    <a:pt x="23" y="11"/>
                  </a:lnTo>
                  <a:lnTo>
                    <a:pt x="32" y="0"/>
                  </a:lnTo>
                  <a:lnTo>
                    <a:pt x="38" y="3"/>
                  </a:lnTo>
                  <a:lnTo>
                    <a:pt x="36" y="8"/>
                  </a:lnTo>
                  <a:lnTo>
                    <a:pt x="41" y="6"/>
                  </a:lnTo>
                  <a:lnTo>
                    <a:pt x="58" y="17"/>
                  </a:lnTo>
                  <a:lnTo>
                    <a:pt x="52" y="24"/>
                  </a:lnTo>
                  <a:lnTo>
                    <a:pt x="66" y="25"/>
                  </a:lnTo>
                  <a:lnTo>
                    <a:pt x="67" y="26"/>
                  </a:lnTo>
                  <a:lnTo>
                    <a:pt x="56" y="31"/>
                  </a:lnTo>
                  <a:lnTo>
                    <a:pt x="47" y="26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619" name="Freeform 366"/>
            <p:cNvSpPr>
              <a:spLocks/>
            </p:cNvSpPr>
            <p:nvPr/>
          </p:nvSpPr>
          <p:spPr bwMode="auto">
            <a:xfrm>
              <a:off x="1071" y="1371"/>
              <a:ext cx="61" cy="28"/>
            </a:xfrm>
            <a:custGeom>
              <a:avLst/>
              <a:gdLst>
                <a:gd name="T0" fmla="*/ 60 w 61"/>
                <a:gd name="T1" fmla="*/ 1 h 28"/>
                <a:gd name="T2" fmla="*/ 25 w 61"/>
                <a:gd name="T3" fmla="*/ 0 h 28"/>
                <a:gd name="T4" fmla="*/ 29 w 61"/>
                <a:gd name="T5" fmla="*/ 7 h 28"/>
                <a:gd name="T6" fmla="*/ 22 w 61"/>
                <a:gd name="T7" fmla="*/ 11 h 28"/>
                <a:gd name="T8" fmla="*/ 0 w 61"/>
                <a:gd name="T9" fmla="*/ 12 h 28"/>
                <a:gd name="T10" fmla="*/ 13 w 61"/>
                <a:gd name="T11" fmla="*/ 19 h 28"/>
                <a:gd name="T12" fmla="*/ 26 w 61"/>
                <a:gd name="T13" fmla="*/ 27 h 28"/>
                <a:gd name="T14" fmla="*/ 28 w 61"/>
                <a:gd name="T15" fmla="*/ 22 h 28"/>
                <a:gd name="T16" fmla="*/ 44 w 61"/>
                <a:gd name="T17" fmla="*/ 22 h 28"/>
                <a:gd name="T18" fmla="*/ 52 w 61"/>
                <a:gd name="T19" fmla="*/ 11 h 28"/>
                <a:gd name="T20" fmla="*/ 60 w 61"/>
                <a:gd name="T21" fmla="*/ 1 h 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1"/>
                <a:gd name="T34" fmla="*/ 0 h 28"/>
                <a:gd name="T35" fmla="*/ 61 w 61"/>
                <a:gd name="T36" fmla="*/ 28 h 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1" h="28">
                  <a:moveTo>
                    <a:pt x="60" y="1"/>
                  </a:moveTo>
                  <a:lnTo>
                    <a:pt x="25" y="0"/>
                  </a:lnTo>
                  <a:lnTo>
                    <a:pt x="29" y="7"/>
                  </a:lnTo>
                  <a:lnTo>
                    <a:pt x="22" y="11"/>
                  </a:lnTo>
                  <a:lnTo>
                    <a:pt x="0" y="12"/>
                  </a:lnTo>
                  <a:lnTo>
                    <a:pt x="13" y="19"/>
                  </a:lnTo>
                  <a:lnTo>
                    <a:pt x="26" y="27"/>
                  </a:lnTo>
                  <a:lnTo>
                    <a:pt x="28" y="22"/>
                  </a:lnTo>
                  <a:lnTo>
                    <a:pt x="44" y="22"/>
                  </a:lnTo>
                  <a:lnTo>
                    <a:pt x="52" y="11"/>
                  </a:lnTo>
                  <a:lnTo>
                    <a:pt x="60" y="1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620" name="Freeform 367"/>
            <p:cNvSpPr>
              <a:spLocks/>
            </p:cNvSpPr>
            <p:nvPr/>
          </p:nvSpPr>
          <p:spPr bwMode="auto">
            <a:xfrm>
              <a:off x="1127" y="1369"/>
              <a:ext cx="64" cy="24"/>
            </a:xfrm>
            <a:custGeom>
              <a:avLst/>
              <a:gdLst>
                <a:gd name="T0" fmla="*/ 39 w 64"/>
                <a:gd name="T1" fmla="*/ 13 h 24"/>
                <a:gd name="T2" fmla="*/ 18 w 64"/>
                <a:gd name="T3" fmla="*/ 15 h 24"/>
                <a:gd name="T4" fmla="*/ 21 w 64"/>
                <a:gd name="T5" fmla="*/ 16 h 24"/>
                <a:gd name="T6" fmla="*/ 11 w 64"/>
                <a:gd name="T7" fmla="*/ 22 h 24"/>
                <a:gd name="T8" fmla="*/ 0 w 64"/>
                <a:gd name="T9" fmla="*/ 23 h 24"/>
                <a:gd name="T10" fmla="*/ 3 w 64"/>
                <a:gd name="T11" fmla="*/ 21 h 24"/>
                <a:gd name="T12" fmla="*/ 13 w 64"/>
                <a:gd name="T13" fmla="*/ 6 h 24"/>
                <a:gd name="T14" fmla="*/ 21 w 64"/>
                <a:gd name="T15" fmla="*/ 5 h 24"/>
                <a:gd name="T16" fmla="*/ 19 w 64"/>
                <a:gd name="T17" fmla="*/ 2 h 24"/>
                <a:gd name="T18" fmla="*/ 27 w 64"/>
                <a:gd name="T19" fmla="*/ 0 h 24"/>
                <a:gd name="T20" fmla="*/ 63 w 64"/>
                <a:gd name="T21" fmla="*/ 2 h 24"/>
                <a:gd name="T22" fmla="*/ 54 w 64"/>
                <a:gd name="T23" fmla="*/ 6 h 24"/>
                <a:gd name="T24" fmla="*/ 39 w 64"/>
                <a:gd name="T25" fmla="*/ 13 h 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4"/>
                <a:gd name="T40" fmla="*/ 0 h 24"/>
                <a:gd name="T41" fmla="*/ 64 w 64"/>
                <a:gd name="T42" fmla="*/ 24 h 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4" h="24">
                  <a:moveTo>
                    <a:pt x="39" y="13"/>
                  </a:moveTo>
                  <a:lnTo>
                    <a:pt x="18" y="15"/>
                  </a:lnTo>
                  <a:lnTo>
                    <a:pt x="21" y="16"/>
                  </a:lnTo>
                  <a:lnTo>
                    <a:pt x="11" y="22"/>
                  </a:lnTo>
                  <a:lnTo>
                    <a:pt x="0" y="23"/>
                  </a:lnTo>
                  <a:lnTo>
                    <a:pt x="3" y="21"/>
                  </a:lnTo>
                  <a:lnTo>
                    <a:pt x="13" y="6"/>
                  </a:lnTo>
                  <a:lnTo>
                    <a:pt x="21" y="5"/>
                  </a:lnTo>
                  <a:lnTo>
                    <a:pt x="19" y="2"/>
                  </a:lnTo>
                  <a:lnTo>
                    <a:pt x="27" y="0"/>
                  </a:lnTo>
                  <a:lnTo>
                    <a:pt x="63" y="2"/>
                  </a:lnTo>
                  <a:lnTo>
                    <a:pt x="54" y="6"/>
                  </a:lnTo>
                  <a:lnTo>
                    <a:pt x="39" y="13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621" name="Freeform 368"/>
            <p:cNvSpPr>
              <a:spLocks/>
            </p:cNvSpPr>
            <p:nvPr/>
          </p:nvSpPr>
          <p:spPr bwMode="auto">
            <a:xfrm>
              <a:off x="582" y="1660"/>
              <a:ext cx="34" cy="34"/>
            </a:xfrm>
            <a:custGeom>
              <a:avLst/>
              <a:gdLst>
                <a:gd name="T0" fmla="*/ 23 w 34"/>
                <a:gd name="T1" fmla="*/ 23 h 34"/>
                <a:gd name="T2" fmla="*/ 21 w 34"/>
                <a:gd name="T3" fmla="*/ 25 h 34"/>
                <a:gd name="T4" fmla="*/ 12 w 34"/>
                <a:gd name="T5" fmla="*/ 24 h 34"/>
                <a:gd name="T6" fmla="*/ 15 w 34"/>
                <a:gd name="T7" fmla="*/ 21 h 34"/>
                <a:gd name="T8" fmla="*/ 12 w 34"/>
                <a:gd name="T9" fmla="*/ 20 h 34"/>
                <a:gd name="T10" fmla="*/ 6 w 34"/>
                <a:gd name="T11" fmla="*/ 19 h 34"/>
                <a:gd name="T12" fmla="*/ 13 w 34"/>
                <a:gd name="T13" fmla="*/ 15 h 34"/>
                <a:gd name="T14" fmla="*/ 7 w 34"/>
                <a:gd name="T15" fmla="*/ 13 h 34"/>
                <a:gd name="T16" fmla="*/ 6 w 34"/>
                <a:gd name="T17" fmla="*/ 9 h 34"/>
                <a:gd name="T18" fmla="*/ 2 w 34"/>
                <a:gd name="T19" fmla="*/ 8 h 34"/>
                <a:gd name="T20" fmla="*/ 1 w 34"/>
                <a:gd name="T21" fmla="*/ 7 h 34"/>
                <a:gd name="T22" fmla="*/ 6 w 34"/>
                <a:gd name="T23" fmla="*/ 3 h 34"/>
                <a:gd name="T24" fmla="*/ 3 w 34"/>
                <a:gd name="T25" fmla="*/ 4 h 34"/>
                <a:gd name="T26" fmla="*/ 0 w 34"/>
                <a:gd name="T27" fmla="*/ 0 h 34"/>
                <a:gd name="T28" fmla="*/ 12 w 34"/>
                <a:gd name="T29" fmla="*/ 3 h 34"/>
                <a:gd name="T30" fmla="*/ 23 w 34"/>
                <a:gd name="T31" fmla="*/ 5 h 34"/>
                <a:gd name="T32" fmla="*/ 26 w 34"/>
                <a:gd name="T33" fmla="*/ 12 h 34"/>
                <a:gd name="T34" fmla="*/ 31 w 34"/>
                <a:gd name="T35" fmla="*/ 20 h 34"/>
                <a:gd name="T36" fmla="*/ 32 w 34"/>
                <a:gd name="T37" fmla="*/ 30 h 34"/>
                <a:gd name="T38" fmla="*/ 33 w 34"/>
                <a:gd name="T39" fmla="*/ 33 h 34"/>
                <a:gd name="T40" fmla="*/ 16 w 34"/>
                <a:gd name="T41" fmla="*/ 28 h 34"/>
                <a:gd name="T42" fmla="*/ 23 w 34"/>
                <a:gd name="T43" fmla="*/ 23 h 3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4"/>
                <a:gd name="T67" fmla="*/ 0 h 34"/>
                <a:gd name="T68" fmla="*/ 34 w 34"/>
                <a:gd name="T69" fmla="*/ 34 h 3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4" h="34">
                  <a:moveTo>
                    <a:pt x="23" y="23"/>
                  </a:moveTo>
                  <a:lnTo>
                    <a:pt x="21" y="25"/>
                  </a:lnTo>
                  <a:lnTo>
                    <a:pt x="12" y="24"/>
                  </a:lnTo>
                  <a:lnTo>
                    <a:pt x="15" y="21"/>
                  </a:lnTo>
                  <a:lnTo>
                    <a:pt x="12" y="20"/>
                  </a:lnTo>
                  <a:lnTo>
                    <a:pt x="6" y="19"/>
                  </a:lnTo>
                  <a:lnTo>
                    <a:pt x="13" y="15"/>
                  </a:lnTo>
                  <a:lnTo>
                    <a:pt x="7" y="13"/>
                  </a:lnTo>
                  <a:lnTo>
                    <a:pt x="6" y="9"/>
                  </a:lnTo>
                  <a:lnTo>
                    <a:pt x="2" y="8"/>
                  </a:lnTo>
                  <a:lnTo>
                    <a:pt x="1" y="7"/>
                  </a:lnTo>
                  <a:lnTo>
                    <a:pt x="6" y="3"/>
                  </a:lnTo>
                  <a:lnTo>
                    <a:pt x="3" y="4"/>
                  </a:lnTo>
                  <a:lnTo>
                    <a:pt x="0" y="0"/>
                  </a:lnTo>
                  <a:lnTo>
                    <a:pt x="12" y="3"/>
                  </a:lnTo>
                  <a:lnTo>
                    <a:pt x="23" y="5"/>
                  </a:lnTo>
                  <a:lnTo>
                    <a:pt x="26" y="12"/>
                  </a:lnTo>
                  <a:lnTo>
                    <a:pt x="31" y="20"/>
                  </a:lnTo>
                  <a:lnTo>
                    <a:pt x="32" y="30"/>
                  </a:lnTo>
                  <a:lnTo>
                    <a:pt x="33" y="33"/>
                  </a:lnTo>
                  <a:lnTo>
                    <a:pt x="16" y="28"/>
                  </a:lnTo>
                  <a:lnTo>
                    <a:pt x="23" y="23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622" name="Freeform 369"/>
            <p:cNvSpPr>
              <a:spLocks/>
            </p:cNvSpPr>
            <p:nvPr/>
          </p:nvSpPr>
          <p:spPr bwMode="auto">
            <a:xfrm>
              <a:off x="947" y="1333"/>
              <a:ext cx="79" cy="18"/>
            </a:xfrm>
            <a:custGeom>
              <a:avLst/>
              <a:gdLst>
                <a:gd name="T0" fmla="*/ 47 w 79"/>
                <a:gd name="T1" fmla="*/ 9 h 18"/>
                <a:gd name="T2" fmla="*/ 48 w 79"/>
                <a:gd name="T3" fmla="*/ 8 h 18"/>
                <a:gd name="T4" fmla="*/ 39 w 79"/>
                <a:gd name="T5" fmla="*/ 10 h 18"/>
                <a:gd name="T6" fmla="*/ 30 w 79"/>
                <a:gd name="T7" fmla="*/ 14 h 18"/>
                <a:gd name="T8" fmla="*/ 29 w 79"/>
                <a:gd name="T9" fmla="*/ 12 h 18"/>
                <a:gd name="T10" fmla="*/ 23 w 79"/>
                <a:gd name="T11" fmla="*/ 16 h 18"/>
                <a:gd name="T12" fmla="*/ 15 w 79"/>
                <a:gd name="T13" fmla="*/ 17 h 18"/>
                <a:gd name="T14" fmla="*/ 15 w 79"/>
                <a:gd name="T15" fmla="*/ 14 h 18"/>
                <a:gd name="T16" fmla="*/ 9 w 79"/>
                <a:gd name="T17" fmla="*/ 15 h 18"/>
                <a:gd name="T18" fmla="*/ 0 w 79"/>
                <a:gd name="T19" fmla="*/ 15 h 18"/>
                <a:gd name="T20" fmla="*/ 6 w 79"/>
                <a:gd name="T21" fmla="*/ 11 h 18"/>
                <a:gd name="T22" fmla="*/ 34 w 79"/>
                <a:gd name="T23" fmla="*/ 6 h 18"/>
                <a:gd name="T24" fmla="*/ 53 w 79"/>
                <a:gd name="T25" fmla="*/ 1 h 18"/>
                <a:gd name="T26" fmla="*/ 66 w 79"/>
                <a:gd name="T27" fmla="*/ 0 h 18"/>
                <a:gd name="T28" fmla="*/ 78 w 79"/>
                <a:gd name="T29" fmla="*/ 2 h 18"/>
                <a:gd name="T30" fmla="*/ 67 w 79"/>
                <a:gd name="T31" fmla="*/ 4 h 18"/>
                <a:gd name="T32" fmla="*/ 69 w 79"/>
                <a:gd name="T33" fmla="*/ 6 h 18"/>
                <a:gd name="T34" fmla="*/ 66 w 79"/>
                <a:gd name="T35" fmla="*/ 7 h 18"/>
                <a:gd name="T36" fmla="*/ 53 w 79"/>
                <a:gd name="T37" fmla="*/ 9 h 18"/>
                <a:gd name="T38" fmla="*/ 46 w 79"/>
                <a:gd name="T39" fmla="*/ 13 h 18"/>
                <a:gd name="T40" fmla="*/ 47 w 79"/>
                <a:gd name="T41" fmla="*/ 9 h 1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9"/>
                <a:gd name="T64" fmla="*/ 0 h 18"/>
                <a:gd name="T65" fmla="*/ 79 w 79"/>
                <a:gd name="T66" fmla="*/ 18 h 1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9" h="18">
                  <a:moveTo>
                    <a:pt x="47" y="9"/>
                  </a:moveTo>
                  <a:lnTo>
                    <a:pt x="48" y="8"/>
                  </a:lnTo>
                  <a:lnTo>
                    <a:pt x="39" y="10"/>
                  </a:lnTo>
                  <a:lnTo>
                    <a:pt x="30" y="14"/>
                  </a:lnTo>
                  <a:lnTo>
                    <a:pt x="29" y="12"/>
                  </a:lnTo>
                  <a:lnTo>
                    <a:pt x="23" y="16"/>
                  </a:lnTo>
                  <a:lnTo>
                    <a:pt x="15" y="17"/>
                  </a:lnTo>
                  <a:lnTo>
                    <a:pt x="15" y="14"/>
                  </a:lnTo>
                  <a:lnTo>
                    <a:pt x="9" y="15"/>
                  </a:lnTo>
                  <a:lnTo>
                    <a:pt x="0" y="15"/>
                  </a:lnTo>
                  <a:lnTo>
                    <a:pt x="6" y="11"/>
                  </a:lnTo>
                  <a:lnTo>
                    <a:pt x="34" y="6"/>
                  </a:lnTo>
                  <a:lnTo>
                    <a:pt x="53" y="1"/>
                  </a:lnTo>
                  <a:lnTo>
                    <a:pt x="66" y="0"/>
                  </a:lnTo>
                  <a:lnTo>
                    <a:pt x="78" y="2"/>
                  </a:lnTo>
                  <a:lnTo>
                    <a:pt x="67" y="4"/>
                  </a:lnTo>
                  <a:lnTo>
                    <a:pt x="69" y="6"/>
                  </a:lnTo>
                  <a:lnTo>
                    <a:pt x="66" y="7"/>
                  </a:lnTo>
                  <a:lnTo>
                    <a:pt x="53" y="9"/>
                  </a:lnTo>
                  <a:lnTo>
                    <a:pt x="46" y="13"/>
                  </a:lnTo>
                  <a:lnTo>
                    <a:pt x="47" y="9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623" name="Freeform 370"/>
            <p:cNvSpPr>
              <a:spLocks/>
            </p:cNvSpPr>
            <p:nvPr/>
          </p:nvSpPr>
          <p:spPr bwMode="auto">
            <a:xfrm>
              <a:off x="1106" y="1340"/>
              <a:ext cx="51" cy="18"/>
            </a:xfrm>
            <a:custGeom>
              <a:avLst/>
              <a:gdLst>
                <a:gd name="T0" fmla="*/ 24 w 51"/>
                <a:gd name="T1" fmla="*/ 5 h 18"/>
                <a:gd name="T2" fmla="*/ 15 w 51"/>
                <a:gd name="T3" fmla="*/ 3 h 18"/>
                <a:gd name="T4" fmla="*/ 19 w 51"/>
                <a:gd name="T5" fmla="*/ 4 h 18"/>
                <a:gd name="T6" fmla="*/ 14 w 51"/>
                <a:gd name="T7" fmla="*/ 5 h 18"/>
                <a:gd name="T8" fmla="*/ 13 w 51"/>
                <a:gd name="T9" fmla="*/ 8 h 18"/>
                <a:gd name="T10" fmla="*/ 13 w 51"/>
                <a:gd name="T11" fmla="*/ 9 h 18"/>
                <a:gd name="T12" fmla="*/ 0 w 51"/>
                <a:gd name="T13" fmla="*/ 10 h 18"/>
                <a:gd name="T14" fmla="*/ 33 w 51"/>
                <a:gd name="T15" fmla="*/ 10 h 18"/>
                <a:gd name="T16" fmla="*/ 13 w 51"/>
                <a:gd name="T17" fmla="*/ 14 h 18"/>
                <a:gd name="T18" fmla="*/ 12 w 51"/>
                <a:gd name="T19" fmla="*/ 15 h 18"/>
                <a:gd name="T20" fmla="*/ 31 w 51"/>
                <a:gd name="T21" fmla="*/ 17 h 18"/>
                <a:gd name="T22" fmla="*/ 34 w 51"/>
                <a:gd name="T23" fmla="*/ 15 h 18"/>
                <a:gd name="T24" fmla="*/ 36 w 51"/>
                <a:gd name="T25" fmla="*/ 13 h 18"/>
                <a:gd name="T26" fmla="*/ 42 w 51"/>
                <a:gd name="T27" fmla="*/ 13 h 18"/>
                <a:gd name="T28" fmla="*/ 45 w 51"/>
                <a:gd name="T29" fmla="*/ 10 h 18"/>
                <a:gd name="T30" fmla="*/ 42 w 51"/>
                <a:gd name="T31" fmla="*/ 9 h 18"/>
                <a:gd name="T32" fmla="*/ 50 w 51"/>
                <a:gd name="T33" fmla="*/ 3 h 18"/>
                <a:gd name="T34" fmla="*/ 47 w 51"/>
                <a:gd name="T35" fmla="*/ 0 h 18"/>
                <a:gd name="T36" fmla="*/ 40 w 51"/>
                <a:gd name="T37" fmla="*/ 2 h 18"/>
                <a:gd name="T38" fmla="*/ 25 w 51"/>
                <a:gd name="T39" fmla="*/ 1 h 18"/>
                <a:gd name="T40" fmla="*/ 31 w 51"/>
                <a:gd name="T41" fmla="*/ 5 h 18"/>
                <a:gd name="T42" fmla="*/ 27 w 51"/>
                <a:gd name="T43" fmla="*/ 7 h 18"/>
                <a:gd name="T44" fmla="*/ 24 w 51"/>
                <a:gd name="T45" fmla="*/ 5 h 1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1"/>
                <a:gd name="T70" fmla="*/ 0 h 18"/>
                <a:gd name="T71" fmla="*/ 51 w 51"/>
                <a:gd name="T72" fmla="*/ 18 h 1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1" h="18">
                  <a:moveTo>
                    <a:pt x="24" y="5"/>
                  </a:moveTo>
                  <a:lnTo>
                    <a:pt x="15" y="3"/>
                  </a:lnTo>
                  <a:lnTo>
                    <a:pt x="19" y="4"/>
                  </a:lnTo>
                  <a:lnTo>
                    <a:pt x="14" y="5"/>
                  </a:lnTo>
                  <a:lnTo>
                    <a:pt x="13" y="8"/>
                  </a:lnTo>
                  <a:lnTo>
                    <a:pt x="13" y="9"/>
                  </a:lnTo>
                  <a:lnTo>
                    <a:pt x="0" y="10"/>
                  </a:lnTo>
                  <a:lnTo>
                    <a:pt x="33" y="10"/>
                  </a:lnTo>
                  <a:lnTo>
                    <a:pt x="13" y="14"/>
                  </a:lnTo>
                  <a:lnTo>
                    <a:pt x="12" y="15"/>
                  </a:lnTo>
                  <a:lnTo>
                    <a:pt x="31" y="17"/>
                  </a:lnTo>
                  <a:lnTo>
                    <a:pt x="34" y="15"/>
                  </a:lnTo>
                  <a:lnTo>
                    <a:pt x="36" y="13"/>
                  </a:lnTo>
                  <a:lnTo>
                    <a:pt x="42" y="13"/>
                  </a:lnTo>
                  <a:lnTo>
                    <a:pt x="45" y="10"/>
                  </a:lnTo>
                  <a:lnTo>
                    <a:pt x="42" y="9"/>
                  </a:lnTo>
                  <a:lnTo>
                    <a:pt x="50" y="3"/>
                  </a:lnTo>
                  <a:lnTo>
                    <a:pt x="47" y="0"/>
                  </a:lnTo>
                  <a:lnTo>
                    <a:pt x="40" y="2"/>
                  </a:lnTo>
                  <a:lnTo>
                    <a:pt x="25" y="1"/>
                  </a:lnTo>
                  <a:lnTo>
                    <a:pt x="31" y="5"/>
                  </a:lnTo>
                  <a:lnTo>
                    <a:pt x="27" y="7"/>
                  </a:lnTo>
                  <a:lnTo>
                    <a:pt x="24" y="5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624" name="Freeform 371"/>
            <p:cNvSpPr>
              <a:spLocks/>
            </p:cNvSpPr>
            <p:nvPr/>
          </p:nvSpPr>
          <p:spPr bwMode="auto">
            <a:xfrm>
              <a:off x="1126" y="1314"/>
              <a:ext cx="42" cy="17"/>
            </a:xfrm>
            <a:custGeom>
              <a:avLst/>
              <a:gdLst>
                <a:gd name="T0" fmla="*/ 26 w 42"/>
                <a:gd name="T1" fmla="*/ 3 h 17"/>
                <a:gd name="T2" fmla="*/ 27 w 42"/>
                <a:gd name="T3" fmla="*/ 2 h 17"/>
                <a:gd name="T4" fmla="*/ 36 w 42"/>
                <a:gd name="T5" fmla="*/ 3 h 17"/>
                <a:gd name="T6" fmla="*/ 40 w 42"/>
                <a:gd name="T7" fmla="*/ 4 h 17"/>
                <a:gd name="T8" fmla="*/ 39 w 42"/>
                <a:gd name="T9" fmla="*/ 8 h 17"/>
                <a:gd name="T10" fmla="*/ 41 w 42"/>
                <a:gd name="T11" fmla="*/ 12 h 17"/>
                <a:gd name="T12" fmla="*/ 31 w 42"/>
                <a:gd name="T13" fmla="*/ 16 h 17"/>
                <a:gd name="T14" fmla="*/ 19 w 42"/>
                <a:gd name="T15" fmla="*/ 10 h 17"/>
                <a:gd name="T16" fmla="*/ 0 w 42"/>
                <a:gd name="T17" fmla="*/ 9 h 17"/>
                <a:gd name="T18" fmla="*/ 4 w 42"/>
                <a:gd name="T19" fmla="*/ 7 h 17"/>
                <a:gd name="T20" fmla="*/ 14 w 42"/>
                <a:gd name="T21" fmla="*/ 6 h 17"/>
                <a:gd name="T22" fmla="*/ 14 w 42"/>
                <a:gd name="T23" fmla="*/ 3 h 17"/>
                <a:gd name="T24" fmla="*/ 6 w 42"/>
                <a:gd name="T25" fmla="*/ 4 h 17"/>
                <a:gd name="T26" fmla="*/ 4 w 42"/>
                <a:gd name="T27" fmla="*/ 0 h 17"/>
                <a:gd name="T28" fmla="*/ 26 w 42"/>
                <a:gd name="T29" fmla="*/ 0 h 17"/>
                <a:gd name="T30" fmla="*/ 26 w 42"/>
                <a:gd name="T31" fmla="*/ 3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2"/>
                <a:gd name="T49" fmla="*/ 0 h 17"/>
                <a:gd name="T50" fmla="*/ 42 w 42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2" h="17">
                  <a:moveTo>
                    <a:pt x="26" y="3"/>
                  </a:moveTo>
                  <a:lnTo>
                    <a:pt x="27" y="2"/>
                  </a:lnTo>
                  <a:lnTo>
                    <a:pt x="36" y="3"/>
                  </a:lnTo>
                  <a:lnTo>
                    <a:pt x="40" y="4"/>
                  </a:lnTo>
                  <a:lnTo>
                    <a:pt x="39" y="8"/>
                  </a:lnTo>
                  <a:lnTo>
                    <a:pt x="41" y="12"/>
                  </a:lnTo>
                  <a:lnTo>
                    <a:pt x="31" y="16"/>
                  </a:lnTo>
                  <a:lnTo>
                    <a:pt x="19" y="10"/>
                  </a:lnTo>
                  <a:lnTo>
                    <a:pt x="0" y="9"/>
                  </a:lnTo>
                  <a:lnTo>
                    <a:pt x="4" y="7"/>
                  </a:lnTo>
                  <a:lnTo>
                    <a:pt x="14" y="6"/>
                  </a:lnTo>
                  <a:lnTo>
                    <a:pt x="14" y="3"/>
                  </a:lnTo>
                  <a:lnTo>
                    <a:pt x="6" y="4"/>
                  </a:lnTo>
                  <a:lnTo>
                    <a:pt x="4" y="0"/>
                  </a:lnTo>
                  <a:lnTo>
                    <a:pt x="26" y="0"/>
                  </a:lnTo>
                  <a:lnTo>
                    <a:pt x="26" y="3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625" name="Freeform 372"/>
            <p:cNvSpPr>
              <a:spLocks/>
            </p:cNvSpPr>
            <p:nvPr/>
          </p:nvSpPr>
          <p:spPr bwMode="auto">
            <a:xfrm>
              <a:off x="1058" y="1416"/>
              <a:ext cx="38" cy="18"/>
            </a:xfrm>
            <a:custGeom>
              <a:avLst/>
              <a:gdLst>
                <a:gd name="T0" fmla="*/ 32 w 38"/>
                <a:gd name="T1" fmla="*/ 8 h 18"/>
                <a:gd name="T2" fmla="*/ 32 w 38"/>
                <a:gd name="T3" fmla="*/ 7 h 18"/>
                <a:gd name="T4" fmla="*/ 22 w 38"/>
                <a:gd name="T5" fmla="*/ 0 h 18"/>
                <a:gd name="T6" fmla="*/ 17 w 38"/>
                <a:gd name="T7" fmla="*/ 4 h 18"/>
                <a:gd name="T8" fmla="*/ 16 w 38"/>
                <a:gd name="T9" fmla="*/ 4 h 18"/>
                <a:gd name="T10" fmla="*/ 13 w 38"/>
                <a:gd name="T11" fmla="*/ 6 h 18"/>
                <a:gd name="T12" fmla="*/ 0 w 38"/>
                <a:gd name="T13" fmla="*/ 11 h 18"/>
                <a:gd name="T14" fmla="*/ 21 w 38"/>
                <a:gd name="T15" fmla="*/ 17 h 18"/>
                <a:gd name="T16" fmla="*/ 37 w 38"/>
                <a:gd name="T17" fmla="*/ 12 h 18"/>
                <a:gd name="T18" fmla="*/ 33 w 38"/>
                <a:gd name="T19" fmla="*/ 13 h 18"/>
                <a:gd name="T20" fmla="*/ 32 w 38"/>
                <a:gd name="T21" fmla="*/ 8 h 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"/>
                <a:gd name="T34" fmla="*/ 0 h 18"/>
                <a:gd name="T35" fmla="*/ 38 w 38"/>
                <a:gd name="T36" fmla="*/ 18 h 1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" h="18">
                  <a:moveTo>
                    <a:pt x="32" y="8"/>
                  </a:moveTo>
                  <a:lnTo>
                    <a:pt x="32" y="7"/>
                  </a:lnTo>
                  <a:lnTo>
                    <a:pt x="22" y="0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3" y="6"/>
                  </a:lnTo>
                  <a:lnTo>
                    <a:pt x="0" y="11"/>
                  </a:lnTo>
                  <a:lnTo>
                    <a:pt x="21" y="17"/>
                  </a:lnTo>
                  <a:lnTo>
                    <a:pt x="37" y="12"/>
                  </a:lnTo>
                  <a:lnTo>
                    <a:pt x="33" y="13"/>
                  </a:lnTo>
                  <a:lnTo>
                    <a:pt x="32" y="8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626" name="Freeform 373"/>
            <p:cNvSpPr>
              <a:spLocks/>
            </p:cNvSpPr>
            <p:nvPr/>
          </p:nvSpPr>
          <p:spPr bwMode="auto">
            <a:xfrm>
              <a:off x="1264" y="1373"/>
              <a:ext cx="38" cy="17"/>
            </a:xfrm>
            <a:custGeom>
              <a:avLst/>
              <a:gdLst>
                <a:gd name="T0" fmla="*/ 25 w 38"/>
                <a:gd name="T1" fmla="*/ 0 h 17"/>
                <a:gd name="T2" fmla="*/ 2 w 38"/>
                <a:gd name="T3" fmla="*/ 1 h 17"/>
                <a:gd name="T4" fmla="*/ 0 w 38"/>
                <a:gd name="T5" fmla="*/ 8 h 17"/>
                <a:gd name="T6" fmla="*/ 3 w 38"/>
                <a:gd name="T7" fmla="*/ 11 h 17"/>
                <a:gd name="T8" fmla="*/ 7 w 38"/>
                <a:gd name="T9" fmla="*/ 16 h 17"/>
                <a:gd name="T10" fmla="*/ 37 w 38"/>
                <a:gd name="T11" fmla="*/ 12 h 17"/>
                <a:gd name="T12" fmla="*/ 25 w 38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"/>
                <a:gd name="T22" fmla="*/ 0 h 17"/>
                <a:gd name="T23" fmla="*/ 38 w 38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" h="17">
                  <a:moveTo>
                    <a:pt x="25" y="0"/>
                  </a:moveTo>
                  <a:lnTo>
                    <a:pt x="2" y="1"/>
                  </a:lnTo>
                  <a:lnTo>
                    <a:pt x="0" y="8"/>
                  </a:lnTo>
                  <a:lnTo>
                    <a:pt x="3" y="11"/>
                  </a:lnTo>
                  <a:lnTo>
                    <a:pt x="7" y="16"/>
                  </a:lnTo>
                  <a:lnTo>
                    <a:pt x="37" y="12"/>
                  </a:lnTo>
                  <a:lnTo>
                    <a:pt x="25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627" name="Freeform 374"/>
            <p:cNvSpPr>
              <a:spLocks/>
            </p:cNvSpPr>
            <p:nvPr/>
          </p:nvSpPr>
          <p:spPr bwMode="auto">
            <a:xfrm>
              <a:off x="1247" y="1435"/>
              <a:ext cx="25" cy="17"/>
            </a:xfrm>
            <a:custGeom>
              <a:avLst/>
              <a:gdLst>
                <a:gd name="T0" fmla="*/ 21 w 25"/>
                <a:gd name="T1" fmla="*/ 10 h 17"/>
                <a:gd name="T2" fmla="*/ 2 w 25"/>
                <a:gd name="T3" fmla="*/ 16 h 17"/>
                <a:gd name="T4" fmla="*/ 0 w 25"/>
                <a:gd name="T5" fmla="*/ 9 h 17"/>
                <a:gd name="T6" fmla="*/ 15 w 25"/>
                <a:gd name="T7" fmla="*/ 0 h 17"/>
                <a:gd name="T8" fmla="*/ 24 w 25"/>
                <a:gd name="T9" fmla="*/ 4 h 17"/>
                <a:gd name="T10" fmla="*/ 21 w 25"/>
                <a:gd name="T11" fmla="*/ 1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"/>
                <a:gd name="T19" fmla="*/ 0 h 17"/>
                <a:gd name="T20" fmla="*/ 25 w 25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" h="17">
                  <a:moveTo>
                    <a:pt x="21" y="10"/>
                  </a:moveTo>
                  <a:lnTo>
                    <a:pt x="2" y="16"/>
                  </a:lnTo>
                  <a:lnTo>
                    <a:pt x="0" y="9"/>
                  </a:lnTo>
                  <a:lnTo>
                    <a:pt x="15" y="0"/>
                  </a:lnTo>
                  <a:lnTo>
                    <a:pt x="24" y="4"/>
                  </a:lnTo>
                  <a:lnTo>
                    <a:pt x="21" y="1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628" name="Freeform 375"/>
            <p:cNvSpPr>
              <a:spLocks/>
            </p:cNvSpPr>
            <p:nvPr/>
          </p:nvSpPr>
          <p:spPr bwMode="auto">
            <a:xfrm>
              <a:off x="1177" y="1319"/>
              <a:ext cx="28" cy="17"/>
            </a:xfrm>
            <a:custGeom>
              <a:avLst/>
              <a:gdLst>
                <a:gd name="T0" fmla="*/ 0 w 28"/>
                <a:gd name="T1" fmla="*/ 7 h 17"/>
                <a:gd name="T2" fmla="*/ 3 w 28"/>
                <a:gd name="T3" fmla="*/ 0 h 17"/>
                <a:gd name="T4" fmla="*/ 27 w 28"/>
                <a:gd name="T5" fmla="*/ 5 h 17"/>
                <a:gd name="T6" fmla="*/ 23 w 28"/>
                <a:gd name="T7" fmla="*/ 10 h 17"/>
                <a:gd name="T8" fmla="*/ 3 w 28"/>
                <a:gd name="T9" fmla="*/ 16 h 17"/>
                <a:gd name="T10" fmla="*/ 1 w 28"/>
                <a:gd name="T11" fmla="*/ 10 h 17"/>
                <a:gd name="T12" fmla="*/ 0 w 28"/>
                <a:gd name="T13" fmla="*/ 7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17"/>
                <a:gd name="T23" fmla="*/ 28 w 28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17">
                  <a:moveTo>
                    <a:pt x="0" y="7"/>
                  </a:moveTo>
                  <a:lnTo>
                    <a:pt x="3" y="0"/>
                  </a:lnTo>
                  <a:lnTo>
                    <a:pt x="27" y="5"/>
                  </a:lnTo>
                  <a:lnTo>
                    <a:pt x="23" y="10"/>
                  </a:lnTo>
                  <a:lnTo>
                    <a:pt x="3" y="16"/>
                  </a:lnTo>
                  <a:lnTo>
                    <a:pt x="1" y="10"/>
                  </a:lnTo>
                  <a:lnTo>
                    <a:pt x="0" y="7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629" name="Freeform 376"/>
            <p:cNvSpPr>
              <a:spLocks/>
            </p:cNvSpPr>
            <p:nvPr/>
          </p:nvSpPr>
          <p:spPr bwMode="auto">
            <a:xfrm>
              <a:off x="1148" y="1351"/>
              <a:ext cx="28" cy="17"/>
            </a:xfrm>
            <a:custGeom>
              <a:avLst/>
              <a:gdLst>
                <a:gd name="T0" fmla="*/ 7 w 28"/>
                <a:gd name="T1" fmla="*/ 14 h 17"/>
                <a:gd name="T2" fmla="*/ 0 w 28"/>
                <a:gd name="T3" fmla="*/ 11 h 17"/>
                <a:gd name="T4" fmla="*/ 21 w 28"/>
                <a:gd name="T5" fmla="*/ 0 h 17"/>
                <a:gd name="T6" fmla="*/ 27 w 28"/>
                <a:gd name="T7" fmla="*/ 8 h 17"/>
                <a:gd name="T8" fmla="*/ 24 w 28"/>
                <a:gd name="T9" fmla="*/ 16 h 17"/>
                <a:gd name="T10" fmla="*/ 7 w 28"/>
                <a:gd name="T11" fmla="*/ 14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17"/>
                <a:gd name="T20" fmla="*/ 28 w 28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17">
                  <a:moveTo>
                    <a:pt x="7" y="14"/>
                  </a:moveTo>
                  <a:lnTo>
                    <a:pt x="0" y="11"/>
                  </a:lnTo>
                  <a:lnTo>
                    <a:pt x="21" y="0"/>
                  </a:lnTo>
                  <a:lnTo>
                    <a:pt x="27" y="8"/>
                  </a:lnTo>
                  <a:lnTo>
                    <a:pt x="24" y="16"/>
                  </a:lnTo>
                  <a:lnTo>
                    <a:pt x="7" y="14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630" name="Freeform 377"/>
            <p:cNvSpPr>
              <a:spLocks/>
            </p:cNvSpPr>
            <p:nvPr/>
          </p:nvSpPr>
          <p:spPr bwMode="auto">
            <a:xfrm>
              <a:off x="1043" y="1371"/>
              <a:ext cx="23" cy="17"/>
            </a:xfrm>
            <a:custGeom>
              <a:avLst/>
              <a:gdLst>
                <a:gd name="T0" fmla="*/ 7 w 23"/>
                <a:gd name="T1" fmla="*/ 16 h 17"/>
                <a:gd name="T2" fmla="*/ 0 w 23"/>
                <a:gd name="T3" fmla="*/ 4 h 17"/>
                <a:gd name="T4" fmla="*/ 19 w 23"/>
                <a:gd name="T5" fmla="*/ 0 h 17"/>
                <a:gd name="T6" fmla="*/ 22 w 23"/>
                <a:gd name="T7" fmla="*/ 4 h 17"/>
                <a:gd name="T8" fmla="*/ 7 w 23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7"/>
                <a:gd name="T17" fmla="*/ 23 w 2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7">
                  <a:moveTo>
                    <a:pt x="7" y="16"/>
                  </a:moveTo>
                  <a:lnTo>
                    <a:pt x="0" y="4"/>
                  </a:lnTo>
                  <a:lnTo>
                    <a:pt x="19" y="0"/>
                  </a:lnTo>
                  <a:lnTo>
                    <a:pt x="22" y="4"/>
                  </a:lnTo>
                  <a:lnTo>
                    <a:pt x="7" y="16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631" name="Freeform 378"/>
            <p:cNvSpPr>
              <a:spLocks/>
            </p:cNvSpPr>
            <p:nvPr/>
          </p:nvSpPr>
          <p:spPr bwMode="auto">
            <a:xfrm>
              <a:off x="1377" y="1277"/>
              <a:ext cx="486" cy="262"/>
            </a:xfrm>
            <a:custGeom>
              <a:avLst/>
              <a:gdLst>
                <a:gd name="T0" fmla="*/ 83 w 486"/>
                <a:gd name="T1" fmla="*/ 207 h 262"/>
                <a:gd name="T2" fmla="*/ 99 w 486"/>
                <a:gd name="T3" fmla="*/ 203 h 262"/>
                <a:gd name="T4" fmla="*/ 86 w 486"/>
                <a:gd name="T5" fmla="*/ 216 h 262"/>
                <a:gd name="T6" fmla="*/ 92 w 486"/>
                <a:gd name="T7" fmla="*/ 224 h 262"/>
                <a:gd name="T8" fmla="*/ 98 w 486"/>
                <a:gd name="T9" fmla="*/ 238 h 262"/>
                <a:gd name="T10" fmla="*/ 101 w 486"/>
                <a:gd name="T11" fmla="*/ 246 h 262"/>
                <a:gd name="T12" fmla="*/ 116 w 486"/>
                <a:gd name="T13" fmla="*/ 249 h 262"/>
                <a:gd name="T14" fmla="*/ 132 w 486"/>
                <a:gd name="T15" fmla="*/ 253 h 262"/>
                <a:gd name="T16" fmla="*/ 141 w 486"/>
                <a:gd name="T17" fmla="*/ 258 h 262"/>
                <a:gd name="T18" fmla="*/ 152 w 486"/>
                <a:gd name="T19" fmla="*/ 252 h 262"/>
                <a:gd name="T20" fmla="*/ 157 w 486"/>
                <a:gd name="T21" fmla="*/ 245 h 262"/>
                <a:gd name="T22" fmla="*/ 163 w 486"/>
                <a:gd name="T23" fmla="*/ 231 h 262"/>
                <a:gd name="T24" fmla="*/ 178 w 486"/>
                <a:gd name="T25" fmla="*/ 220 h 262"/>
                <a:gd name="T26" fmla="*/ 190 w 486"/>
                <a:gd name="T27" fmla="*/ 213 h 262"/>
                <a:gd name="T28" fmla="*/ 207 w 486"/>
                <a:gd name="T29" fmla="*/ 192 h 262"/>
                <a:gd name="T30" fmla="*/ 245 w 486"/>
                <a:gd name="T31" fmla="*/ 184 h 262"/>
                <a:gd name="T32" fmla="*/ 282 w 486"/>
                <a:gd name="T33" fmla="*/ 160 h 262"/>
                <a:gd name="T34" fmla="*/ 347 w 486"/>
                <a:gd name="T35" fmla="*/ 150 h 262"/>
                <a:gd name="T36" fmla="*/ 327 w 486"/>
                <a:gd name="T37" fmla="*/ 138 h 262"/>
                <a:gd name="T38" fmla="*/ 352 w 486"/>
                <a:gd name="T39" fmla="*/ 124 h 262"/>
                <a:gd name="T40" fmla="*/ 363 w 486"/>
                <a:gd name="T41" fmla="*/ 126 h 262"/>
                <a:gd name="T42" fmla="*/ 384 w 486"/>
                <a:gd name="T43" fmla="*/ 122 h 262"/>
                <a:gd name="T44" fmla="*/ 356 w 486"/>
                <a:gd name="T45" fmla="*/ 113 h 262"/>
                <a:gd name="T46" fmla="*/ 343 w 486"/>
                <a:gd name="T47" fmla="*/ 103 h 262"/>
                <a:gd name="T48" fmla="*/ 361 w 486"/>
                <a:gd name="T49" fmla="*/ 94 h 262"/>
                <a:gd name="T50" fmla="*/ 403 w 486"/>
                <a:gd name="T51" fmla="*/ 94 h 262"/>
                <a:gd name="T52" fmla="*/ 403 w 486"/>
                <a:gd name="T53" fmla="*/ 84 h 262"/>
                <a:gd name="T54" fmla="*/ 413 w 486"/>
                <a:gd name="T55" fmla="*/ 72 h 262"/>
                <a:gd name="T56" fmla="*/ 406 w 486"/>
                <a:gd name="T57" fmla="*/ 62 h 262"/>
                <a:gd name="T58" fmla="*/ 404 w 486"/>
                <a:gd name="T59" fmla="*/ 54 h 262"/>
                <a:gd name="T60" fmla="*/ 437 w 486"/>
                <a:gd name="T61" fmla="*/ 31 h 262"/>
                <a:gd name="T62" fmla="*/ 465 w 486"/>
                <a:gd name="T63" fmla="*/ 22 h 262"/>
                <a:gd name="T64" fmla="*/ 393 w 486"/>
                <a:gd name="T65" fmla="*/ 24 h 262"/>
                <a:gd name="T66" fmla="*/ 388 w 486"/>
                <a:gd name="T67" fmla="*/ 13 h 262"/>
                <a:gd name="T68" fmla="*/ 319 w 486"/>
                <a:gd name="T69" fmla="*/ 5 h 262"/>
                <a:gd name="T70" fmla="*/ 291 w 486"/>
                <a:gd name="T71" fmla="*/ 5 h 262"/>
                <a:gd name="T72" fmla="*/ 268 w 486"/>
                <a:gd name="T73" fmla="*/ 7 h 262"/>
                <a:gd name="T74" fmla="*/ 204 w 486"/>
                <a:gd name="T75" fmla="*/ 8 h 262"/>
                <a:gd name="T76" fmla="*/ 135 w 486"/>
                <a:gd name="T77" fmla="*/ 13 h 262"/>
                <a:gd name="T78" fmla="*/ 98 w 486"/>
                <a:gd name="T79" fmla="*/ 22 h 262"/>
                <a:gd name="T80" fmla="*/ 36 w 486"/>
                <a:gd name="T81" fmla="*/ 40 h 262"/>
                <a:gd name="T82" fmla="*/ 27 w 486"/>
                <a:gd name="T83" fmla="*/ 55 h 262"/>
                <a:gd name="T84" fmla="*/ 10 w 486"/>
                <a:gd name="T85" fmla="*/ 62 h 262"/>
                <a:gd name="T86" fmla="*/ 52 w 486"/>
                <a:gd name="T87" fmla="*/ 68 h 262"/>
                <a:gd name="T88" fmla="*/ 97 w 486"/>
                <a:gd name="T89" fmla="*/ 90 h 262"/>
                <a:gd name="T90" fmla="*/ 100 w 486"/>
                <a:gd name="T91" fmla="*/ 111 h 262"/>
                <a:gd name="T92" fmla="*/ 112 w 486"/>
                <a:gd name="T93" fmla="*/ 117 h 262"/>
                <a:gd name="T94" fmla="*/ 122 w 486"/>
                <a:gd name="T95" fmla="*/ 123 h 262"/>
                <a:gd name="T96" fmla="*/ 127 w 486"/>
                <a:gd name="T97" fmla="*/ 133 h 262"/>
                <a:gd name="T98" fmla="*/ 121 w 486"/>
                <a:gd name="T99" fmla="*/ 147 h 262"/>
                <a:gd name="T100" fmla="*/ 97 w 486"/>
                <a:gd name="T101" fmla="*/ 159 h 262"/>
                <a:gd name="T102" fmla="*/ 101 w 486"/>
                <a:gd name="T103" fmla="*/ 163 h 262"/>
                <a:gd name="T104" fmla="*/ 116 w 486"/>
                <a:gd name="T105" fmla="*/ 163 h 262"/>
                <a:gd name="T106" fmla="*/ 104 w 486"/>
                <a:gd name="T107" fmla="*/ 170 h 262"/>
                <a:gd name="T108" fmla="*/ 87 w 486"/>
                <a:gd name="T109" fmla="*/ 178 h 262"/>
                <a:gd name="T110" fmla="*/ 109 w 486"/>
                <a:gd name="T111" fmla="*/ 176 h 262"/>
                <a:gd name="T112" fmla="*/ 84 w 486"/>
                <a:gd name="T113" fmla="*/ 192 h 26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86"/>
                <a:gd name="T172" fmla="*/ 0 h 262"/>
                <a:gd name="T173" fmla="*/ 486 w 486"/>
                <a:gd name="T174" fmla="*/ 262 h 26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86" h="262">
                  <a:moveTo>
                    <a:pt x="102" y="190"/>
                  </a:moveTo>
                  <a:lnTo>
                    <a:pt x="90" y="193"/>
                  </a:lnTo>
                  <a:lnTo>
                    <a:pt x="85" y="196"/>
                  </a:lnTo>
                  <a:lnTo>
                    <a:pt x="85" y="199"/>
                  </a:lnTo>
                  <a:lnTo>
                    <a:pt x="92" y="198"/>
                  </a:lnTo>
                  <a:lnTo>
                    <a:pt x="89" y="200"/>
                  </a:lnTo>
                  <a:lnTo>
                    <a:pt x="83" y="207"/>
                  </a:lnTo>
                  <a:lnTo>
                    <a:pt x="90" y="204"/>
                  </a:lnTo>
                  <a:lnTo>
                    <a:pt x="96" y="203"/>
                  </a:lnTo>
                  <a:lnTo>
                    <a:pt x="98" y="196"/>
                  </a:lnTo>
                  <a:lnTo>
                    <a:pt x="99" y="198"/>
                  </a:lnTo>
                  <a:lnTo>
                    <a:pt x="103" y="200"/>
                  </a:lnTo>
                  <a:lnTo>
                    <a:pt x="105" y="205"/>
                  </a:lnTo>
                  <a:lnTo>
                    <a:pt x="99" y="203"/>
                  </a:lnTo>
                  <a:lnTo>
                    <a:pt x="99" y="205"/>
                  </a:lnTo>
                  <a:lnTo>
                    <a:pt x="88" y="208"/>
                  </a:lnTo>
                  <a:lnTo>
                    <a:pt x="97" y="208"/>
                  </a:lnTo>
                  <a:lnTo>
                    <a:pt x="101" y="208"/>
                  </a:lnTo>
                  <a:lnTo>
                    <a:pt x="86" y="211"/>
                  </a:lnTo>
                  <a:lnTo>
                    <a:pt x="90" y="212"/>
                  </a:lnTo>
                  <a:lnTo>
                    <a:pt x="86" y="216"/>
                  </a:lnTo>
                  <a:lnTo>
                    <a:pt x="91" y="215"/>
                  </a:lnTo>
                  <a:lnTo>
                    <a:pt x="88" y="217"/>
                  </a:lnTo>
                  <a:lnTo>
                    <a:pt x="87" y="218"/>
                  </a:lnTo>
                  <a:lnTo>
                    <a:pt x="92" y="218"/>
                  </a:lnTo>
                  <a:lnTo>
                    <a:pt x="87" y="219"/>
                  </a:lnTo>
                  <a:lnTo>
                    <a:pt x="93" y="221"/>
                  </a:lnTo>
                  <a:lnTo>
                    <a:pt x="92" y="224"/>
                  </a:lnTo>
                  <a:lnTo>
                    <a:pt x="97" y="223"/>
                  </a:lnTo>
                  <a:lnTo>
                    <a:pt x="93" y="226"/>
                  </a:lnTo>
                  <a:lnTo>
                    <a:pt x="92" y="228"/>
                  </a:lnTo>
                  <a:lnTo>
                    <a:pt x="97" y="233"/>
                  </a:lnTo>
                  <a:lnTo>
                    <a:pt x="96" y="234"/>
                  </a:lnTo>
                  <a:lnTo>
                    <a:pt x="100" y="235"/>
                  </a:lnTo>
                  <a:lnTo>
                    <a:pt x="98" y="238"/>
                  </a:lnTo>
                  <a:lnTo>
                    <a:pt x="101" y="237"/>
                  </a:lnTo>
                  <a:lnTo>
                    <a:pt x="101" y="239"/>
                  </a:lnTo>
                  <a:lnTo>
                    <a:pt x="101" y="241"/>
                  </a:lnTo>
                  <a:lnTo>
                    <a:pt x="98" y="241"/>
                  </a:lnTo>
                  <a:lnTo>
                    <a:pt x="103" y="242"/>
                  </a:lnTo>
                  <a:lnTo>
                    <a:pt x="101" y="243"/>
                  </a:lnTo>
                  <a:lnTo>
                    <a:pt x="101" y="246"/>
                  </a:lnTo>
                  <a:lnTo>
                    <a:pt x="106" y="244"/>
                  </a:lnTo>
                  <a:lnTo>
                    <a:pt x="106" y="248"/>
                  </a:lnTo>
                  <a:lnTo>
                    <a:pt x="105" y="248"/>
                  </a:lnTo>
                  <a:lnTo>
                    <a:pt x="106" y="249"/>
                  </a:lnTo>
                  <a:lnTo>
                    <a:pt x="106" y="250"/>
                  </a:lnTo>
                  <a:lnTo>
                    <a:pt x="110" y="250"/>
                  </a:lnTo>
                  <a:lnTo>
                    <a:pt x="116" y="249"/>
                  </a:lnTo>
                  <a:lnTo>
                    <a:pt x="127" y="246"/>
                  </a:lnTo>
                  <a:lnTo>
                    <a:pt x="127" y="248"/>
                  </a:lnTo>
                  <a:lnTo>
                    <a:pt x="132" y="246"/>
                  </a:lnTo>
                  <a:lnTo>
                    <a:pt x="125" y="251"/>
                  </a:lnTo>
                  <a:lnTo>
                    <a:pt x="130" y="250"/>
                  </a:lnTo>
                  <a:lnTo>
                    <a:pt x="126" y="253"/>
                  </a:lnTo>
                  <a:lnTo>
                    <a:pt x="132" y="253"/>
                  </a:lnTo>
                  <a:lnTo>
                    <a:pt x="131" y="254"/>
                  </a:lnTo>
                  <a:lnTo>
                    <a:pt x="136" y="253"/>
                  </a:lnTo>
                  <a:lnTo>
                    <a:pt x="131" y="258"/>
                  </a:lnTo>
                  <a:lnTo>
                    <a:pt x="137" y="255"/>
                  </a:lnTo>
                  <a:lnTo>
                    <a:pt x="131" y="259"/>
                  </a:lnTo>
                  <a:lnTo>
                    <a:pt x="133" y="261"/>
                  </a:lnTo>
                  <a:lnTo>
                    <a:pt x="141" y="258"/>
                  </a:lnTo>
                  <a:lnTo>
                    <a:pt x="149" y="260"/>
                  </a:lnTo>
                  <a:lnTo>
                    <a:pt x="150" y="258"/>
                  </a:lnTo>
                  <a:lnTo>
                    <a:pt x="148" y="257"/>
                  </a:lnTo>
                  <a:lnTo>
                    <a:pt x="141" y="253"/>
                  </a:lnTo>
                  <a:lnTo>
                    <a:pt x="151" y="254"/>
                  </a:lnTo>
                  <a:lnTo>
                    <a:pt x="154" y="253"/>
                  </a:lnTo>
                  <a:lnTo>
                    <a:pt x="152" y="252"/>
                  </a:lnTo>
                  <a:lnTo>
                    <a:pt x="153" y="251"/>
                  </a:lnTo>
                  <a:lnTo>
                    <a:pt x="151" y="250"/>
                  </a:lnTo>
                  <a:lnTo>
                    <a:pt x="157" y="249"/>
                  </a:lnTo>
                  <a:lnTo>
                    <a:pt x="152" y="248"/>
                  </a:lnTo>
                  <a:lnTo>
                    <a:pt x="157" y="248"/>
                  </a:lnTo>
                  <a:lnTo>
                    <a:pt x="157" y="246"/>
                  </a:lnTo>
                  <a:lnTo>
                    <a:pt x="157" y="245"/>
                  </a:lnTo>
                  <a:lnTo>
                    <a:pt x="161" y="244"/>
                  </a:lnTo>
                  <a:lnTo>
                    <a:pt x="159" y="242"/>
                  </a:lnTo>
                  <a:lnTo>
                    <a:pt x="163" y="242"/>
                  </a:lnTo>
                  <a:lnTo>
                    <a:pt x="162" y="239"/>
                  </a:lnTo>
                  <a:lnTo>
                    <a:pt x="166" y="236"/>
                  </a:lnTo>
                  <a:lnTo>
                    <a:pt x="166" y="235"/>
                  </a:lnTo>
                  <a:lnTo>
                    <a:pt x="163" y="231"/>
                  </a:lnTo>
                  <a:lnTo>
                    <a:pt x="166" y="231"/>
                  </a:lnTo>
                  <a:lnTo>
                    <a:pt x="161" y="227"/>
                  </a:lnTo>
                  <a:lnTo>
                    <a:pt x="170" y="224"/>
                  </a:lnTo>
                  <a:lnTo>
                    <a:pt x="176" y="223"/>
                  </a:lnTo>
                  <a:lnTo>
                    <a:pt x="174" y="222"/>
                  </a:lnTo>
                  <a:lnTo>
                    <a:pt x="174" y="220"/>
                  </a:lnTo>
                  <a:lnTo>
                    <a:pt x="178" y="220"/>
                  </a:lnTo>
                  <a:lnTo>
                    <a:pt x="179" y="218"/>
                  </a:lnTo>
                  <a:lnTo>
                    <a:pt x="181" y="219"/>
                  </a:lnTo>
                  <a:lnTo>
                    <a:pt x="180" y="218"/>
                  </a:lnTo>
                  <a:lnTo>
                    <a:pt x="182" y="217"/>
                  </a:lnTo>
                  <a:lnTo>
                    <a:pt x="186" y="215"/>
                  </a:lnTo>
                  <a:lnTo>
                    <a:pt x="182" y="213"/>
                  </a:lnTo>
                  <a:lnTo>
                    <a:pt x="190" y="213"/>
                  </a:lnTo>
                  <a:lnTo>
                    <a:pt x="188" y="208"/>
                  </a:lnTo>
                  <a:lnTo>
                    <a:pt x="183" y="207"/>
                  </a:lnTo>
                  <a:lnTo>
                    <a:pt x="191" y="205"/>
                  </a:lnTo>
                  <a:lnTo>
                    <a:pt x="192" y="197"/>
                  </a:lnTo>
                  <a:lnTo>
                    <a:pt x="201" y="196"/>
                  </a:lnTo>
                  <a:lnTo>
                    <a:pt x="200" y="193"/>
                  </a:lnTo>
                  <a:lnTo>
                    <a:pt x="207" y="192"/>
                  </a:lnTo>
                  <a:lnTo>
                    <a:pt x="210" y="190"/>
                  </a:lnTo>
                  <a:lnTo>
                    <a:pt x="220" y="188"/>
                  </a:lnTo>
                  <a:lnTo>
                    <a:pt x="225" y="183"/>
                  </a:lnTo>
                  <a:lnTo>
                    <a:pt x="230" y="183"/>
                  </a:lnTo>
                  <a:lnTo>
                    <a:pt x="225" y="187"/>
                  </a:lnTo>
                  <a:lnTo>
                    <a:pt x="230" y="188"/>
                  </a:lnTo>
                  <a:lnTo>
                    <a:pt x="245" y="184"/>
                  </a:lnTo>
                  <a:lnTo>
                    <a:pt x="245" y="182"/>
                  </a:lnTo>
                  <a:lnTo>
                    <a:pt x="250" y="182"/>
                  </a:lnTo>
                  <a:lnTo>
                    <a:pt x="258" y="180"/>
                  </a:lnTo>
                  <a:lnTo>
                    <a:pt x="260" y="178"/>
                  </a:lnTo>
                  <a:lnTo>
                    <a:pt x="268" y="170"/>
                  </a:lnTo>
                  <a:lnTo>
                    <a:pt x="281" y="163"/>
                  </a:lnTo>
                  <a:lnTo>
                    <a:pt x="282" y="160"/>
                  </a:lnTo>
                  <a:lnTo>
                    <a:pt x="284" y="156"/>
                  </a:lnTo>
                  <a:lnTo>
                    <a:pt x="294" y="162"/>
                  </a:lnTo>
                  <a:lnTo>
                    <a:pt x="299" y="160"/>
                  </a:lnTo>
                  <a:lnTo>
                    <a:pt x="304" y="159"/>
                  </a:lnTo>
                  <a:lnTo>
                    <a:pt x="307" y="159"/>
                  </a:lnTo>
                  <a:lnTo>
                    <a:pt x="327" y="154"/>
                  </a:lnTo>
                  <a:lnTo>
                    <a:pt x="347" y="150"/>
                  </a:lnTo>
                  <a:lnTo>
                    <a:pt x="354" y="147"/>
                  </a:lnTo>
                  <a:lnTo>
                    <a:pt x="360" y="143"/>
                  </a:lnTo>
                  <a:lnTo>
                    <a:pt x="364" y="142"/>
                  </a:lnTo>
                  <a:lnTo>
                    <a:pt x="370" y="139"/>
                  </a:lnTo>
                  <a:lnTo>
                    <a:pt x="376" y="137"/>
                  </a:lnTo>
                  <a:lnTo>
                    <a:pt x="349" y="133"/>
                  </a:lnTo>
                  <a:lnTo>
                    <a:pt x="327" y="138"/>
                  </a:lnTo>
                  <a:lnTo>
                    <a:pt x="326" y="136"/>
                  </a:lnTo>
                  <a:lnTo>
                    <a:pt x="342" y="133"/>
                  </a:lnTo>
                  <a:lnTo>
                    <a:pt x="319" y="133"/>
                  </a:lnTo>
                  <a:lnTo>
                    <a:pt x="330" y="128"/>
                  </a:lnTo>
                  <a:lnTo>
                    <a:pt x="330" y="127"/>
                  </a:lnTo>
                  <a:lnTo>
                    <a:pt x="332" y="126"/>
                  </a:lnTo>
                  <a:lnTo>
                    <a:pt x="352" y="124"/>
                  </a:lnTo>
                  <a:lnTo>
                    <a:pt x="351" y="122"/>
                  </a:lnTo>
                  <a:lnTo>
                    <a:pt x="350" y="121"/>
                  </a:lnTo>
                  <a:lnTo>
                    <a:pt x="332" y="120"/>
                  </a:lnTo>
                  <a:lnTo>
                    <a:pt x="338" y="118"/>
                  </a:lnTo>
                  <a:lnTo>
                    <a:pt x="330" y="114"/>
                  </a:lnTo>
                  <a:lnTo>
                    <a:pt x="348" y="120"/>
                  </a:lnTo>
                  <a:lnTo>
                    <a:pt x="363" y="126"/>
                  </a:lnTo>
                  <a:lnTo>
                    <a:pt x="369" y="133"/>
                  </a:lnTo>
                  <a:lnTo>
                    <a:pt x="377" y="132"/>
                  </a:lnTo>
                  <a:lnTo>
                    <a:pt x="379" y="128"/>
                  </a:lnTo>
                  <a:lnTo>
                    <a:pt x="379" y="133"/>
                  </a:lnTo>
                  <a:lnTo>
                    <a:pt x="384" y="132"/>
                  </a:lnTo>
                  <a:lnTo>
                    <a:pt x="384" y="127"/>
                  </a:lnTo>
                  <a:lnTo>
                    <a:pt x="384" y="122"/>
                  </a:lnTo>
                  <a:lnTo>
                    <a:pt x="379" y="123"/>
                  </a:lnTo>
                  <a:lnTo>
                    <a:pt x="382" y="119"/>
                  </a:lnTo>
                  <a:lnTo>
                    <a:pt x="379" y="119"/>
                  </a:lnTo>
                  <a:lnTo>
                    <a:pt x="376" y="118"/>
                  </a:lnTo>
                  <a:lnTo>
                    <a:pt x="379" y="116"/>
                  </a:lnTo>
                  <a:lnTo>
                    <a:pt x="359" y="112"/>
                  </a:lnTo>
                  <a:lnTo>
                    <a:pt x="356" y="113"/>
                  </a:lnTo>
                  <a:lnTo>
                    <a:pt x="356" y="110"/>
                  </a:lnTo>
                  <a:lnTo>
                    <a:pt x="364" y="108"/>
                  </a:lnTo>
                  <a:lnTo>
                    <a:pt x="351" y="107"/>
                  </a:lnTo>
                  <a:lnTo>
                    <a:pt x="346" y="107"/>
                  </a:lnTo>
                  <a:lnTo>
                    <a:pt x="344" y="106"/>
                  </a:lnTo>
                  <a:lnTo>
                    <a:pt x="362" y="103"/>
                  </a:lnTo>
                  <a:lnTo>
                    <a:pt x="343" y="103"/>
                  </a:lnTo>
                  <a:lnTo>
                    <a:pt x="342" y="104"/>
                  </a:lnTo>
                  <a:lnTo>
                    <a:pt x="342" y="103"/>
                  </a:lnTo>
                  <a:lnTo>
                    <a:pt x="347" y="101"/>
                  </a:lnTo>
                  <a:lnTo>
                    <a:pt x="345" y="99"/>
                  </a:lnTo>
                  <a:lnTo>
                    <a:pt x="359" y="99"/>
                  </a:lnTo>
                  <a:lnTo>
                    <a:pt x="363" y="97"/>
                  </a:lnTo>
                  <a:lnTo>
                    <a:pt x="361" y="94"/>
                  </a:lnTo>
                  <a:lnTo>
                    <a:pt x="369" y="96"/>
                  </a:lnTo>
                  <a:lnTo>
                    <a:pt x="377" y="95"/>
                  </a:lnTo>
                  <a:lnTo>
                    <a:pt x="383" y="98"/>
                  </a:lnTo>
                  <a:lnTo>
                    <a:pt x="373" y="97"/>
                  </a:lnTo>
                  <a:lnTo>
                    <a:pt x="388" y="100"/>
                  </a:lnTo>
                  <a:lnTo>
                    <a:pt x="403" y="97"/>
                  </a:lnTo>
                  <a:lnTo>
                    <a:pt x="403" y="94"/>
                  </a:lnTo>
                  <a:lnTo>
                    <a:pt x="392" y="94"/>
                  </a:lnTo>
                  <a:lnTo>
                    <a:pt x="391" y="95"/>
                  </a:lnTo>
                  <a:lnTo>
                    <a:pt x="388" y="91"/>
                  </a:lnTo>
                  <a:lnTo>
                    <a:pt x="392" y="87"/>
                  </a:lnTo>
                  <a:lnTo>
                    <a:pt x="415" y="88"/>
                  </a:lnTo>
                  <a:lnTo>
                    <a:pt x="413" y="84"/>
                  </a:lnTo>
                  <a:lnTo>
                    <a:pt x="403" y="84"/>
                  </a:lnTo>
                  <a:lnTo>
                    <a:pt x="402" y="81"/>
                  </a:lnTo>
                  <a:lnTo>
                    <a:pt x="393" y="80"/>
                  </a:lnTo>
                  <a:lnTo>
                    <a:pt x="403" y="78"/>
                  </a:lnTo>
                  <a:lnTo>
                    <a:pt x="393" y="76"/>
                  </a:lnTo>
                  <a:lnTo>
                    <a:pt x="393" y="75"/>
                  </a:lnTo>
                  <a:lnTo>
                    <a:pt x="414" y="79"/>
                  </a:lnTo>
                  <a:lnTo>
                    <a:pt x="413" y="72"/>
                  </a:lnTo>
                  <a:lnTo>
                    <a:pt x="398" y="71"/>
                  </a:lnTo>
                  <a:lnTo>
                    <a:pt x="415" y="69"/>
                  </a:lnTo>
                  <a:lnTo>
                    <a:pt x="405" y="68"/>
                  </a:lnTo>
                  <a:lnTo>
                    <a:pt x="400" y="67"/>
                  </a:lnTo>
                  <a:lnTo>
                    <a:pt x="398" y="66"/>
                  </a:lnTo>
                  <a:lnTo>
                    <a:pt x="393" y="63"/>
                  </a:lnTo>
                  <a:lnTo>
                    <a:pt x="406" y="62"/>
                  </a:lnTo>
                  <a:lnTo>
                    <a:pt x="428" y="62"/>
                  </a:lnTo>
                  <a:lnTo>
                    <a:pt x="428" y="57"/>
                  </a:lnTo>
                  <a:lnTo>
                    <a:pt x="415" y="56"/>
                  </a:lnTo>
                  <a:lnTo>
                    <a:pt x="408" y="53"/>
                  </a:lnTo>
                  <a:lnTo>
                    <a:pt x="424" y="54"/>
                  </a:lnTo>
                  <a:lnTo>
                    <a:pt x="408" y="51"/>
                  </a:lnTo>
                  <a:lnTo>
                    <a:pt x="404" y="54"/>
                  </a:lnTo>
                  <a:lnTo>
                    <a:pt x="401" y="52"/>
                  </a:lnTo>
                  <a:lnTo>
                    <a:pt x="408" y="44"/>
                  </a:lnTo>
                  <a:lnTo>
                    <a:pt x="420" y="40"/>
                  </a:lnTo>
                  <a:lnTo>
                    <a:pt x="426" y="37"/>
                  </a:lnTo>
                  <a:lnTo>
                    <a:pt x="421" y="38"/>
                  </a:lnTo>
                  <a:lnTo>
                    <a:pt x="428" y="32"/>
                  </a:lnTo>
                  <a:lnTo>
                    <a:pt x="437" y="31"/>
                  </a:lnTo>
                  <a:lnTo>
                    <a:pt x="438" y="28"/>
                  </a:lnTo>
                  <a:lnTo>
                    <a:pt x="420" y="31"/>
                  </a:lnTo>
                  <a:lnTo>
                    <a:pt x="418" y="29"/>
                  </a:lnTo>
                  <a:lnTo>
                    <a:pt x="435" y="28"/>
                  </a:lnTo>
                  <a:lnTo>
                    <a:pt x="453" y="25"/>
                  </a:lnTo>
                  <a:lnTo>
                    <a:pt x="419" y="25"/>
                  </a:lnTo>
                  <a:lnTo>
                    <a:pt x="465" y="22"/>
                  </a:lnTo>
                  <a:lnTo>
                    <a:pt x="463" y="20"/>
                  </a:lnTo>
                  <a:lnTo>
                    <a:pt x="485" y="16"/>
                  </a:lnTo>
                  <a:lnTo>
                    <a:pt x="457" y="13"/>
                  </a:lnTo>
                  <a:lnTo>
                    <a:pt x="442" y="16"/>
                  </a:lnTo>
                  <a:lnTo>
                    <a:pt x="425" y="18"/>
                  </a:lnTo>
                  <a:lnTo>
                    <a:pt x="424" y="16"/>
                  </a:lnTo>
                  <a:lnTo>
                    <a:pt x="393" y="24"/>
                  </a:lnTo>
                  <a:lnTo>
                    <a:pt x="405" y="18"/>
                  </a:lnTo>
                  <a:lnTo>
                    <a:pt x="412" y="13"/>
                  </a:lnTo>
                  <a:lnTo>
                    <a:pt x="400" y="13"/>
                  </a:lnTo>
                  <a:lnTo>
                    <a:pt x="396" y="15"/>
                  </a:lnTo>
                  <a:lnTo>
                    <a:pt x="374" y="18"/>
                  </a:lnTo>
                  <a:lnTo>
                    <a:pt x="385" y="15"/>
                  </a:lnTo>
                  <a:lnTo>
                    <a:pt x="388" y="13"/>
                  </a:lnTo>
                  <a:lnTo>
                    <a:pt x="334" y="15"/>
                  </a:lnTo>
                  <a:lnTo>
                    <a:pt x="349" y="11"/>
                  </a:lnTo>
                  <a:lnTo>
                    <a:pt x="382" y="12"/>
                  </a:lnTo>
                  <a:lnTo>
                    <a:pt x="418" y="8"/>
                  </a:lnTo>
                  <a:lnTo>
                    <a:pt x="393" y="6"/>
                  </a:lnTo>
                  <a:lnTo>
                    <a:pt x="393" y="4"/>
                  </a:lnTo>
                  <a:lnTo>
                    <a:pt x="319" y="5"/>
                  </a:lnTo>
                  <a:lnTo>
                    <a:pt x="329" y="5"/>
                  </a:lnTo>
                  <a:lnTo>
                    <a:pt x="386" y="3"/>
                  </a:lnTo>
                  <a:lnTo>
                    <a:pt x="364" y="0"/>
                  </a:lnTo>
                  <a:lnTo>
                    <a:pt x="294" y="1"/>
                  </a:lnTo>
                  <a:lnTo>
                    <a:pt x="299" y="3"/>
                  </a:lnTo>
                  <a:lnTo>
                    <a:pt x="293" y="4"/>
                  </a:lnTo>
                  <a:lnTo>
                    <a:pt x="291" y="5"/>
                  </a:lnTo>
                  <a:lnTo>
                    <a:pt x="274" y="3"/>
                  </a:lnTo>
                  <a:lnTo>
                    <a:pt x="249" y="3"/>
                  </a:lnTo>
                  <a:lnTo>
                    <a:pt x="253" y="5"/>
                  </a:lnTo>
                  <a:lnTo>
                    <a:pt x="235" y="4"/>
                  </a:lnTo>
                  <a:lnTo>
                    <a:pt x="266" y="6"/>
                  </a:lnTo>
                  <a:lnTo>
                    <a:pt x="282" y="8"/>
                  </a:lnTo>
                  <a:lnTo>
                    <a:pt x="268" y="7"/>
                  </a:lnTo>
                  <a:lnTo>
                    <a:pt x="268" y="8"/>
                  </a:lnTo>
                  <a:lnTo>
                    <a:pt x="245" y="6"/>
                  </a:lnTo>
                  <a:lnTo>
                    <a:pt x="255" y="10"/>
                  </a:lnTo>
                  <a:lnTo>
                    <a:pt x="247" y="10"/>
                  </a:lnTo>
                  <a:lnTo>
                    <a:pt x="246" y="12"/>
                  </a:lnTo>
                  <a:lnTo>
                    <a:pt x="245" y="14"/>
                  </a:lnTo>
                  <a:lnTo>
                    <a:pt x="204" y="8"/>
                  </a:lnTo>
                  <a:lnTo>
                    <a:pt x="201" y="13"/>
                  </a:lnTo>
                  <a:lnTo>
                    <a:pt x="201" y="15"/>
                  </a:lnTo>
                  <a:lnTo>
                    <a:pt x="183" y="13"/>
                  </a:lnTo>
                  <a:lnTo>
                    <a:pt x="175" y="16"/>
                  </a:lnTo>
                  <a:lnTo>
                    <a:pt x="172" y="16"/>
                  </a:lnTo>
                  <a:lnTo>
                    <a:pt x="176" y="10"/>
                  </a:lnTo>
                  <a:lnTo>
                    <a:pt x="135" y="13"/>
                  </a:lnTo>
                  <a:lnTo>
                    <a:pt x="147" y="18"/>
                  </a:lnTo>
                  <a:lnTo>
                    <a:pt x="136" y="15"/>
                  </a:lnTo>
                  <a:lnTo>
                    <a:pt x="118" y="14"/>
                  </a:lnTo>
                  <a:lnTo>
                    <a:pt x="118" y="16"/>
                  </a:lnTo>
                  <a:lnTo>
                    <a:pt x="116" y="19"/>
                  </a:lnTo>
                  <a:lnTo>
                    <a:pt x="100" y="19"/>
                  </a:lnTo>
                  <a:lnTo>
                    <a:pt x="98" y="22"/>
                  </a:lnTo>
                  <a:lnTo>
                    <a:pt x="97" y="20"/>
                  </a:lnTo>
                  <a:lnTo>
                    <a:pt x="58" y="28"/>
                  </a:lnTo>
                  <a:lnTo>
                    <a:pt x="82" y="28"/>
                  </a:lnTo>
                  <a:lnTo>
                    <a:pt x="76" y="29"/>
                  </a:lnTo>
                  <a:lnTo>
                    <a:pt x="74" y="33"/>
                  </a:lnTo>
                  <a:lnTo>
                    <a:pt x="66" y="37"/>
                  </a:lnTo>
                  <a:lnTo>
                    <a:pt x="36" y="40"/>
                  </a:lnTo>
                  <a:lnTo>
                    <a:pt x="3" y="45"/>
                  </a:lnTo>
                  <a:lnTo>
                    <a:pt x="1" y="47"/>
                  </a:lnTo>
                  <a:lnTo>
                    <a:pt x="1" y="50"/>
                  </a:lnTo>
                  <a:lnTo>
                    <a:pt x="18" y="52"/>
                  </a:lnTo>
                  <a:lnTo>
                    <a:pt x="15" y="53"/>
                  </a:lnTo>
                  <a:lnTo>
                    <a:pt x="14" y="54"/>
                  </a:lnTo>
                  <a:lnTo>
                    <a:pt x="27" y="55"/>
                  </a:lnTo>
                  <a:lnTo>
                    <a:pt x="44" y="53"/>
                  </a:lnTo>
                  <a:lnTo>
                    <a:pt x="42" y="58"/>
                  </a:lnTo>
                  <a:lnTo>
                    <a:pt x="20" y="58"/>
                  </a:lnTo>
                  <a:lnTo>
                    <a:pt x="37" y="59"/>
                  </a:lnTo>
                  <a:lnTo>
                    <a:pt x="30" y="58"/>
                  </a:lnTo>
                  <a:lnTo>
                    <a:pt x="0" y="61"/>
                  </a:lnTo>
                  <a:lnTo>
                    <a:pt x="10" y="62"/>
                  </a:lnTo>
                  <a:lnTo>
                    <a:pt x="19" y="64"/>
                  </a:lnTo>
                  <a:lnTo>
                    <a:pt x="9" y="66"/>
                  </a:lnTo>
                  <a:lnTo>
                    <a:pt x="30" y="72"/>
                  </a:lnTo>
                  <a:lnTo>
                    <a:pt x="27" y="70"/>
                  </a:lnTo>
                  <a:lnTo>
                    <a:pt x="32" y="69"/>
                  </a:lnTo>
                  <a:lnTo>
                    <a:pt x="37" y="69"/>
                  </a:lnTo>
                  <a:lnTo>
                    <a:pt x="52" y="68"/>
                  </a:lnTo>
                  <a:lnTo>
                    <a:pt x="57" y="68"/>
                  </a:lnTo>
                  <a:lnTo>
                    <a:pt x="95" y="74"/>
                  </a:lnTo>
                  <a:lnTo>
                    <a:pt x="92" y="78"/>
                  </a:lnTo>
                  <a:lnTo>
                    <a:pt x="100" y="83"/>
                  </a:lnTo>
                  <a:lnTo>
                    <a:pt x="102" y="85"/>
                  </a:lnTo>
                  <a:lnTo>
                    <a:pt x="101" y="88"/>
                  </a:lnTo>
                  <a:lnTo>
                    <a:pt x="97" y="90"/>
                  </a:lnTo>
                  <a:lnTo>
                    <a:pt x="103" y="90"/>
                  </a:lnTo>
                  <a:lnTo>
                    <a:pt x="103" y="95"/>
                  </a:lnTo>
                  <a:lnTo>
                    <a:pt x="104" y="98"/>
                  </a:lnTo>
                  <a:lnTo>
                    <a:pt x="102" y="102"/>
                  </a:lnTo>
                  <a:lnTo>
                    <a:pt x="106" y="103"/>
                  </a:lnTo>
                  <a:lnTo>
                    <a:pt x="104" y="109"/>
                  </a:lnTo>
                  <a:lnTo>
                    <a:pt x="100" y="111"/>
                  </a:lnTo>
                  <a:lnTo>
                    <a:pt x="97" y="114"/>
                  </a:lnTo>
                  <a:lnTo>
                    <a:pt x="102" y="114"/>
                  </a:lnTo>
                  <a:lnTo>
                    <a:pt x="91" y="118"/>
                  </a:lnTo>
                  <a:lnTo>
                    <a:pt x="96" y="123"/>
                  </a:lnTo>
                  <a:lnTo>
                    <a:pt x="106" y="119"/>
                  </a:lnTo>
                  <a:lnTo>
                    <a:pt x="111" y="112"/>
                  </a:lnTo>
                  <a:lnTo>
                    <a:pt x="112" y="117"/>
                  </a:lnTo>
                  <a:lnTo>
                    <a:pt x="119" y="115"/>
                  </a:lnTo>
                  <a:lnTo>
                    <a:pt x="116" y="118"/>
                  </a:lnTo>
                  <a:lnTo>
                    <a:pt x="124" y="119"/>
                  </a:lnTo>
                  <a:lnTo>
                    <a:pt x="116" y="121"/>
                  </a:lnTo>
                  <a:lnTo>
                    <a:pt x="125" y="121"/>
                  </a:lnTo>
                  <a:lnTo>
                    <a:pt x="119" y="123"/>
                  </a:lnTo>
                  <a:lnTo>
                    <a:pt x="122" y="123"/>
                  </a:lnTo>
                  <a:lnTo>
                    <a:pt x="120" y="124"/>
                  </a:lnTo>
                  <a:lnTo>
                    <a:pt x="126" y="126"/>
                  </a:lnTo>
                  <a:lnTo>
                    <a:pt x="121" y="126"/>
                  </a:lnTo>
                  <a:lnTo>
                    <a:pt x="128" y="128"/>
                  </a:lnTo>
                  <a:lnTo>
                    <a:pt x="126" y="129"/>
                  </a:lnTo>
                  <a:lnTo>
                    <a:pt x="126" y="132"/>
                  </a:lnTo>
                  <a:lnTo>
                    <a:pt x="127" y="133"/>
                  </a:lnTo>
                  <a:lnTo>
                    <a:pt x="100" y="128"/>
                  </a:lnTo>
                  <a:lnTo>
                    <a:pt x="97" y="133"/>
                  </a:lnTo>
                  <a:lnTo>
                    <a:pt x="127" y="139"/>
                  </a:lnTo>
                  <a:lnTo>
                    <a:pt x="122" y="142"/>
                  </a:lnTo>
                  <a:lnTo>
                    <a:pt x="124" y="143"/>
                  </a:lnTo>
                  <a:lnTo>
                    <a:pt x="120" y="146"/>
                  </a:lnTo>
                  <a:lnTo>
                    <a:pt x="121" y="147"/>
                  </a:lnTo>
                  <a:lnTo>
                    <a:pt x="125" y="148"/>
                  </a:lnTo>
                  <a:lnTo>
                    <a:pt x="125" y="150"/>
                  </a:lnTo>
                  <a:lnTo>
                    <a:pt x="120" y="148"/>
                  </a:lnTo>
                  <a:lnTo>
                    <a:pt x="116" y="152"/>
                  </a:lnTo>
                  <a:lnTo>
                    <a:pt x="119" y="153"/>
                  </a:lnTo>
                  <a:lnTo>
                    <a:pt x="96" y="158"/>
                  </a:lnTo>
                  <a:lnTo>
                    <a:pt x="97" y="159"/>
                  </a:lnTo>
                  <a:lnTo>
                    <a:pt x="111" y="158"/>
                  </a:lnTo>
                  <a:lnTo>
                    <a:pt x="116" y="156"/>
                  </a:lnTo>
                  <a:lnTo>
                    <a:pt x="111" y="160"/>
                  </a:lnTo>
                  <a:lnTo>
                    <a:pt x="116" y="163"/>
                  </a:lnTo>
                  <a:lnTo>
                    <a:pt x="97" y="160"/>
                  </a:lnTo>
                  <a:lnTo>
                    <a:pt x="93" y="160"/>
                  </a:lnTo>
                  <a:lnTo>
                    <a:pt x="101" y="163"/>
                  </a:lnTo>
                  <a:lnTo>
                    <a:pt x="92" y="162"/>
                  </a:lnTo>
                  <a:lnTo>
                    <a:pt x="86" y="166"/>
                  </a:lnTo>
                  <a:lnTo>
                    <a:pt x="103" y="163"/>
                  </a:lnTo>
                  <a:lnTo>
                    <a:pt x="101" y="163"/>
                  </a:lnTo>
                  <a:lnTo>
                    <a:pt x="107" y="164"/>
                  </a:lnTo>
                  <a:lnTo>
                    <a:pt x="111" y="163"/>
                  </a:lnTo>
                  <a:lnTo>
                    <a:pt x="116" y="163"/>
                  </a:lnTo>
                  <a:lnTo>
                    <a:pt x="111" y="165"/>
                  </a:lnTo>
                  <a:lnTo>
                    <a:pt x="117" y="165"/>
                  </a:lnTo>
                  <a:lnTo>
                    <a:pt x="114" y="166"/>
                  </a:lnTo>
                  <a:lnTo>
                    <a:pt x="115" y="168"/>
                  </a:lnTo>
                  <a:lnTo>
                    <a:pt x="98" y="165"/>
                  </a:lnTo>
                  <a:lnTo>
                    <a:pt x="82" y="170"/>
                  </a:lnTo>
                  <a:lnTo>
                    <a:pt x="104" y="170"/>
                  </a:lnTo>
                  <a:lnTo>
                    <a:pt x="110" y="172"/>
                  </a:lnTo>
                  <a:lnTo>
                    <a:pt x="104" y="171"/>
                  </a:lnTo>
                  <a:lnTo>
                    <a:pt x="82" y="172"/>
                  </a:lnTo>
                  <a:lnTo>
                    <a:pt x="84" y="174"/>
                  </a:lnTo>
                  <a:lnTo>
                    <a:pt x="93" y="174"/>
                  </a:lnTo>
                  <a:lnTo>
                    <a:pt x="88" y="176"/>
                  </a:lnTo>
                  <a:lnTo>
                    <a:pt x="87" y="178"/>
                  </a:lnTo>
                  <a:lnTo>
                    <a:pt x="84" y="178"/>
                  </a:lnTo>
                  <a:lnTo>
                    <a:pt x="90" y="179"/>
                  </a:lnTo>
                  <a:lnTo>
                    <a:pt x="81" y="180"/>
                  </a:lnTo>
                  <a:lnTo>
                    <a:pt x="80" y="183"/>
                  </a:lnTo>
                  <a:lnTo>
                    <a:pt x="97" y="178"/>
                  </a:lnTo>
                  <a:lnTo>
                    <a:pt x="113" y="173"/>
                  </a:lnTo>
                  <a:lnTo>
                    <a:pt x="109" y="176"/>
                  </a:lnTo>
                  <a:lnTo>
                    <a:pt x="80" y="185"/>
                  </a:lnTo>
                  <a:lnTo>
                    <a:pt x="83" y="186"/>
                  </a:lnTo>
                  <a:lnTo>
                    <a:pt x="80" y="187"/>
                  </a:lnTo>
                  <a:lnTo>
                    <a:pt x="95" y="185"/>
                  </a:lnTo>
                  <a:lnTo>
                    <a:pt x="82" y="189"/>
                  </a:lnTo>
                  <a:lnTo>
                    <a:pt x="83" y="190"/>
                  </a:lnTo>
                  <a:lnTo>
                    <a:pt x="84" y="192"/>
                  </a:lnTo>
                  <a:lnTo>
                    <a:pt x="91" y="192"/>
                  </a:lnTo>
                  <a:lnTo>
                    <a:pt x="102" y="19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632" name="Freeform 379"/>
            <p:cNvSpPr>
              <a:spLocks/>
            </p:cNvSpPr>
            <p:nvPr/>
          </p:nvSpPr>
          <p:spPr bwMode="auto">
            <a:xfrm>
              <a:off x="1466" y="1412"/>
              <a:ext cx="26" cy="17"/>
            </a:xfrm>
            <a:custGeom>
              <a:avLst/>
              <a:gdLst>
                <a:gd name="T0" fmla="*/ 25 w 26"/>
                <a:gd name="T1" fmla="*/ 11 h 17"/>
                <a:gd name="T2" fmla="*/ 6 w 26"/>
                <a:gd name="T3" fmla="*/ 0 h 17"/>
                <a:gd name="T4" fmla="*/ 0 w 26"/>
                <a:gd name="T5" fmla="*/ 4 h 17"/>
                <a:gd name="T6" fmla="*/ 1 w 26"/>
                <a:gd name="T7" fmla="*/ 6 h 17"/>
                <a:gd name="T8" fmla="*/ 0 w 26"/>
                <a:gd name="T9" fmla="*/ 9 h 17"/>
                <a:gd name="T10" fmla="*/ 2 w 26"/>
                <a:gd name="T11" fmla="*/ 12 h 17"/>
                <a:gd name="T12" fmla="*/ 7 w 26"/>
                <a:gd name="T13" fmla="*/ 14 h 17"/>
                <a:gd name="T14" fmla="*/ 3 w 26"/>
                <a:gd name="T15" fmla="*/ 16 h 17"/>
                <a:gd name="T16" fmla="*/ 25 w 26"/>
                <a:gd name="T17" fmla="*/ 11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"/>
                <a:gd name="T28" fmla="*/ 0 h 17"/>
                <a:gd name="T29" fmla="*/ 26 w 26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" h="17">
                  <a:moveTo>
                    <a:pt x="25" y="11"/>
                  </a:moveTo>
                  <a:lnTo>
                    <a:pt x="6" y="0"/>
                  </a:lnTo>
                  <a:lnTo>
                    <a:pt x="0" y="4"/>
                  </a:lnTo>
                  <a:lnTo>
                    <a:pt x="1" y="6"/>
                  </a:lnTo>
                  <a:lnTo>
                    <a:pt x="0" y="9"/>
                  </a:lnTo>
                  <a:lnTo>
                    <a:pt x="2" y="12"/>
                  </a:lnTo>
                  <a:lnTo>
                    <a:pt x="7" y="14"/>
                  </a:lnTo>
                  <a:lnTo>
                    <a:pt x="3" y="16"/>
                  </a:lnTo>
                  <a:lnTo>
                    <a:pt x="25" y="11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633" name="Freeform 380"/>
            <p:cNvSpPr>
              <a:spLocks/>
            </p:cNvSpPr>
            <p:nvPr/>
          </p:nvSpPr>
          <p:spPr bwMode="auto">
            <a:xfrm>
              <a:off x="1726" y="1457"/>
              <a:ext cx="102" cy="39"/>
            </a:xfrm>
            <a:custGeom>
              <a:avLst/>
              <a:gdLst>
                <a:gd name="T0" fmla="*/ 78 w 102"/>
                <a:gd name="T1" fmla="*/ 0 h 39"/>
                <a:gd name="T2" fmla="*/ 76 w 102"/>
                <a:gd name="T3" fmla="*/ 3 h 39"/>
                <a:gd name="T4" fmla="*/ 67 w 102"/>
                <a:gd name="T5" fmla="*/ 5 h 39"/>
                <a:gd name="T6" fmla="*/ 60 w 102"/>
                <a:gd name="T7" fmla="*/ 4 h 39"/>
                <a:gd name="T8" fmla="*/ 59 w 102"/>
                <a:gd name="T9" fmla="*/ 9 h 39"/>
                <a:gd name="T10" fmla="*/ 59 w 102"/>
                <a:gd name="T11" fmla="*/ 8 h 39"/>
                <a:gd name="T12" fmla="*/ 50 w 102"/>
                <a:gd name="T13" fmla="*/ 5 h 39"/>
                <a:gd name="T14" fmla="*/ 48 w 102"/>
                <a:gd name="T15" fmla="*/ 8 h 39"/>
                <a:gd name="T16" fmla="*/ 42 w 102"/>
                <a:gd name="T17" fmla="*/ 4 h 39"/>
                <a:gd name="T18" fmla="*/ 36 w 102"/>
                <a:gd name="T19" fmla="*/ 12 h 39"/>
                <a:gd name="T20" fmla="*/ 31 w 102"/>
                <a:gd name="T21" fmla="*/ 14 h 39"/>
                <a:gd name="T22" fmla="*/ 27 w 102"/>
                <a:gd name="T23" fmla="*/ 11 h 39"/>
                <a:gd name="T24" fmla="*/ 29 w 102"/>
                <a:gd name="T25" fmla="*/ 8 h 39"/>
                <a:gd name="T26" fmla="*/ 16 w 102"/>
                <a:gd name="T27" fmla="*/ 1 h 39"/>
                <a:gd name="T28" fmla="*/ 19 w 102"/>
                <a:gd name="T29" fmla="*/ 3 h 39"/>
                <a:gd name="T30" fmla="*/ 20 w 102"/>
                <a:gd name="T31" fmla="*/ 8 h 39"/>
                <a:gd name="T32" fmla="*/ 13 w 102"/>
                <a:gd name="T33" fmla="*/ 4 h 39"/>
                <a:gd name="T34" fmla="*/ 10 w 102"/>
                <a:gd name="T35" fmla="*/ 6 h 39"/>
                <a:gd name="T36" fmla="*/ 9 w 102"/>
                <a:gd name="T37" fmla="*/ 8 h 39"/>
                <a:gd name="T38" fmla="*/ 12 w 102"/>
                <a:gd name="T39" fmla="*/ 8 h 39"/>
                <a:gd name="T40" fmla="*/ 11 w 102"/>
                <a:gd name="T41" fmla="*/ 9 h 39"/>
                <a:gd name="T42" fmla="*/ 3 w 102"/>
                <a:gd name="T43" fmla="*/ 8 h 39"/>
                <a:gd name="T44" fmla="*/ 6 w 102"/>
                <a:gd name="T45" fmla="*/ 11 h 39"/>
                <a:gd name="T46" fmla="*/ 0 w 102"/>
                <a:gd name="T47" fmla="*/ 12 h 39"/>
                <a:gd name="T48" fmla="*/ 22 w 102"/>
                <a:gd name="T49" fmla="*/ 13 h 39"/>
                <a:gd name="T50" fmla="*/ 18 w 102"/>
                <a:gd name="T51" fmla="*/ 15 h 39"/>
                <a:gd name="T52" fmla="*/ 21 w 102"/>
                <a:gd name="T53" fmla="*/ 17 h 39"/>
                <a:gd name="T54" fmla="*/ 3 w 102"/>
                <a:gd name="T55" fmla="*/ 19 h 39"/>
                <a:gd name="T56" fmla="*/ 18 w 102"/>
                <a:gd name="T57" fmla="*/ 23 h 39"/>
                <a:gd name="T58" fmla="*/ 22 w 102"/>
                <a:gd name="T59" fmla="*/ 24 h 39"/>
                <a:gd name="T60" fmla="*/ 19 w 102"/>
                <a:gd name="T61" fmla="*/ 26 h 39"/>
                <a:gd name="T62" fmla="*/ 23 w 102"/>
                <a:gd name="T63" fmla="*/ 26 h 39"/>
                <a:gd name="T64" fmla="*/ 20 w 102"/>
                <a:gd name="T65" fmla="*/ 28 h 39"/>
                <a:gd name="T66" fmla="*/ 13 w 102"/>
                <a:gd name="T67" fmla="*/ 31 h 39"/>
                <a:gd name="T68" fmla="*/ 19 w 102"/>
                <a:gd name="T69" fmla="*/ 33 h 39"/>
                <a:gd name="T70" fmla="*/ 33 w 102"/>
                <a:gd name="T71" fmla="*/ 34 h 39"/>
                <a:gd name="T72" fmla="*/ 53 w 102"/>
                <a:gd name="T73" fmla="*/ 38 h 39"/>
                <a:gd name="T74" fmla="*/ 69 w 102"/>
                <a:gd name="T75" fmla="*/ 33 h 39"/>
                <a:gd name="T76" fmla="*/ 84 w 102"/>
                <a:gd name="T77" fmla="*/ 28 h 39"/>
                <a:gd name="T78" fmla="*/ 93 w 102"/>
                <a:gd name="T79" fmla="*/ 23 h 39"/>
                <a:gd name="T80" fmla="*/ 98 w 102"/>
                <a:gd name="T81" fmla="*/ 19 h 39"/>
                <a:gd name="T82" fmla="*/ 101 w 102"/>
                <a:gd name="T83" fmla="*/ 19 h 39"/>
                <a:gd name="T84" fmla="*/ 97 w 102"/>
                <a:gd name="T85" fmla="*/ 16 h 39"/>
                <a:gd name="T86" fmla="*/ 100 w 102"/>
                <a:gd name="T87" fmla="*/ 14 h 39"/>
                <a:gd name="T88" fmla="*/ 101 w 102"/>
                <a:gd name="T89" fmla="*/ 13 h 39"/>
                <a:gd name="T90" fmla="*/ 92 w 102"/>
                <a:gd name="T91" fmla="*/ 13 h 39"/>
                <a:gd name="T92" fmla="*/ 94 w 102"/>
                <a:gd name="T93" fmla="*/ 10 h 39"/>
                <a:gd name="T94" fmla="*/ 90 w 102"/>
                <a:gd name="T95" fmla="*/ 9 h 39"/>
                <a:gd name="T96" fmla="*/ 89 w 102"/>
                <a:gd name="T97" fmla="*/ 5 h 39"/>
                <a:gd name="T98" fmla="*/ 93 w 102"/>
                <a:gd name="T99" fmla="*/ 2 h 39"/>
                <a:gd name="T100" fmla="*/ 86 w 102"/>
                <a:gd name="T101" fmla="*/ 3 h 39"/>
                <a:gd name="T102" fmla="*/ 78 w 102"/>
                <a:gd name="T103" fmla="*/ 0 h 3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2"/>
                <a:gd name="T157" fmla="*/ 0 h 39"/>
                <a:gd name="T158" fmla="*/ 102 w 102"/>
                <a:gd name="T159" fmla="*/ 39 h 3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2" h="39">
                  <a:moveTo>
                    <a:pt x="78" y="0"/>
                  </a:moveTo>
                  <a:lnTo>
                    <a:pt x="76" y="3"/>
                  </a:lnTo>
                  <a:lnTo>
                    <a:pt x="67" y="5"/>
                  </a:lnTo>
                  <a:lnTo>
                    <a:pt x="60" y="4"/>
                  </a:lnTo>
                  <a:lnTo>
                    <a:pt x="59" y="9"/>
                  </a:lnTo>
                  <a:lnTo>
                    <a:pt x="59" y="8"/>
                  </a:lnTo>
                  <a:lnTo>
                    <a:pt x="50" y="5"/>
                  </a:lnTo>
                  <a:lnTo>
                    <a:pt x="48" y="8"/>
                  </a:lnTo>
                  <a:lnTo>
                    <a:pt x="42" y="4"/>
                  </a:lnTo>
                  <a:lnTo>
                    <a:pt x="36" y="12"/>
                  </a:lnTo>
                  <a:lnTo>
                    <a:pt x="31" y="14"/>
                  </a:lnTo>
                  <a:lnTo>
                    <a:pt x="27" y="11"/>
                  </a:lnTo>
                  <a:lnTo>
                    <a:pt x="29" y="8"/>
                  </a:lnTo>
                  <a:lnTo>
                    <a:pt x="16" y="1"/>
                  </a:lnTo>
                  <a:lnTo>
                    <a:pt x="19" y="3"/>
                  </a:lnTo>
                  <a:lnTo>
                    <a:pt x="20" y="8"/>
                  </a:lnTo>
                  <a:lnTo>
                    <a:pt x="13" y="4"/>
                  </a:lnTo>
                  <a:lnTo>
                    <a:pt x="10" y="6"/>
                  </a:lnTo>
                  <a:lnTo>
                    <a:pt x="9" y="8"/>
                  </a:lnTo>
                  <a:lnTo>
                    <a:pt x="12" y="8"/>
                  </a:lnTo>
                  <a:lnTo>
                    <a:pt x="11" y="9"/>
                  </a:lnTo>
                  <a:lnTo>
                    <a:pt x="3" y="8"/>
                  </a:lnTo>
                  <a:lnTo>
                    <a:pt x="6" y="11"/>
                  </a:lnTo>
                  <a:lnTo>
                    <a:pt x="0" y="12"/>
                  </a:lnTo>
                  <a:lnTo>
                    <a:pt x="22" y="13"/>
                  </a:lnTo>
                  <a:lnTo>
                    <a:pt x="18" y="15"/>
                  </a:lnTo>
                  <a:lnTo>
                    <a:pt x="21" y="17"/>
                  </a:lnTo>
                  <a:lnTo>
                    <a:pt x="3" y="19"/>
                  </a:lnTo>
                  <a:lnTo>
                    <a:pt x="18" y="23"/>
                  </a:lnTo>
                  <a:lnTo>
                    <a:pt x="22" y="24"/>
                  </a:lnTo>
                  <a:lnTo>
                    <a:pt x="19" y="26"/>
                  </a:lnTo>
                  <a:lnTo>
                    <a:pt x="23" y="26"/>
                  </a:lnTo>
                  <a:lnTo>
                    <a:pt x="20" y="28"/>
                  </a:lnTo>
                  <a:lnTo>
                    <a:pt x="13" y="31"/>
                  </a:lnTo>
                  <a:lnTo>
                    <a:pt x="19" y="33"/>
                  </a:lnTo>
                  <a:lnTo>
                    <a:pt x="33" y="34"/>
                  </a:lnTo>
                  <a:lnTo>
                    <a:pt x="53" y="38"/>
                  </a:lnTo>
                  <a:lnTo>
                    <a:pt x="69" y="33"/>
                  </a:lnTo>
                  <a:lnTo>
                    <a:pt x="84" y="28"/>
                  </a:lnTo>
                  <a:lnTo>
                    <a:pt x="93" y="23"/>
                  </a:lnTo>
                  <a:lnTo>
                    <a:pt x="98" y="19"/>
                  </a:lnTo>
                  <a:lnTo>
                    <a:pt x="101" y="19"/>
                  </a:lnTo>
                  <a:lnTo>
                    <a:pt x="97" y="16"/>
                  </a:lnTo>
                  <a:lnTo>
                    <a:pt x="100" y="14"/>
                  </a:lnTo>
                  <a:lnTo>
                    <a:pt x="101" y="13"/>
                  </a:lnTo>
                  <a:lnTo>
                    <a:pt x="92" y="13"/>
                  </a:lnTo>
                  <a:lnTo>
                    <a:pt x="94" y="10"/>
                  </a:lnTo>
                  <a:lnTo>
                    <a:pt x="90" y="9"/>
                  </a:lnTo>
                  <a:lnTo>
                    <a:pt x="89" y="5"/>
                  </a:lnTo>
                  <a:lnTo>
                    <a:pt x="93" y="2"/>
                  </a:lnTo>
                  <a:lnTo>
                    <a:pt x="86" y="3"/>
                  </a:lnTo>
                  <a:lnTo>
                    <a:pt x="78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634" name="Freeform 381"/>
            <p:cNvSpPr>
              <a:spLocks/>
            </p:cNvSpPr>
            <p:nvPr/>
          </p:nvSpPr>
          <p:spPr bwMode="auto">
            <a:xfrm>
              <a:off x="1846" y="1599"/>
              <a:ext cx="45" cy="52"/>
            </a:xfrm>
            <a:custGeom>
              <a:avLst/>
              <a:gdLst>
                <a:gd name="T0" fmla="*/ 44 w 45"/>
                <a:gd name="T1" fmla="*/ 37 h 52"/>
                <a:gd name="T2" fmla="*/ 44 w 45"/>
                <a:gd name="T3" fmla="*/ 27 h 52"/>
                <a:gd name="T4" fmla="*/ 44 w 45"/>
                <a:gd name="T5" fmla="*/ 17 h 52"/>
                <a:gd name="T6" fmla="*/ 37 w 45"/>
                <a:gd name="T7" fmla="*/ 14 h 52"/>
                <a:gd name="T8" fmla="*/ 35 w 45"/>
                <a:gd name="T9" fmla="*/ 14 h 52"/>
                <a:gd name="T10" fmla="*/ 27 w 45"/>
                <a:gd name="T11" fmla="*/ 13 h 52"/>
                <a:gd name="T12" fmla="*/ 34 w 45"/>
                <a:gd name="T13" fmla="*/ 3 h 52"/>
                <a:gd name="T14" fmla="*/ 36 w 45"/>
                <a:gd name="T15" fmla="*/ 0 h 52"/>
                <a:gd name="T16" fmla="*/ 32 w 45"/>
                <a:gd name="T17" fmla="*/ 3 h 52"/>
                <a:gd name="T18" fmla="*/ 27 w 45"/>
                <a:gd name="T19" fmla="*/ 3 h 52"/>
                <a:gd name="T20" fmla="*/ 19 w 45"/>
                <a:gd name="T21" fmla="*/ 8 h 52"/>
                <a:gd name="T22" fmla="*/ 22 w 45"/>
                <a:gd name="T23" fmla="*/ 9 h 52"/>
                <a:gd name="T24" fmla="*/ 19 w 45"/>
                <a:gd name="T25" fmla="*/ 14 h 52"/>
                <a:gd name="T26" fmla="*/ 7 w 45"/>
                <a:gd name="T27" fmla="*/ 15 h 52"/>
                <a:gd name="T28" fmla="*/ 7 w 45"/>
                <a:gd name="T29" fmla="*/ 19 h 52"/>
                <a:gd name="T30" fmla="*/ 2 w 45"/>
                <a:gd name="T31" fmla="*/ 24 h 52"/>
                <a:gd name="T32" fmla="*/ 14 w 45"/>
                <a:gd name="T33" fmla="*/ 28 h 52"/>
                <a:gd name="T34" fmla="*/ 6 w 45"/>
                <a:gd name="T35" fmla="*/ 37 h 52"/>
                <a:gd name="T36" fmla="*/ 15 w 45"/>
                <a:gd name="T37" fmla="*/ 35 h 52"/>
                <a:gd name="T38" fmla="*/ 6 w 45"/>
                <a:gd name="T39" fmla="*/ 40 h 52"/>
                <a:gd name="T40" fmla="*/ 0 w 45"/>
                <a:gd name="T41" fmla="*/ 42 h 52"/>
                <a:gd name="T42" fmla="*/ 3 w 45"/>
                <a:gd name="T43" fmla="*/ 43 h 52"/>
                <a:gd name="T44" fmla="*/ 0 w 45"/>
                <a:gd name="T45" fmla="*/ 46 h 52"/>
                <a:gd name="T46" fmla="*/ 5 w 45"/>
                <a:gd name="T47" fmla="*/ 48 h 52"/>
                <a:gd name="T48" fmla="*/ 3 w 45"/>
                <a:gd name="T49" fmla="*/ 49 h 52"/>
                <a:gd name="T50" fmla="*/ 7 w 45"/>
                <a:gd name="T51" fmla="*/ 49 h 52"/>
                <a:gd name="T52" fmla="*/ 7 w 45"/>
                <a:gd name="T53" fmla="*/ 51 h 52"/>
                <a:gd name="T54" fmla="*/ 18 w 45"/>
                <a:gd name="T55" fmla="*/ 50 h 52"/>
                <a:gd name="T56" fmla="*/ 29 w 45"/>
                <a:gd name="T57" fmla="*/ 45 h 52"/>
                <a:gd name="T58" fmla="*/ 39 w 45"/>
                <a:gd name="T59" fmla="*/ 43 h 52"/>
                <a:gd name="T60" fmla="*/ 44 w 45"/>
                <a:gd name="T61" fmla="*/ 37 h 5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5"/>
                <a:gd name="T94" fmla="*/ 0 h 52"/>
                <a:gd name="T95" fmla="*/ 45 w 45"/>
                <a:gd name="T96" fmla="*/ 52 h 5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5" h="52">
                  <a:moveTo>
                    <a:pt x="44" y="37"/>
                  </a:moveTo>
                  <a:lnTo>
                    <a:pt x="44" y="27"/>
                  </a:lnTo>
                  <a:lnTo>
                    <a:pt x="44" y="17"/>
                  </a:lnTo>
                  <a:lnTo>
                    <a:pt x="37" y="14"/>
                  </a:lnTo>
                  <a:lnTo>
                    <a:pt x="35" y="14"/>
                  </a:lnTo>
                  <a:lnTo>
                    <a:pt x="27" y="13"/>
                  </a:lnTo>
                  <a:lnTo>
                    <a:pt x="34" y="3"/>
                  </a:lnTo>
                  <a:lnTo>
                    <a:pt x="36" y="0"/>
                  </a:lnTo>
                  <a:lnTo>
                    <a:pt x="32" y="3"/>
                  </a:lnTo>
                  <a:lnTo>
                    <a:pt x="27" y="3"/>
                  </a:lnTo>
                  <a:lnTo>
                    <a:pt x="19" y="8"/>
                  </a:lnTo>
                  <a:lnTo>
                    <a:pt x="22" y="9"/>
                  </a:lnTo>
                  <a:lnTo>
                    <a:pt x="19" y="14"/>
                  </a:lnTo>
                  <a:lnTo>
                    <a:pt x="7" y="15"/>
                  </a:lnTo>
                  <a:lnTo>
                    <a:pt x="7" y="19"/>
                  </a:lnTo>
                  <a:lnTo>
                    <a:pt x="2" y="24"/>
                  </a:lnTo>
                  <a:lnTo>
                    <a:pt x="14" y="28"/>
                  </a:lnTo>
                  <a:lnTo>
                    <a:pt x="6" y="37"/>
                  </a:lnTo>
                  <a:lnTo>
                    <a:pt x="15" y="35"/>
                  </a:lnTo>
                  <a:lnTo>
                    <a:pt x="6" y="40"/>
                  </a:lnTo>
                  <a:lnTo>
                    <a:pt x="0" y="42"/>
                  </a:lnTo>
                  <a:lnTo>
                    <a:pt x="3" y="43"/>
                  </a:lnTo>
                  <a:lnTo>
                    <a:pt x="0" y="46"/>
                  </a:lnTo>
                  <a:lnTo>
                    <a:pt x="5" y="48"/>
                  </a:lnTo>
                  <a:lnTo>
                    <a:pt x="3" y="49"/>
                  </a:lnTo>
                  <a:lnTo>
                    <a:pt x="7" y="49"/>
                  </a:lnTo>
                  <a:lnTo>
                    <a:pt x="7" y="51"/>
                  </a:lnTo>
                  <a:lnTo>
                    <a:pt x="18" y="50"/>
                  </a:lnTo>
                  <a:lnTo>
                    <a:pt x="29" y="45"/>
                  </a:lnTo>
                  <a:lnTo>
                    <a:pt x="39" y="43"/>
                  </a:lnTo>
                  <a:lnTo>
                    <a:pt x="44" y="37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635" name="Freeform 382"/>
            <p:cNvSpPr>
              <a:spLocks/>
            </p:cNvSpPr>
            <p:nvPr/>
          </p:nvSpPr>
          <p:spPr bwMode="auto">
            <a:xfrm>
              <a:off x="1895" y="1556"/>
              <a:ext cx="79" cy="114"/>
            </a:xfrm>
            <a:custGeom>
              <a:avLst/>
              <a:gdLst>
                <a:gd name="T0" fmla="*/ 7 w 79"/>
                <a:gd name="T1" fmla="*/ 33 h 114"/>
                <a:gd name="T2" fmla="*/ 12 w 79"/>
                <a:gd name="T3" fmla="*/ 34 h 114"/>
                <a:gd name="T4" fmla="*/ 9 w 79"/>
                <a:gd name="T5" fmla="*/ 45 h 114"/>
                <a:gd name="T6" fmla="*/ 15 w 79"/>
                <a:gd name="T7" fmla="*/ 50 h 114"/>
                <a:gd name="T8" fmla="*/ 24 w 79"/>
                <a:gd name="T9" fmla="*/ 51 h 114"/>
                <a:gd name="T10" fmla="*/ 29 w 79"/>
                <a:gd name="T11" fmla="*/ 69 h 114"/>
                <a:gd name="T12" fmla="*/ 12 w 79"/>
                <a:gd name="T13" fmla="*/ 74 h 114"/>
                <a:gd name="T14" fmla="*/ 18 w 79"/>
                <a:gd name="T15" fmla="*/ 80 h 114"/>
                <a:gd name="T16" fmla="*/ 7 w 79"/>
                <a:gd name="T17" fmla="*/ 90 h 114"/>
                <a:gd name="T18" fmla="*/ 21 w 79"/>
                <a:gd name="T19" fmla="*/ 95 h 114"/>
                <a:gd name="T20" fmla="*/ 29 w 79"/>
                <a:gd name="T21" fmla="*/ 95 h 114"/>
                <a:gd name="T22" fmla="*/ 11 w 79"/>
                <a:gd name="T23" fmla="*/ 105 h 114"/>
                <a:gd name="T24" fmla="*/ 3 w 79"/>
                <a:gd name="T25" fmla="*/ 113 h 114"/>
                <a:gd name="T26" fmla="*/ 20 w 79"/>
                <a:gd name="T27" fmla="*/ 110 h 114"/>
                <a:gd name="T28" fmla="*/ 32 w 79"/>
                <a:gd name="T29" fmla="*/ 105 h 114"/>
                <a:gd name="T30" fmla="*/ 62 w 79"/>
                <a:gd name="T31" fmla="*/ 105 h 114"/>
                <a:gd name="T32" fmla="*/ 65 w 79"/>
                <a:gd name="T33" fmla="*/ 94 h 114"/>
                <a:gd name="T34" fmla="*/ 78 w 79"/>
                <a:gd name="T35" fmla="*/ 80 h 114"/>
                <a:gd name="T36" fmla="*/ 62 w 79"/>
                <a:gd name="T37" fmla="*/ 76 h 114"/>
                <a:gd name="T38" fmla="*/ 54 w 79"/>
                <a:gd name="T39" fmla="*/ 64 h 114"/>
                <a:gd name="T40" fmla="*/ 58 w 79"/>
                <a:gd name="T41" fmla="*/ 59 h 114"/>
                <a:gd name="T42" fmla="*/ 39 w 79"/>
                <a:gd name="T43" fmla="*/ 35 h 114"/>
                <a:gd name="T44" fmla="*/ 33 w 79"/>
                <a:gd name="T45" fmla="*/ 31 h 114"/>
                <a:gd name="T46" fmla="*/ 31 w 79"/>
                <a:gd name="T47" fmla="*/ 28 h 114"/>
                <a:gd name="T48" fmla="*/ 21 w 79"/>
                <a:gd name="T49" fmla="*/ 13 h 114"/>
                <a:gd name="T50" fmla="*/ 20 w 79"/>
                <a:gd name="T51" fmla="*/ 10 h 114"/>
                <a:gd name="T52" fmla="*/ 13 w 79"/>
                <a:gd name="T53" fmla="*/ 0 h 114"/>
                <a:gd name="T54" fmla="*/ 8 w 79"/>
                <a:gd name="T55" fmla="*/ 8 h 114"/>
                <a:gd name="T56" fmla="*/ 4 w 79"/>
                <a:gd name="T57" fmla="*/ 13 h 114"/>
                <a:gd name="T58" fmla="*/ 4 w 79"/>
                <a:gd name="T59" fmla="*/ 18 h 114"/>
                <a:gd name="T60" fmla="*/ 2 w 79"/>
                <a:gd name="T61" fmla="*/ 25 h 114"/>
                <a:gd name="T62" fmla="*/ 7 w 79"/>
                <a:gd name="T63" fmla="*/ 24 h 114"/>
                <a:gd name="T64" fmla="*/ 1 w 79"/>
                <a:gd name="T65" fmla="*/ 43 h 1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9"/>
                <a:gd name="T100" fmla="*/ 0 h 114"/>
                <a:gd name="T101" fmla="*/ 79 w 79"/>
                <a:gd name="T102" fmla="*/ 114 h 11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9" h="114">
                  <a:moveTo>
                    <a:pt x="1" y="43"/>
                  </a:moveTo>
                  <a:lnTo>
                    <a:pt x="7" y="33"/>
                  </a:lnTo>
                  <a:lnTo>
                    <a:pt x="10" y="33"/>
                  </a:lnTo>
                  <a:lnTo>
                    <a:pt x="12" y="34"/>
                  </a:lnTo>
                  <a:lnTo>
                    <a:pt x="11" y="39"/>
                  </a:lnTo>
                  <a:lnTo>
                    <a:pt x="9" y="45"/>
                  </a:lnTo>
                  <a:lnTo>
                    <a:pt x="11" y="51"/>
                  </a:lnTo>
                  <a:lnTo>
                    <a:pt x="15" y="50"/>
                  </a:lnTo>
                  <a:lnTo>
                    <a:pt x="27" y="47"/>
                  </a:lnTo>
                  <a:lnTo>
                    <a:pt x="24" y="51"/>
                  </a:lnTo>
                  <a:lnTo>
                    <a:pt x="28" y="58"/>
                  </a:lnTo>
                  <a:lnTo>
                    <a:pt x="29" y="69"/>
                  </a:lnTo>
                  <a:lnTo>
                    <a:pt x="26" y="69"/>
                  </a:lnTo>
                  <a:lnTo>
                    <a:pt x="12" y="74"/>
                  </a:lnTo>
                  <a:lnTo>
                    <a:pt x="15" y="75"/>
                  </a:lnTo>
                  <a:lnTo>
                    <a:pt x="18" y="80"/>
                  </a:lnTo>
                  <a:lnTo>
                    <a:pt x="8" y="87"/>
                  </a:lnTo>
                  <a:lnTo>
                    <a:pt x="7" y="90"/>
                  </a:lnTo>
                  <a:lnTo>
                    <a:pt x="17" y="92"/>
                  </a:lnTo>
                  <a:lnTo>
                    <a:pt x="21" y="95"/>
                  </a:lnTo>
                  <a:lnTo>
                    <a:pt x="34" y="90"/>
                  </a:lnTo>
                  <a:lnTo>
                    <a:pt x="29" y="95"/>
                  </a:lnTo>
                  <a:lnTo>
                    <a:pt x="20" y="98"/>
                  </a:lnTo>
                  <a:lnTo>
                    <a:pt x="11" y="105"/>
                  </a:lnTo>
                  <a:lnTo>
                    <a:pt x="0" y="112"/>
                  </a:lnTo>
                  <a:lnTo>
                    <a:pt x="3" y="113"/>
                  </a:lnTo>
                  <a:lnTo>
                    <a:pt x="7" y="112"/>
                  </a:lnTo>
                  <a:lnTo>
                    <a:pt x="20" y="110"/>
                  </a:lnTo>
                  <a:lnTo>
                    <a:pt x="23" y="107"/>
                  </a:lnTo>
                  <a:lnTo>
                    <a:pt x="32" y="105"/>
                  </a:lnTo>
                  <a:lnTo>
                    <a:pt x="44" y="104"/>
                  </a:lnTo>
                  <a:lnTo>
                    <a:pt x="62" y="105"/>
                  </a:lnTo>
                  <a:lnTo>
                    <a:pt x="74" y="96"/>
                  </a:lnTo>
                  <a:lnTo>
                    <a:pt x="65" y="94"/>
                  </a:lnTo>
                  <a:lnTo>
                    <a:pt x="68" y="90"/>
                  </a:lnTo>
                  <a:lnTo>
                    <a:pt x="78" y="80"/>
                  </a:lnTo>
                  <a:lnTo>
                    <a:pt x="74" y="75"/>
                  </a:lnTo>
                  <a:lnTo>
                    <a:pt x="62" y="76"/>
                  </a:lnTo>
                  <a:lnTo>
                    <a:pt x="63" y="73"/>
                  </a:lnTo>
                  <a:lnTo>
                    <a:pt x="54" y="64"/>
                  </a:lnTo>
                  <a:lnTo>
                    <a:pt x="59" y="65"/>
                  </a:lnTo>
                  <a:lnTo>
                    <a:pt x="58" y="59"/>
                  </a:lnTo>
                  <a:lnTo>
                    <a:pt x="50" y="52"/>
                  </a:lnTo>
                  <a:lnTo>
                    <a:pt x="39" y="35"/>
                  </a:lnTo>
                  <a:lnTo>
                    <a:pt x="24" y="33"/>
                  </a:lnTo>
                  <a:lnTo>
                    <a:pt x="33" y="31"/>
                  </a:lnTo>
                  <a:lnTo>
                    <a:pt x="28" y="29"/>
                  </a:lnTo>
                  <a:lnTo>
                    <a:pt x="31" y="28"/>
                  </a:lnTo>
                  <a:lnTo>
                    <a:pt x="41" y="13"/>
                  </a:lnTo>
                  <a:lnTo>
                    <a:pt x="21" y="13"/>
                  </a:lnTo>
                  <a:lnTo>
                    <a:pt x="18" y="12"/>
                  </a:lnTo>
                  <a:lnTo>
                    <a:pt x="20" y="10"/>
                  </a:lnTo>
                  <a:lnTo>
                    <a:pt x="29" y="1"/>
                  </a:lnTo>
                  <a:lnTo>
                    <a:pt x="13" y="0"/>
                  </a:lnTo>
                  <a:lnTo>
                    <a:pt x="10" y="3"/>
                  </a:lnTo>
                  <a:lnTo>
                    <a:pt x="8" y="8"/>
                  </a:lnTo>
                  <a:lnTo>
                    <a:pt x="5" y="9"/>
                  </a:lnTo>
                  <a:lnTo>
                    <a:pt x="4" y="13"/>
                  </a:lnTo>
                  <a:lnTo>
                    <a:pt x="4" y="15"/>
                  </a:lnTo>
                  <a:lnTo>
                    <a:pt x="4" y="18"/>
                  </a:lnTo>
                  <a:lnTo>
                    <a:pt x="0" y="23"/>
                  </a:lnTo>
                  <a:lnTo>
                    <a:pt x="2" y="25"/>
                  </a:lnTo>
                  <a:lnTo>
                    <a:pt x="0" y="26"/>
                  </a:lnTo>
                  <a:lnTo>
                    <a:pt x="7" y="24"/>
                  </a:lnTo>
                  <a:lnTo>
                    <a:pt x="7" y="25"/>
                  </a:lnTo>
                  <a:lnTo>
                    <a:pt x="1" y="43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636" name="Freeform 383"/>
            <p:cNvSpPr>
              <a:spLocks/>
            </p:cNvSpPr>
            <p:nvPr/>
          </p:nvSpPr>
          <p:spPr bwMode="auto">
            <a:xfrm>
              <a:off x="1872" y="1600"/>
              <a:ext cx="26" cy="17"/>
            </a:xfrm>
            <a:custGeom>
              <a:avLst/>
              <a:gdLst>
                <a:gd name="T0" fmla="*/ 25 w 26"/>
                <a:gd name="T1" fmla="*/ 11 h 17"/>
                <a:gd name="T2" fmla="*/ 23 w 26"/>
                <a:gd name="T3" fmla="*/ 8 h 17"/>
                <a:gd name="T4" fmla="*/ 17 w 26"/>
                <a:gd name="T5" fmla="*/ 0 h 17"/>
                <a:gd name="T6" fmla="*/ 8 w 26"/>
                <a:gd name="T7" fmla="*/ 3 h 17"/>
                <a:gd name="T8" fmla="*/ 0 w 26"/>
                <a:gd name="T9" fmla="*/ 12 h 17"/>
                <a:gd name="T10" fmla="*/ 9 w 26"/>
                <a:gd name="T11" fmla="*/ 13 h 17"/>
                <a:gd name="T12" fmla="*/ 11 w 26"/>
                <a:gd name="T13" fmla="*/ 13 h 17"/>
                <a:gd name="T14" fmla="*/ 18 w 26"/>
                <a:gd name="T15" fmla="*/ 16 h 17"/>
                <a:gd name="T16" fmla="*/ 25 w 26"/>
                <a:gd name="T17" fmla="*/ 11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"/>
                <a:gd name="T28" fmla="*/ 0 h 17"/>
                <a:gd name="T29" fmla="*/ 26 w 26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" h="17">
                  <a:moveTo>
                    <a:pt x="25" y="11"/>
                  </a:moveTo>
                  <a:lnTo>
                    <a:pt x="23" y="8"/>
                  </a:lnTo>
                  <a:lnTo>
                    <a:pt x="17" y="0"/>
                  </a:lnTo>
                  <a:lnTo>
                    <a:pt x="8" y="3"/>
                  </a:lnTo>
                  <a:lnTo>
                    <a:pt x="0" y="12"/>
                  </a:lnTo>
                  <a:lnTo>
                    <a:pt x="9" y="13"/>
                  </a:lnTo>
                  <a:lnTo>
                    <a:pt x="11" y="13"/>
                  </a:lnTo>
                  <a:lnTo>
                    <a:pt x="18" y="16"/>
                  </a:lnTo>
                  <a:lnTo>
                    <a:pt x="25" y="11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637" name="Freeform 384"/>
            <p:cNvSpPr>
              <a:spLocks/>
            </p:cNvSpPr>
            <p:nvPr/>
          </p:nvSpPr>
          <p:spPr bwMode="auto">
            <a:xfrm>
              <a:off x="1886" y="1571"/>
              <a:ext cx="17" cy="17"/>
            </a:xfrm>
            <a:custGeom>
              <a:avLst/>
              <a:gdLst>
                <a:gd name="T0" fmla="*/ 8 w 17"/>
                <a:gd name="T1" fmla="*/ 2 h 17"/>
                <a:gd name="T2" fmla="*/ 5 w 17"/>
                <a:gd name="T3" fmla="*/ 0 h 17"/>
                <a:gd name="T4" fmla="*/ 0 w 17"/>
                <a:gd name="T5" fmla="*/ 8 h 17"/>
                <a:gd name="T6" fmla="*/ 14 w 17"/>
                <a:gd name="T7" fmla="*/ 16 h 17"/>
                <a:gd name="T8" fmla="*/ 16 w 17"/>
                <a:gd name="T9" fmla="*/ 10 h 17"/>
                <a:gd name="T10" fmla="*/ 8 w 17"/>
                <a:gd name="T11" fmla="*/ 2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8" y="2"/>
                  </a:moveTo>
                  <a:lnTo>
                    <a:pt x="5" y="0"/>
                  </a:lnTo>
                  <a:lnTo>
                    <a:pt x="0" y="8"/>
                  </a:lnTo>
                  <a:lnTo>
                    <a:pt x="14" y="16"/>
                  </a:lnTo>
                  <a:lnTo>
                    <a:pt x="16" y="10"/>
                  </a:lnTo>
                  <a:lnTo>
                    <a:pt x="8" y="2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638" name="Freeform 385"/>
            <p:cNvSpPr>
              <a:spLocks/>
            </p:cNvSpPr>
            <p:nvPr/>
          </p:nvSpPr>
          <p:spPr bwMode="auto">
            <a:xfrm>
              <a:off x="1884" y="1559"/>
              <a:ext cx="17" cy="17"/>
            </a:xfrm>
            <a:custGeom>
              <a:avLst/>
              <a:gdLst>
                <a:gd name="T0" fmla="*/ 16 w 17"/>
                <a:gd name="T1" fmla="*/ 6 h 17"/>
                <a:gd name="T2" fmla="*/ 16 w 17"/>
                <a:gd name="T3" fmla="*/ 0 h 17"/>
                <a:gd name="T4" fmla="*/ 3 w 17"/>
                <a:gd name="T5" fmla="*/ 6 h 17"/>
                <a:gd name="T6" fmla="*/ 0 w 17"/>
                <a:gd name="T7" fmla="*/ 16 h 17"/>
                <a:gd name="T8" fmla="*/ 16 w 17"/>
                <a:gd name="T9" fmla="*/ 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6"/>
                  </a:moveTo>
                  <a:lnTo>
                    <a:pt x="16" y="0"/>
                  </a:lnTo>
                  <a:lnTo>
                    <a:pt x="3" y="6"/>
                  </a:lnTo>
                  <a:lnTo>
                    <a:pt x="0" y="16"/>
                  </a:lnTo>
                  <a:lnTo>
                    <a:pt x="16" y="6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639" name="Freeform 386"/>
            <p:cNvSpPr>
              <a:spLocks/>
            </p:cNvSpPr>
            <p:nvPr/>
          </p:nvSpPr>
          <p:spPr bwMode="auto">
            <a:xfrm>
              <a:off x="1940" y="1533"/>
              <a:ext cx="17" cy="17"/>
            </a:xfrm>
            <a:custGeom>
              <a:avLst/>
              <a:gdLst>
                <a:gd name="T0" fmla="*/ 8 w 17"/>
                <a:gd name="T1" fmla="*/ 0 h 17"/>
                <a:gd name="T2" fmla="*/ 4 w 17"/>
                <a:gd name="T3" fmla="*/ 6 h 17"/>
                <a:gd name="T4" fmla="*/ 0 w 17"/>
                <a:gd name="T5" fmla="*/ 12 h 17"/>
                <a:gd name="T6" fmla="*/ 8 w 17"/>
                <a:gd name="T7" fmla="*/ 16 h 17"/>
                <a:gd name="T8" fmla="*/ 16 w 17"/>
                <a:gd name="T9" fmla="*/ 3 h 17"/>
                <a:gd name="T10" fmla="*/ 8 w 17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8" y="0"/>
                  </a:moveTo>
                  <a:lnTo>
                    <a:pt x="4" y="6"/>
                  </a:lnTo>
                  <a:lnTo>
                    <a:pt x="0" y="12"/>
                  </a:lnTo>
                  <a:lnTo>
                    <a:pt x="8" y="16"/>
                  </a:lnTo>
                  <a:lnTo>
                    <a:pt x="16" y="3"/>
                  </a:lnTo>
                  <a:lnTo>
                    <a:pt x="8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640" name="Freeform 387"/>
            <p:cNvSpPr>
              <a:spLocks/>
            </p:cNvSpPr>
            <p:nvPr/>
          </p:nvSpPr>
          <p:spPr bwMode="auto">
            <a:xfrm>
              <a:off x="1892" y="1583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0 h 17"/>
                <a:gd name="T4" fmla="*/ 0 w 17"/>
                <a:gd name="T5" fmla="*/ 0 h 17"/>
                <a:gd name="T6" fmla="*/ 0 w 17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16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641" name="Freeform 388"/>
            <p:cNvSpPr>
              <a:spLocks/>
            </p:cNvSpPr>
            <p:nvPr/>
          </p:nvSpPr>
          <p:spPr bwMode="auto">
            <a:xfrm>
              <a:off x="1907" y="1623"/>
              <a:ext cx="17" cy="17"/>
            </a:xfrm>
            <a:custGeom>
              <a:avLst/>
              <a:gdLst>
                <a:gd name="T0" fmla="*/ 16 w 17"/>
                <a:gd name="T1" fmla="*/ 12 h 17"/>
                <a:gd name="T2" fmla="*/ 4 w 17"/>
                <a:gd name="T3" fmla="*/ 0 h 17"/>
                <a:gd name="T4" fmla="*/ 0 w 17"/>
                <a:gd name="T5" fmla="*/ 16 h 17"/>
                <a:gd name="T6" fmla="*/ 16 w 17"/>
                <a:gd name="T7" fmla="*/ 12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16" y="12"/>
                  </a:moveTo>
                  <a:lnTo>
                    <a:pt x="4" y="0"/>
                  </a:lnTo>
                  <a:lnTo>
                    <a:pt x="0" y="16"/>
                  </a:lnTo>
                  <a:lnTo>
                    <a:pt x="16" y="12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642" name="Freeform 389"/>
            <p:cNvSpPr>
              <a:spLocks/>
            </p:cNvSpPr>
            <p:nvPr/>
          </p:nvSpPr>
          <p:spPr bwMode="auto">
            <a:xfrm>
              <a:off x="574" y="1911"/>
              <a:ext cx="328" cy="256"/>
            </a:xfrm>
            <a:custGeom>
              <a:avLst/>
              <a:gdLst>
                <a:gd name="T0" fmla="*/ 41 w 328"/>
                <a:gd name="T1" fmla="*/ 123 h 256"/>
                <a:gd name="T2" fmla="*/ 27 w 328"/>
                <a:gd name="T3" fmla="*/ 89 h 256"/>
                <a:gd name="T4" fmla="*/ 10 w 328"/>
                <a:gd name="T5" fmla="*/ 75 h 256"/>
                <a:gd name="T6" fmla="*/ 17 w 328"/>
                <a:gd name="T7" fmla="*/ 56 h 256"/>
                <a:gd name="T8" fmla="*/ 2 w 328"/>
                <a:gd name="T9" fmla="*/ 19 h 256"/>
                <a:gd name="T10" fmla="*/ 28 w 328"/>
                <a:gd name="T11" fmla="*/ 0 h 256"/>
                <a:gd name="T12" fmla="*/ 57 w 328"/>
                <a:gd name="T13" fmla="*/ 14 h 256"/>
                <a:gd name="T14" fmla="*/ 100 w 328"/>
                <a:gd name="T15" fmla="*/ 19 h 256"/>
                <a:gd name="T16" fmla="*/ 131 w 328"/>
                <a:gd name="T17" fmla="*/ 26 h 256"/>
                <a:gd name="T18" fmla="*/ 150 w 328"/>
                <a:gd name="T19" fmla="*/ 52 h 256"/>
                <a:gd name="T20" fmla="*/ 180 w 328"/>
                <a:gd name="T21" fmla="*/ 56 h 256"/>
                <a:gd name="T22" fmla="*/ 198 w 328"/>
                <a:gd name="T23" fmla="*/ 92 h 256"/>
                <a:gd name="T24" fmla="*/ 198 w 328"/>
                <a:gd name="T25" fmla="*/ 132 h 256"/>
                <a:gd name="T26" fmla="*/ 204 w 328"/>
                <a:gd name="T27" fmla="*/ 177 h 256"/>
                <a:gd name="T28" fmla="*/ 213 w 328"/>
                <a:gd name="T29" fmla="*/ 196 h 256"/>
                <a:gd name="T30" fmla="*/ 250 w 328"/>
                <a:gd name="T31" fmla="*/ 198 h 256"/>
                <a:gd name="T32" fmla="*/ 267 w 328"/>
                <a:gd name="T33" fmla="*/ 196 h 256"/>
                <a:gd name="T34" fmla="*/ 282 w 328"/>
                <a:gd name="T35" fmla="*/ 167 h 256"/>
                <a:gd name="T36" fmla="*/ 318 w 328"/>
                <a:gd name="T37" fmla="*/ 157 h 256"/>
                <a:gd name="T38" fmla="*/ 327 w 328"/>
                <a:gd name="T39" fmla="*/ 162 h 256"/>
                <a:gd name="T40" fmla="*/ 314 w 328"/>
                <a:gd name="T41" fmla="*/ 186 h 256"/>
                <a:gd name="T42" fmla="*/ 305 w 328"/>
                <a:gd name="T43" fmla="*/ 196 h 256"/>
                <a:gd name="T44" fmla="*/ 280 w 328"/>
                <a:gd name="T45" fmla="*/ 208 h 256"/>
                <a:gd name="T46" fmla="*/ 264 w 328"/>
                <a:gd name="T47" fmla="*/ 218 h 256"/>
                <a:gd name="T48" fmla="*/ 249 w 328"/>
                <a:gd name="T49" fmla="*/ 245 h 256"/>
                <a:gd name="T50" fmla="*/ 224 w 328"/>
                <a:gd name="T51" fmla="*/ 230 h 256"/>
                <a:gd name="T52" fmla="*/ 216 w 328"/>
                <a:gd name="T53" fmla="*/ 230 h 256"/>
                <a:gd name="T54" fmla="*/ 195 w 328"/>
                <a:gd name="T55" fmla="*/ 238 h 256"/>
                <a:gd name="T56" fmla="*/ 154 w 328"/>
                <a:gd name="T57" fmla="*/ 219 h 256"/>
                <a:gd name="T58" fmla="*/ 124 w 328"/>
                <a:gd name="T59" fmla="*/ 203 h 256"/>
                <a:gd name="T60" fmla="*/ 98 w 328"/>
                <a:gd name="T61" fmla="*/ 181 h 256"/>
                <a:gd name="T62" fmla="*/ 100 w 328"/>
                <a:gd name="T63" fmla="*/ 166 h 256"/>
                <a:gd name="T64" fmla="*/ 94 w 328"/>
                <a:gd name="T65" fmla="*/ 135 h 256"/>
                <a:gd name="T66" fmla="*/ 82 w 328"/>
                <a:gd name="T67" fmla="*/ 117 h 256"/>
                <a:gd name="T68" fmla="*/ 77 w 328"/>
                <a:gd name="T69" fmla="*/ 107 h 256"/>
                <a:gd name="T70" fmla="*/ 65 w 328"/>
                <a:gd name="T71" fmla="*/ 98 h 256"/>
                <a:gd name="T72" fmla="*/ 57 w 328"/>
                <a:gd name="T73" fmla="*/ 71 h 256"/>
                <a:gd name="T74" fmla="*/ 44 w 328"/>
                <a:gd name="T75" fmla="*/ 48 h 256"/>
                <a:gd name="T76" fmla="*/ 31 w 328"/>
                <a:gd name="T77" fmla="*/ 17 h 256"/>
                <a:gd name="T78" fmla="*/ 19 w 328"/>
                <a:gd name="T79" fmla="*/ 40 h 256"/>
                <a:gd name="T80" fmla="*/ 35 w 328"/>
                <a:gd name="T81" fmla="*/ 74 h 256"/>
                <a:gd name="T82" fmla="*/ 42 w 328"/>
                <a:gd name="T83" fmla="*/ 98 h 256"/>
                <a:gd name="T84" fmla="*/ 54 w 328"/>
                <a:gd name="T85" fmla="*/ 126 h 2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8"/>
                <a:gd name="T130" fmla="*/ 0 h 256"/>
                <a:gd name="T131" fmla="*/ 328 w 328"/>
                <a:gd name="T132" fmla="*/ 256 h 25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8" h="256">
                  <a:moveTo>
                    <a:pt x="57" y="133"/>
                  </a:moveTo>
                  <a:lnTo>
                    <a:pt x="48" y="137"/>
                  </a:lnTo>
                  <a:lnTo>
                    <a:pt x="41" y="123"/>
                  </a:lnTo>
                  <a:lnTo>
                    <a:pt x="30" y="111"/>
                  </a:lnTo>
                  <a:lnTo>
                    <a:pt x="31" y="100"/>
                  </a:lnTo>
                  <a:lnTo>
                    <a:pt x="27" y="89"/>
                  </a:lnTo>
                  <a:lnTo>
                    <a:pt x="23" y="82"/>
                  </a:lnTo>
                  <a:lnTo>
                    <a:pt x="16" y="81"/>
                  </a:lnTo>
                  <a:lnTo>
                    <a:pt x="10" y="75"/>
                  </a:lnTo>
                  <a:lnTo>
                    <a:pt x="4" y="68"/>
                  </a:lnTo>
                  <a:lnTo>
                    <a:pt x="14" y="69"/>
                  </a:lnTo>
                  <a:lnTo>
                    <a:pt x="17" y="56"/>
                  </a:lnTo>
                  <a:lnTo>
                    <a:pt x="10" y="47"/>
                  </a:lnTo>
                  <a:lnTo>
                    <a:pt x="3" y="37"/>
                  </a:lnTo>
                  <a:lnTo>
                    <a:pt x="2" y="19"/>
                  </a:lnTo>
                  <a:lnTo>
                    <a:pt x="0" y="2"/>
                  </a:lnTo>
                  <a:lnTo>
                    <a:pt x="14" y="1"/>
                  </a:lnTo>
                  <a:lnTo>
                    <a:pt x="28" y="0"/>
                  </a:lnTo>
                  <a:lnTo>
                    <a:pt x="37" y="5"/>
                  </a:lnTo>
                  <a:lnTo>
                    <a:pt x="47" y="9"/>
                  </a:lnTo>
                  <a:lnTo>
                    <a:pt x="57" y="14"/>
                  </a:lnTo>
                  <a:lnTo>
                    <a:pt x="66" y="19"/>
                  </a:lnTo>
                  <a:lnTo>
                    <a:pt x="82" y="19"/>
                  </a:lnTo>
                  <a:lnTo>
                    <a:pt x="100" y="19"/>
                  </a:lnTo>
                  <a:lnTo>
                    <a:pt x="102" y="13"/>
                  </a:lnTo>
                  <a:lnTo>
                    <a:pt x="121" y="13"/>
                  </a:lnTo>
                  <a:lnTo>
                    <a:pt x="131" y="26"/>
                  </a:lnTo>
                  <a:lnTo>
                    <a:pt x="135" y="40"/>
                  </a:lnTo>
                  <a:lnTo>
                    <a:pt x="142" y="46"/>
                  </a:lnTo>
                  <a:lnTo>
                    <a:pt x="150" y="52"/>
                  </a:lnTo>
                  <a:lnTo>
                    <a:pt x="158" y="41"/>
                  </a:lnTo>
                  <a:lnTo>
                    <a:pt x="175" y="43"/>
                  </a:lnTo>
                  <a:lnTo>
                    <a:pt x="180" y="56"/>
                  </a:lnTo>
                  <a:lnTo>
                    <a:pt x="186" y="68"/>
                  </a:lnTo>
                  <a:lnTo>
                    <a:pt x="190" y="85"/>
                  </a:lnTo>
                  <a:lnTo>
                    <a:pt x="198" y="92"/>
                  </a:lnTo>
                  <a:lnTo>
                    <a:pt x="212" y="94"/>
                  </a:lnTo>
                  <a:lnTo>
                    <a:pt x="205" y="113"/>
                  </a:lnTo>
                  <a:lnTo>
                    <a:pt x="198" y="132"/>
                  </a:lnTo>
                  <a:lnTo>
                    <a:pt x="196" y="150"/>
                  </a:lnTo>
                  <a:lnTo>
                    <a:pt x="200" y="164"/>
                  </a:lnTo>
                  <a:lnTo>
                    <a:pt x="204" y="177"/>
                  </a:lnTo>
                  <a:lnTo>
                    <a:pt x="208" y="186"/>
                  </a:lnTo>
                  <a:lnTo>
                    <a:pt x="211" y="195"/>
                  </a:lnTo>
                  <a:lnTo>
                    <a:pt x="213" y="196"/>
                  </a:lnTo>
                  <a:lnTo>
                    <a:pt x="225" y="203"/>
                  </a:lnTo>
                  <a:lnTo>
                    <a:pt x="236" y="201"/>
                  </a:lnTo>
                  <a:lnTo>
                    <a:pt x="250" y="198"/>
                  </a:lnTo>
                  <a:lnTo>
                    <a:pt x="258" y="198"/>
                  </a:lnTo>
                  <a:lnTo>
                    <a:pt x="264" y="199"/>
                  </a:lnTo>
                  <a:lnTo>
                    <a:pt x="267" y="196"/>
                  </a:lnTo>
                  <a:lnTo>
                    <a:pt x="266" y="194"/>
                  </a:lnTo>
                  <a:lnTo>
                    <a:pt x="275" y="183"/>
                  </a:lnTo>
                  <a:lnTo>
                    <a:pt x="282" y="167"/>
                  </a:lnTo>
                  <a:lnTo>
                    <a:pt x="295" y="159"/>
                  </a:lnTo>
                  <a:lnTo>
                    <a:pt x="306" y="158"/>
                  </a:lnTo>
                  <a:lnTo>
                    <a:pt x="318" y="157"/>
                  </a:lnTo>
                  <a:lnTo>
                    <a:pt x="321" y="157"/>
                  </a:lnTo>
                  <a:lnTo>
                    <a:pt x="326" y="160"/>
                  </a:lnTo>
                  <a:lnTo>
                    <a:pt x="327" y="162"/>
                  </a:lnTo>
                  <a:lnTo>
                    <a:pt x="315" y="179"/>
                  </a:lnTo>
                  <a:lnTo>
                    <a:pt x="313" y="184"/>
                  </a:lnTo>
                  <a:lnTo>
                    <a:pt x="314" y="186"/>
                  </a:lnTo>
                  <a:lnTo>
                    <a:pt x="313" y="188"/>
                  </a:lnTo>
                  <a:lnTo>
                    <a:pt x="308" y="201"/>
                  </a:lnTo>
                  <a:lnTo>
                    <a:pt x="305" y="196"/>
                  </a:lnTo>
                  <a:lnTo>
                    <a:pt x="303" y="199"/>
                  </a:lnTo>
                  <a:lnTo>
                    <a:pt x="291" y="208"/>
                  </a:lnTo>
                  <a:lnTo>
                    <a:pt x="280" y="208"/>
                  </a:lnTo>
                  <a:lnTo>
                    <a:pt x="269" y="208"/>
                  </a:lnTo>
                  <a:lnTo>
                    <a:pt x="268" y="217"/>
                  </a:lnTo>
                  <a:lnTo>
                    <a:pt x="264" y="218"/>
                  </a:lnTo>
                  <a:lnTo>
                    <a:pt x="273" y="231"/>
                  </a:lnTo>
                  <a:lnTo>
                    <a:pt x="257" y="233"/>
                  </a:lnTo>
                  <a:lnTo>
                    <a:pt x="249" y="245"/>
                  </a:lnTo>
                  <a:lnTo>
                    <a:pt x="248" y="255"/>
                  </a:lnTo>
                  <a:lnTo>
                    <a:pt x="236" y="243"/>
                  </a:lnTo>
                  <a:lnTo>
                    <a:pt x="224" y="230"/>
                  </a:lnTo>
                  <a:lnTo>
                    <a:pt x="229" y="234"/>
                  </a:lnTo>
                  <a:lnTo>
                    <a:pt x="222" y="230"/>
                  </a:lnTo>
                  <a:lnTo>
                    <a:pt x="216" y="230"/>
                  </a:lnTo>
                  <a:lnTo>
                    <a:pt x="219" y="231"/>
                  </a:lnTo>
                  <a:lnTo>
                    <a:pt x="207" y="235"/>
                  </a:lnTo>
                  <a:lnTo>
                    <a:pt x="195" y="238"/>
                  </a:lnTo>
                  <a:lnTo>
                    <a:pt x="181" y="232"/>
                  </a:lnTo>
                  <a:lnTo>
                    <a:pt x="168" y="225"/>
                  </a:lnTo>
                  <a:lnTo>
                    <a:pt x="154" y="219"/>
                  </a:lnTo>
                  <a:lnTo>
                    <a:pt x="141" y="213"/>
                  </a:lnTo>
                  <a:lnTo>
                    <a:pt x="133" y="208"/>
                  </a:lnTo>
                  <a:lnTo>
                    <a:pt x="124" y="203"/>
                  </a:lnTo>
                  <a:lnTo>
                    <a:pt x="116" y="198"/>
                  </a:lnTo>
                  <a:lnTo>
                    <a:pt x="107" y="189"/>
                  </a:lnTo>
                  <a:lnTo>
                    <a:pt x="98" y="181"/>
                  </a:lnTo>
                  <a:lnTo>
                    <a:pt x="97" y="171"/>
                  </a:lnTo>
                  <a:lnTo>
                    <a:pt x="101" y="168"/>
                  </a:lnTo>
                  <a:lnTo>
                    <a:pt x="100" y="166"/>
                  </a:lnTo>
                  <a:lnTo>
                    <a:pt x="102" y="157"/>
                  </a:lnTo>
                  <a:lnTo>
                    <a:pt x="98" y="146"/>
                  </a:lnTo>
                  <a:lnTo>
                    <a:pt x="94" y="135"/>
                  </a:lnTo>
                  <a:lnTo>
                    <a:pt x="87" y="125"/>
                  </a:lnTo>
                  <a:lnTo>
                    <a:pt x="80" y="115"/>
                  </a:lnTo>
                  <a:lnTo>
                    <a:pt x="82" y="117"/>
                  </a:lnTo>
                  <a:lnTo>
                    <a:pt x="78" y="109"/>
                  </a:lnTo>
                  <a:lnTo>
                    <a:pt x="76" y="108"/>
                  </a:lnTo>
                  <a:lnTo>
                    <a:pt x="77" y="107"/>
                  </a:lnTo>
                  <a:lnTo>
                    <a:pt x="68" y="101"/>
                  </a:lnTo>
                  <a:lnTo>
                    <a:pt x="70" y="98"/>
                  </a:lnTo>
                  <a:lnTo>
                    <a:pt x="65" y="98"/>
                  </a:lnTo>
                  <a:lnTo>
                    <a:pt x="69" y="89"/>
                  </a:lnTo>
                  <a:lnTo>
                    <a:pt x="64" y="84"/>
                  </a:lnTo>
                  <a:lnTo>
                    <a:pt x="57" y="71"/>
                  </a:lnTo>
                  <a:lnTo>
                    <a:pt x="57" y="68"/>
                  </a:lnTo>
                  <a:lnTo>
                    <a:pt x="48" y="61"/>
                  </a:lnTo>
                  <a:lnTo>
                    <a:pt x="44" y="48"/>
                  </a:lnTo>
                  <a:lnTo>
                    <a:pt x="39" y="37"/>
                  </a:lnTo>
                  <a:lnTo>
                    <a:pt x="39" y="20"/>
                  </a:lnTo>
                  <a:lnTo>
                    <a:pt x="31" y="17"/>
                  </a:lnTo>
                  <a:lnTo>
                    <a:pt x="22" y="11"/>
                  </a:lnTo>
                  <a:lnTo>
                    <a:pt x="20" y="26"/>
                  </a:lnTo>
                  <a:lnTo>
                    <a:pt x="19" y="40"/>
                  </a:lnTo>
                  <a:lnTo>
                    <a:pt x="25" y="52"/>
                  </a:lnTo>
                  <a:lnTo>
                    <a:pt x="32" y="64"/>
                  </a:lnTo>
                  <a:lnTo>
                    <a:pt x="35" y="74"/>
                  </a:lnTo>
                  <a:lnTo>
                    <a:pt x="38" y="84"/>
                  </a:lnTo>
                  <a:lnTo>
                    <a:pt x="40" y="83"/>
                  </a:lnTo>
                  <a:lnTo>
                    <a:pt x="42" y="98"/>
                  </a:lnTo>
                  <a:lnTo>
                    <a:pt x="44" y="115"/>
                  </a:lnTo>
                  <a:lnTo>
                    <a:pt x="49" y="118"/>
                  </a:lnTo>
                  <a:lnTo>
                    <a:pt x="54" y="126"/>
                  </a:lnTo>
                  <a:lnTo>
                    <a:pt x="57" y="133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643" name="Freeform 390"/>
            <p:cNvSpPr>
              <a:spLocks/>
            </p:cNvSpPr>
            <p:nvPr/>
          </p:nvSpPr>
          <p:spPr bwMode="auto">
            <a:xfrm>
              <a:off x="1010" y="2016"/>
              <a:ext cx="17" cy="17"/>
            </a:xfrm>
            <a:custGeom>
              <a:avLst/>
              <a:gdLst>
                <a:gd name="T0" fmla="*/ 16 w 17"/>
                <a:gd name="T1" fmla="*/ 13 h 17"/>
                <a:gd name="T2" fmla="*/ 8 w 17"/>
                <a:gd name="T3" fmla="*/ 0 h 17"/>
                <a:gd name="T4" fmla="*/ 0 w 17"/>
                <a:gd name="T5" fmla="*/ 12 h 17"/>
                <a:gd name="T6" fmla="*/ 2 w 17"/>
                <a:gd name="T7" fmla="*/ 16 h 17"/>
                <a:gd name="T8" fmla="*/ 16 w 17"/>
                <a:gd name="T9" fmla="*/ 13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13"/>
                  </a:moveTo>
                  <a:lnTo>
                    <a:pt x="8" y="0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16" y="13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644" name="Freeform 391"/>
            <p:cNvSpPr>
              <a:spLocks/>
            </p:cNvSpPr>
            <p:nvPr/>
          </p:nvSpPr>
          <p:spPr bwMode="auto">
            <a:xfrm>
              <a:off x="1022" y="1991"/>
              <a:ext cx="17" cy="17"/>
            </a:xfrm>
            <a:custGeom>
              <a:avLst/>
              <a:gdLst>
                <a:gd name="T0" fmla="*/ 6 w 17"/>
                <a:gd name="T1" fmla="*/ 16 h 17"/>
                <a:gd name="T2" fmla="*/ 12 w 17"/>
                <a:gd name="T3" fmla="*/ 8 h 17"/>
                <a:gd name="T4" fmla="*/ 0 w 17"/>
                <a:gd name="T5" fmla="*/ 0 h 17"/>
                <a:gd name="T6" fmla="*/ 16 w 17"/>
                <a:gd name="T7" fmla="*/ 9 h 17"/>
                <a:gd name="T8" fmla="*/ 6 w 17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6" y="16"/>
                  </a:moveTo>
                  <a:lnTo>
                    <a:pt x="12" y="8"/>
                  </a:lnTo>
                  <a:lnTo>
                    <a:pt x="0" y="0"/>
                  </a:lnTo>
                  <a:lnTo>
                    <a:pt x="16" y="9"/>
                  </a:lnTo>
                  <a:lnTo>
                    <a:pt x="6" y="16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645" name="Freeform 392"/>
            <p:cNvSpPr>
              <a:spLocks/>
            </p:cNvSpPr>
            <p:nvPr/>
          </p:nvSpPr>
          <p:spPr bwMode="auto">
            <a:xfrm>
              <a:off x="1031" y="2011"/>
              <a:ext cx="17" cy="17"/>
            </a:xfrm>
            <a:custGeom>
              <a:avLst/>
              <a:gdLst>
                <a:gd name="T0" fmla="*/ 8 w 17"/>
                <a:gd name="T1" fmla="*/ 16 h 17"/>
                <a:gd name="T2" fmla="*/ 16 w 17"/>
                <a:gd name="T3" fmla="*/ 11 h 17"/>
                <a:gd name="T4" fmla="*/ 0 w 17"/>
                <a:gd name="T5" fmla="*/ 0 h 17"/>
                <a:gd name="T6" fmla="*/ 0 w 17"/>
                <a:gd name="T7" fmla="*/ 1 h 17"/>
                <a:gd name="T8" fmla="*/ 8 w 17"/>
                <a:gd name="T9" fmla="*/ 6 h 17"/>
                <a:gd name="T10" fmla="*/ 13 w 17"/>
                <a:gd name="T11" fmla="*/ 11 h 17"/>
                <a:gd name="T12" fmla="*/ 8 w 17"/>
                <a:gd name="T13" fmla="*/ 16 h 17"/>
                <a:gd name="T14" fmla="*/ 8 w 17"/>
                <a:gd name="T15" fmla="*/ 16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8" y="16"/>
                  </a:moveTo>
                  <a:lnTo>
                    <a:pt x="16" y="11"/>
                  </a:lnTo>
                  <a:lnTo>
                    <a:pt x="0" y="0"/>
                  </a:lnTo>
                  <a:lnTo>
                    <a:pt x="0" y="1"/>
                  </a:lnTo>
                  <a:lnTo>
                    <a:pt x="8" y="6"/>
                  </a:lnTo>
                  <a:lnTo>
                    <a:pt x="13" y="11"/>
                  </a:lnTo>
                  <a:lnTo>
                    <a:pt x="8" y="16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646" name="Freeform 393"/>
            <p:cNvSpPr>
              <a:spLocks/>
            </p:cNvSpPr>
            <p:nvPr/>
          </p:nvSpPr>
          <p:spPr bwMode="auto">
            <a:xfrm>
              <a:off x="1061" y="2070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8 h 17"/>
                <a:gd name="T4" fmla="*/ 0 w 17"/>
                <a:gd name="T5" fmla="*/ 16 h 17"/>
                <a:gd name="T6" fmla="*/ 16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16" y="0"/>
                  </a:moveTo>
                  <a:lnTo>
                    <a:pt x="16" y="8"/>
                  </a:lnTo>
                  <a:lnTo>
                    <a:pt x="0" y="16"/>
                  </a:lnTo>
                  <a:lnTo>
                    <a:pt x="16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647" name="Freeform 394"/>
            <p:cNvSpPr>
              <a:spLocks/>
            </p:cNvSpPr>
            <p:nvPr/>
          </p:nvSpPr>
          <p:spPr bwMode="auto">
            <a:xfrm>
              <a:off x="1055" y="2053"/>
              <a:ext cx="17" cy="17"/>
            </a:xfrm>
            <a:custGeom>
              <a:avLst/>
              <a:gdLst>
                <a:gd name="T0" fmla="*/ 16 w 17"/>
                <a:gd name="T1" fmla="*/ 4 h 17"/>
                <a:gd name="T2" fmla="*/ 8 w 17"/>
                <a:gd name="T3" fmla="*/ 0 h 17"/>
                <a:gd name="T4" fmla="*/ 0 w 17"/>
                <a:gd name="T5" fmla="*/ 16 h 17"/>
                <a:gd name="T6" fmla="*/ 16 w 17"/>
                <a:gd name="T7" fmla="*/ 4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16" y="4"/>
                  </a:moveTo>
                  <a:lnTo>
                    <a:pt x="8" y="0"/>
                  </a:lnTo>
                  <a:lnTo>
                    <a:pt x="0" y="16"/>
                  </a:lnTo>
                  <a:lnTo>
                    <a:pt x="16" y="4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648" name="Freeform 395"/>
            <p:cNvSpPr>
              <a:spLocks/>
            </p:cNvSpPr>
            <p:nvPr/>
          </p:nvSpPr>
          <p:spPr bwMode="auto">
            <a:xfrm>
              <a:off x="1005" y="1995"/>
              <a:ext cx="17" cy="17"/>
            </a:xfrm>
            <a:custGeom>
              <a:avLst/>
              <a:gdLst>
                <a:gd name="T0" fmla="*/ 5 w 17"/>
                <a:gd name="T1" fmla="*/ 0 h 17"/>
                <a:gd name="T2" fmla="*/ 16 w 17"/>
                <a:gd name="T3" fmla="*/ 0 h 17"/>
                <a:gd name="T4" fmla="*/ 10 w 17"/>
                <a:gd name="T5" fmla="*/ 16 h 17"/>
                <a:gd name="T6" fmla="*/ 0 w 17"/>
                <a:gd name="T7" fmla="*/ 0 h 17"/>
                <a:gd name="T8" fmla="*/ 5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5" y="0"/>
                  </a:moveTo>
                  <a:lnTo>
                    <a:pt x="16" y="0"/>
                  </a:lnTo>
                  <a:lnTo>
                    <a:pt x="10" y="16"/>
                  </a:lnTo>
                  <a:lnTo>
                    <a:pt x="0" y="0"/>
                  </a:lnTo>
                  <a:lnTo>
                    <a:pt x="5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649" name="Freeform 396"/>
            <p:cNvSpPr>
              <a:spLocks/>
            </p:cNvSpPr>
            <p:nvPr/>
          </p:nvSpPr>
          <p:spPr bwMode="auto">
            <a:xfrm>
              <a:off x="1015" y="2029"/>
              <a:ext cx="17" cy="17"/>
            </a:xfrm>
            <a:custGeom>
              <a:avLst/>
              <a:gdLst>
                <a:gd name="T0" fmla="*/ 16 w 17"/>
                <a:gd name="T1" fmla="*/ 13 h 17"/>
                <a:gd name="T2" fmla="*/ 10 w 17"/>
                <a:gd name="T3" fmla="*/ 2 h 17"/>
                <a:gd name="T4" fmla="*/ 0 w 17"/>
                <a:gd name="T5" fmla="*/ 0 h 17"/>
                <a:gd name="T6" fmla="*/ 10 w 17"/>
                <a:gd name="T7" fmla="*/ 16 h 17"/>
                <a:gd name="T8" fmla="*/ 16 w 17"/>
                <a:gd name="T9" fmla="*/ 13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13"/>
                  </a:moveTo>
                  <a:lnTo>
                    <a:pt x="10" y="2"/>
                  </a:lnTo>
                  <a:lnTo>
                    <a:pt x="0" y="0"/>
                  </a:lnTo>
                  <a:lnTo>
                    <a:pt x="10" y="16"/>
                  </a:lnTo>
                  <a:lnTo>
                    <a:pt x="16" y="13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650" name="Freeform 397"/>
            <p:cNvSpPr>
              <a:spLocks/>
            </p:cNvSpPr>
            <p:nvPr/>
          </p:nvSpPr>
          <p:spPr bwMode="auto">
            <a:xfrm>
              <a:off x="537" y="1679"/>
              <a:ext cx="675" cy="338"/>
            </a:xfrm>
            <a:custGeom>
              <a:avLst/>
              <a:gdLst>
                <a:gd name="T0" fmla="*/ 667 w 675"/>
                <a:gd name="T1" fmla="*/ 28 h 338"/>
                <a:gd name="T2" fmla="*/ 631 w 675"/>
                <a:gd name="T3" fmla="*/ 55 h 338"/>
                <a:gd name="T4" fmla="*/ 558 w 675"/>
                <a:gd name="T5" fmla="*/ 78 h 338"/>
                <a:gd name="T6" fmla="*/ 505 w 675"/>
                <a:gd name="T7" fmla="*/ 98 h 338"/>
                <a:gd name="T8" fmla="*/ 498 w 675"/>
                <a:gd name="T9" fmla="*/ 79 h 338"/>
                <a:gd name="T10" fmla="*/ 491 w 675"/>
                <a:gd name="T11" fmla="*/ 45 h 338"/>
                <a:gd name="T12" fmla="*/ 453 w 675"/>
                <a:gd name="T13" fmla="*/ 15 h 338"/>
                <a:gd name="T14" fmla="*/ 391 w 675"/>
                <a:gd name="T15" fmla="*/ 8 h 338"/>
                <a:gd name="T16" fmla="*/ 331 w 675"/>
                <a:gd name="T17" fmla="*/ 5 h 338"/>
                <a:gd name="T18" fmla="*/ 238 w 675"/>
                <a:gd name="T19" fmla="*/ 5 h 338"/>
                <a:gd name="T20" fmla="*/ 145 w 675"/>
                <a:gd name="T21" fmla="*/ 5 h 338"/>
                <a:gd name="T22" fmla="*/ 80 w 675"/>
                <a:gd name="T23" fmla="*/ 28 h 338"/>
                <a:gd name="T24" fmla="*/ 72 w 675"/>
                <a:gd name="T25" fmla="*/ 27 h 338"/>
                <a:gd name="T26" fmla="*/ 58 w 675"/>
                <a:gd name="T27" fmla="*/ 32 h 338"/>
                <a:gd name="T28" fmla="*/ 51 w 675"/>
                <a:gd name="T29" fmla="*/ 43 h 338"/>
                <a:gd name="T30" fmla="*/ 21 w 675"/>
                <a:gd name="T31" fmla="*/ 87 h 338"/>
                <a:gd name="T32" fmla="*/ 0 w 675"/>
                <a:gd name="T33" fmla="*/ 138 h 338"/>
                <a:gd name="T34" fmla="*/ 7 w 675"/>
                <a:gd name="T35" fmla="*/ 157 h 338"/>
                <a:gd name="T36" fmla="*/ 7 w 675"/>
                <a:gd name="T37" fmla="*/ 172 h 338"/>
                <a:gd name="T38" fmla="*/ 13 w 675"/>
                <a:gd name="T39" fmla="*/ 207 h 338"/>
                <a:gd name="T40" fmla="*/ 66 w 675"/>
                <a:gd name="T41" fmla="*/ 232 h 338"/>
                <a:gd name="T42" fmla="*/ 120 w 675"/>
                <a:gd name="T43" fmla="*/ 251 h 338"/>
                <a:gd name="T44" fmla="*/ 172 w 675"/>
                <a:gd name="T45" fmla="*/ 272 h 338"/>
                <a:gd name="T46" fmla="*/ 217 w 675"/>
                <a:gd name="T47" fmla="*/ 288 h 338"/>
                <a:gd name="T48" fmla="*/ 249 w 675"/>
                <a:gd name="T49" fmla="*/ 310 h 338"/>
                <a:gd name="T50" fmla="*/ 255 w 675"/>
                <a:gd name="T51" fmla="*/ 298 h 338"/>
                <a:gd name="T52" fmla="*/ 268 w 675"/>
                <a:gd name="T53" fmla="*/ 290 h 338"/>
                <a:gd name="T54" fmla="*/ 291 w 675"/>
                <a:gd name="T55" fmla="*/ 276 h 338"/>
                <a:gd name="T56" fmla="*/ 320 w 675"/>
                <a:gd name="T57" fmla="*/ 274 h 338"/>
                <a:gd name="T58" fmla="*/ 344 w 675"/>
                <a:gd name="T59" fmla="*/ 275 h 338"/>
                <a:gd name="T60" fmla="*/ 354 w 675"/>
                <a:gd name="T61" fmla="*/ 271 h 338"/>
                <a:gd name="T62" fmla="*/ 370 w 675"/>
                <a:gd name="T63" fmla="*/ 265 h 338"/>
                <a:gd name="T64" fmla="*/ 382 w 675"/>
                <a:gd name="T65" fmla="*/ 264 h 338"/>
                <a:gd name="T66" fmla="*/ 401 w 675"/>
                <a:gd name="T67" fmla="*/ 269 h 338"/>
                <a:gd name="T68" fmla="*/ 431 w 675"/>
                <a:gd name="T69" fmla="*/ 286 h 338"/>
                <a:gd name="T70" fmla="*/ 429 w 675"/>
                <a:gd name="T71" fmla="*/ 308 h 338"/>
                <a:gd name="T72" fmla="*/ 434 w 675"/>
                <a:gd name="T73" fmla="*/ 319 h 338"/>
                <a:gd name="T74" fmla="*/ 457 w 675"/>
                <a:gd name="T75" fmla="*/ 312 h 338"/>
                <a:gd name="T76" fmla="*/ 453 w 675"/>
                <a:gd name="T77" fmla="*/ 277 h 338"/>
                <a:gd name="T78" fmla="*/ 460 w 675"/>
                <a:gd name="T79" fmla="*/ 243 h 338"/>
                <a:gd name="T80" fmla="*/ 486 w 675"/>
                <a:gd name="T81" fmla="*/ 223 h 338"/>
                <a:gd name="T82" fmla="*/ 518 w 675"/>
                <a:gd name="T83" fmla="*/ 197 h 338"/>
                <a:gd name="T84" fmla="*/ 535 w 675"/>
                <a:gd name="T85" fmla="*/ 186 h 338"/>
                <a:gd name="T86" fmla="*/ 530 w 675"/>
                <a:gd name="T87" fmla="*/ 184 h 338"/>
                <a:gd name="T88" fmla="*/ 534 w 675"/>
                <a:gd name="T89" fmla="*/ 172 h 338"/>
                <a:gd name="T90" fmla="*/ 536 w 675"/>
                <a:gd name="T91" fmla="*/ 167 h 338"/>
                <a:gd name="T92" fmla="*/ 533 w 675"/>
                <a:gd name="T93" fmla="*/ 146 h 338"/>
                <a:gd name="T94" fmla="*/ 541 w 675"/>
                <a:gd name="T95" fmla="*/ 140 h 338"/>
                <a:gd name="T96" fmla="*/ 544 w 675"/>
                <a:gd name="T97" fmla="*/ 153 h 338"/>
                <a:gd name="T98" fmla="*/ 553 w 675"/>
                <a:gd name="T99" fmla="*/ 152 h 338"/>
                <a:gd name="T100" fmla="*/ 557 w 675"/>
                <a:gd name="T101" fmla="*/ 144 h 338"/>
                <a:gd name="T102" fmla="*/ 577 w 675"/>
                <a:gd name="T103" fmla="*/ 117 h 338"/>
                <a:gd name="T104" fmla="*/ 612 w 675"/>
                <a:gd name="T105" fmla="*/ 106 h 338"/>
                <a:gd name="T106" fmla="*/ 626 w 675"/>
                <a:gd name="T107" fmla="*/ 101 h 338"/>
                <a:gd name="T108" fmla="*/ 634 w 675"/>
                <a:gd name="T109" fmla="*/ 77 h 338"/>
                <a:gd name="T110" fmla="*/ 653 w 675"/>
                <a:gd name="T111" fmla="*/ 68 h 33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75"/>
                <a:gd name="T169" fmla="*/ 0 h 338"/>
                <a:gd name="T170" fmla="*/ 675 w 675"/>
                <a:gd name="T171" fmla="*/ 338 h 33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75" h="338">
                  <a:moveTo>
                    <a:pt x="672" y="62"/>
                  </a:moveTo>
                  <a:lnTo>
                    <a:pt x="672" y="57"/>
                  </a:lnTo>
                  <a:lnTo>
                    <a:pt x="669" y="48"/>
                  </a:lnTo>
                  <a:lnTo>
                    <a:pt x="674" y="32"/>
                  </a:lnTo>
                  <a:lnTo>
                    <a:pt x="667" y="28"/>
                  </a:lnTo>
                  <a:lnTo>
                    <a:pt x="662" y="28"/>
                  </a:lnTo>
                  <a:lnTo>
                    <a:pt x="661" y="26"/>
                  </a:lnTo>
                  <a:lnTo>
                    <a:pt x="651" y="36"/>
                  </a:lnTo>
                  <a:lnTo>
                    <a:pt x="642" y="46"/>
                  </a:lnTo>
                  <a:lnTo>
                    <a:pt x="631" y="55"/>
                  </a:lnTo>
                  <a:lnTo>
                    <a:pt x="623" y="59"/>
                  </a:lnTo>
                  <a:lnTo>
                    <a:pt x="602" y="61"/>
                  </a:lnTo>
                  <a:lnTo>
                    <a:pt x="580" y="62"/>
                  </a:lnTo>
                  <a:lnTo>
                    <a:pt x="569" y="70"/>
                  </a:lnTo>
                  <a:lnTo>
                    <a:pt x="558" y="78"/>
                  </a:lnTo>
                  <a:lnTo>
                    <a:pt x="544" y="80"/>
                  </a:lnTo>
                  <a:lnTo>
                    <a:pt x="530" y="81"/>
                  </a:lnTo>
                  <a:lnTo>
                    <a:pt x="529" y="90"/>
                  </a:lnTo>
                  <a:lnTo>
                    <a:pt x="518" y="94"/>
                  </a:lnTo>
                  <a:lnTo>
                    <a:pt x="505" y="98"/>
                  </a:lnTo>
                  <a:lnTo>
                    <a:pt x="493" y="102"/>
                  </a:lnTo>
                  <a:lnTo>
                    <a:pt x="482" y="106"/>
                  </a:lnTo>
                  <a:lnTo>
                    <a:pt x="478" y="101"/>
                  </a:lnTo>
                  <a:lnTo>
                    <a:pt x="492" y="88"/>
                  </a:lnTo>
                  <a:lnTo>
                    <a:pt x="498" y="79"/>
                  </a:lnTo>
                  <a:lnTo>
                    <a:pt x="500" y="67"/>
                  </a:lnTo>
                  <a:lnTo>
                    <a:pt x="503" y="55"/>
                  </a:lnTo>
                  <a:lnTo>
                    <a:pt x="494" y="48"/>
                  </a:lnTo>
                  <a:lnTo>
                    <a:pt x="495" y="44"/>
                  </a:lnTo>
                  <a:lnTo>
                    <a:pt x="491" y="45"/>
                  </a:lnTo>
                  <a:lnTo>
                    <a:pt x="490" y="39"/>
                  </a:lnTo>
                  <a:lnTo>
                    <a:pt x="481" y="33"/>
                  </a:lnTo>
                  <a:lnTo>
                    <a:pt x="472" y="27"/>
                  </a:lnTo>
                  <a:lnTo>
                    <a:pt x="462" y="21"/>
                  </a:lnTo>
                  <a:lnTo>
                    <a:pt x="453" y="15"/>
                  </a:lnTo>
                  <a:lnTo>
                    <a:pt x="438" y="18"/>
                  </a:lnTo>
                  <a:lnTo>
                    <a:pt x="429" y="16"/>
                  </a:lnTo>
                  <a:lnTo>
                    <a:pt x="419" y="17"/>
                  </a:lnTo>
                  <a:lnTo>
                    <a:pt x="404" y="10"/>
                  </a:lnTo>
                  <a:lnTo>
                    <a:pt x="391" y="8"/>
                  </a:lnTo>
                  <a:lnTo>
                    <a:pt x="393" y="0"/>
                  </a:lnTo>
                  <a:lnTo>
                    <a:pt x="388" y="5"/>
                  </a:lnTo>
                  <a:lnTo>
                    <a:pt x="369" y="5"/>
                  </a:lnTo>
                  <a:lnTo>
                    <a:pt x="350" y="5"/>
                  </a:lnTo>
                  <a:lnTo>
                    <a:pt x="331" y="5"/>
                  </a:lnTo>
                  <a:lnTo>
                    <a:pt x="313" y="5"/>
                  </a:lnTo>
                  <a:lnTo>
                    <a:pt x="295" y="5"/>
                  </a:lnTo>
                  <a:lnTo>
                    <a:pt x="275" y="5"/>
                  </a:lnTo>
                  <a:lnTo>
                    <a:pt x="256" y="5"/>
                  </a:lnTo>
                  <a:lnTo>
                    <a:pt x="238" y="5"/>
                  </a:lnTo>
                  <a:lnTo>
                    <a:pt x="220" y="5"/>
                  </a:lnTo>
                  <a:lnTo>
                    <a:pt x="201" y="5"/>
                  </a:lnTo>
                  <a:lnTo>
                    <a:pt x="182" y="5"/>
                  </a:lnTo>
                  <a:lnTo>
                    <a:pt x="164" y="5"/>
                  </a:lnTo>
                  <a:lnTo>
                    <a:pt x="145" y="5"/>
                  </a:lnTo>
                  <a:lnTo>
                    <a:pt x="126" y="5"/>
                  </a:lnTo>
                  <a:lnTo>
                    <a:pt x="107" y="5"/>
                  </a:lnTo>
                  <a:lnTo>
                    <a:pt x="89" y="5"/>
                  </a:lnTo>
                  <a:lnTo>
                    <a:pt x="85" y="16"/>
                  </a:lnTo>
                  <a:lnTo>
                    <a:pt x="80" y="28"/>
                  </a:lnTo>
                  <a:lnTo>
                    <a:pt x="71" y="32"/>
                  </a:lnTo>
                  <a:lnTo>
                    <a:pt x="72" y="28"/>
                  </a:lnTo>
                  <a:lnTo>
                    <a:pt x="73" y="30"/>
                  </a:lnTo>
                  <a:lnTo>
                    <a:pt x="82" y="20"/>
                  </a:lnTo>
                  <a:lnTo>
                    <a:pt x="72" y="27"/>
                  </a:lnTo>
                  <a:lnTo>
                    <a:pt x="71" y="28"/>
                  </a:lnTo>
                  <a:lnTo>
                    <a:pt x="77" y="22"/>
                  </a:lnTo>
                  <a:lnTo>
                    <a:pt x="81" y="17"/>
                  </a:lnTo>
                  <a:lnTo>
                    <a:pt x="64" y="13"/>
                  </a:lnTo>
                  <a:lnTo>
                    <a:pt x="58" y="32"/>
                  </a:lnTo>
                  <a:lnTo>
                    <a:pt x="57" y="34"/>
                  </a:lnTo>
                  <a:lnTo>
                    <a:pt x="57" y="36"/>
                  </a:lnTo>
                  <a:lnTo>
                    <a:pt x="56" y="38"/>
                  </a:lnTo>
                  <a:lnTo>
                    <a:pt x="55" y="37"/>
                  </a:lnTo>
                  <a:lnTo>
                    <a:pt x="51" y="43"/>
                  </a:lnTo>
                  <a:lnTo>
                    <a:pt x="59" y="44"/>
                  </a:lnTo>
                  <a:lnTo>
                    <a:pt x="53" y="44"/>
                  </a:lnTo>
                  <a:lnTo>
                    <a:pt x="47" y="50"/>
                  </a:lnTo>
                  <a:lnTo>
                    <a:pt x="34" y="68"/>
                  </a:lnTo>
                  <a:lnTo>
                    <a:pt x="21" y="87"/>
                  </a:lnTo>
                  <a:lnTo>
                    <a:pt x="17" y="98"/>
                  </a:lnTo>
                  <a:lnTo>
                    <a:pt x="12" y="109"/>
                  </a:lnTo>
                  <a:lnTo>
                    <a:pt x="1" y="123"/>
                  </a:lnTo>
                  <a:lnTo>
                    <a:pt x="2" y="128"/>
                  </a:lnTo>
                  <a:lnTo>
                    <a:pt x="0" y="138"/>
                  </a:lnTo>
                  <a:lnTo>
                    <a:pt x="2" y="147"/>
                  </a:lnTo>
                  <a:lnTo>
                    <a:pt x="3" y="156"/>
                  </a:lnTo>
                  <a:lnTo>
                    <a:pt x="2" y="153"/>
                  </a:lnTo>
                  <a:lnTo>
                    <a:pt x="1" y="157"/>
                  </a:lnTo>
                  <a:lnTo>
                    <a:pt x="7" y="157"/>
                  </a:lnTo>
                  <a:lnTo>
                    <a:pt x="9" y="157"/>
                  </a:lnTo>
                  <a:lnTo>
                    <a:pt x="8" y="163"/>
                  </a:lnTo>
                  <a:lnTo>
                    <a:pt x="6" y="163"/>
                  </a:lnTo>
                  <a:lnTo>
                    <a:pt x="3" y="163"/>
                  </a:lnTo>
                  <a:lnTo>
                    <a:pt x="7" y="172"/>
                  </a:lnTo>
                  <a:lnTo>
                    <a:pt x="3" y="177"/>
                  </a:lnTo>
                  <a:lnTo>
                    <a:pt x="6" y="185"/>
                  </a:lnTo>
                  <a:lnTo>
                    <a:pt x="8" y="193"/>
                  </a:lnTo>
                  <a:lnTo>
                    <a:pt x="7" y="205"/>
                  </a:lnTo>
                  <a:lnTo>
                    <a:pt x="13" y="207"/>
                  </a:lnTo>
                  <a:lnTo>
                    <a:pt x="26" y="213"/>
                  </a:lnTo>
                  <a:lnTo>
                    <a:pt x="37" y="222"/>
                  </a:lnTo>
                  <a:lnTo>
                    <a:pt x="37" y="234"/>
                  </a:lnTo>
                  <a:lnTo>
                    <a:pt x="52" y="233"/>
                  </a:lnTo>
                  <a:lnTo>
                    <a:pt x="66" y="232"/>
                  </a:lnTo>
                  <a:lnTo>
                    <a:pt x="75" y="237"/>
                  </a:lnTo>
                  <a:lnTo>
                    <a:pt x="84" y="241"/>
                  </a:lnTo>
                  <a:lnTo>
                    <a:pt x="94" y="246"/>
                  </a:lnTo>
                  <a:lnTo>
                    <a:pt x="103" y="251"/>
                  </a:lnTo>
                  <a:lnTo>
                    <a:pt x="120" y="251"/>
                  </a:lnTo>
                  <a:lnTo>
                    <a:pt x="137" y="251"/>
                  </a:lnTo>
                  <a:lnTo>
                    <a:pt x="139" y="244"/>
                  </a:lnTo>
                  <a:lnTo>
                    <a:pt x="159" y="244"/>
                  </a:lnTo>
                  <a:lnTo>
                    <a:pt x="169" y="258"/>
                  </a:lnTo>
                  <a:lnTo>
                    <a:pt x="172" y="272"/>
                  </a:lnTo>
                  <a:lnTo>
                    <a:pt x="180" y="278"/>
                  </a:lnTo>
                  <a:lnTo>
                    <a:pt x="187" y="284"/>
                  </a:lnTo>
                  <a:lnTo>
                    <a:pt x="196" y="273"/>
                  </a:lnTo>
                  <a:lnTo>
                    <a:pt x="212" y="275"/>
                  </a:lnTo>
                  <a:lnTo>
                    <a:pt x="217" y="288"/>
                  </a:lnTo>
                  <a:lnTo>
                    <a:pt x="223" y="300"/>
                  </a:lnTo>
                  <a:lnTo>
                    <a:pt x="227" y="317"/>
                  </a:lnTo>
                  <a:lnTo>
                    <a:pt x="235" y="324"/>
                  </a:lnTo>
                  <a:lnTo>
                    <a:pt x="250" y="326"/>
                  </a:lnTo>
                  <a:lnTo>
                    <a:pt x="249" y="310"/>
                  </a:lnTo>
                  <a:lnTo>
                    <a:pt x="247" y="309"/>
                  </a:lnTo>
                  <a:lnTo>
                    <a:pt x="246" y="305"/>
                  </a:lnTo>
                  <a:lnTo>
                    <a:pt x="250" y="307"/>
                  </a:lnTo>
                  <a:lnTo>
                    <a:pt x="252" y="300"/>
                  </a:lnTo>
                  <a:lnTo>
                    <a:pt x="255" y="298"/>
                  </a:lnTo>
                  <a:lnTo>
                    <a:pt x="262" y="293"/>
                  </a:lnTo>
                  <a:lnTo>
                    <a:pt x="265" y="290"/>
                  </a:lnTo>
                  <a:lnTo>
                    <a:pt x="265" y="289"/>
                  </a:lnTo>
                  <a:lnTo>
                    <a:pt x="271" y="289"/>
                  </a:lnTo>
                  <a:lnTo>
                    <a:pt x="268" y="290"/>
                  </a:lnTo>
                  <a:lnTo>
                    <a:pt x="275" y="288"/>
                  </a:lnTo>
                  <a:lnTo>
                    <a:pt x="272" y="288"/>
                  </a:lnTo>
                  <a:lnTo>
                    <a:pt x="286" y="278"/>
                  </a:lnTo>
                  <a:lnTo>
                    <a:pt x="288" y="274"/>
                  </a:lnTo>
                  <a:lnTo>
                    <a:pt x="291" y="276"/>
                  </a:lnTo>
                  <a:lnTo>
                    <a:pt x="290" y="277"/>
                  </a:lnTo>
                  <a:lnTo>
                    <a:pt x="300" y="272"/>
                  </a:lnTo>
                  <a:lnTo>
                    <a:pt x="301" y="272"/>
                  </a:lnTo>
                  <a:lnTo>
                    <a:pt x="311" y="273"/>
                  </a:lnTo>
                  <a:lnTo>
                    <a:pt x="320" y="274"/>
                  </a:lnTo>
                  <a:lnTo>
                    <a:pt x="327" y="273"/>
                  </a:lnTo>
                  <a:lnTo>
                    <a:pt x="330" y="279"/>
                  </a:lnTo>
                  <a:lnTo>
                    <a:pt x="337" y="280"/>
                  </a:lnTo>
                  <a:lnTo>
                    <a:pt x="344" y="280"/>
                  </a:lnTo>
                  <a:lnTo>
                    <a:pt x="344" y="275"/>
                  </a:lnTo>
                  <a:lnTo>
                    <a:pt x="354" y="281"/>
                  </a:lnTo>
                  <a:lnTo>
                    <a:pt x="351" y="284"/>
                  </a:lnTo>
                  <a:lnTo>
                    <a:pt x="355" y="280"/>
                  </a:lnTo>
                  <a:lnTo>
                    <a:pt x="349" y="274"/>
                  </a:lnTo>
                  <a:lnTo>
                    <a:pt x="354" y="271"/>
                  </a:lnTo>
                  <a:lnTo>
                    <a:pt x="352" y="270"/>
                  </a:lnTo>
                  <a:lnTo>
                    <a:pt x="351" y="269"/>
                  </a:lnTo>
                  <a:lnTo>
                    <a:pt x="343" y="267"/>
                  </a:lnTo>
                  <a:lnTo>
                    <a:pt x="351" y="266"/>
                  </a:lnTo>
                  <a:lnTo>
                    <a:pt x="370" y="265"/>
                  </a:lnTo>
                  <a:lnTo>
                    <a:pt x="374" y="259"/>
                  </a:lnTo>
                  <a:lnTo>
                    <a:pt x="373" y="266"/>
                  </a:lnTo>
                  <a:lnTo>
                    <a:pt x="379" y="265"/>
                  </a:lnTo>
                  <a:lnTo>
                    <a:pt x="384" y="262"/>
                  </a:lnTo>
                  <a:lnTo>
                    <a:pt x="382" y="264"/>
                  </a:lnTo>
                  <a:lnTo>
                    <a:pt x="394" y="264"/>
                  </a:lnTo>
                  <a:lnTo>
                    <a:pt x="389" y="264"/>
                  </a:lnTo>
                  <a:lnTo>
                    <a:pt x="397" y="266"/>
                  </a:lnTo>
                  <a:lnTo>
                    <a:pt x="399" y="266"/>
                  </a:lnTo>
                  <a:lnTo>
                    <a:pt x="401" y="269"/>
                  </a:lnTo>
                  <a:lnTo>
                    <a:pt x="399" y="268"/>
                  </a:lnTo>
                  <a:lnTo>
                    <a:pt x="401" y="274"/>
                  </a:lnTo>
                  <a:lnTo>
                    <a:pt x="419" y="269"/>
                  </a:lnTo>
                  <a:lnTo>
                    <a:pt x="424" y="277"/>
                  </a:lnTo>
                  <a:lnTo>
                    <a:pt x="431" y="286"/>
                  </a:lnTo>
                  <a:lnTo>
                    <a:pt x="427" y="303"/>
                  </a:lnTo>
                  <a:lnTo>
                    <a:pt x="426" y="300"/>
                  </a:lnTo>
                  <a:lnTo>
                    <a:pt x="428" y="302"/>
                  </a:lnTo>
                  <a:lnTo>
                    <a:pt x="430" y="299"/>
                  </a:lnTo>
                  <a:lnTo>
                    <a:pt x="429" y="308"/>
                  </a:lnTo>
                  <a:lnTo>
                    <a:pt x="432" y="313"/>
                  </a:lnTo>
                  <a:lnTo>
                    <a:pt x="434" y="314"/>
                  </a:lnTo>
                  <a:lnTo>
                    <a:pt x="434" y="318"/>
                  </a:lnTo>
                  <a:lnTo>
                    <a:pt x="436" y="315"/>
                  </a:lnTo>
                  <a:lnTo>
                    <a:pt x="434" y="319"/>
                  </a:lnTo>
                  <a:lnTo>
                    <a:pt x="436" y="327"/>
                  </a:lnTo>
                  <a:lnTo>
                    <a:pt x="441" y="337"/>
                  </a:lnTo>
                  <a:lnTo>
                    <a:pt x="449" y="335"/>
                  </a:lnTo>
                  <a:lnTo>
                    <a:pt x="453" y="324"/>
                  </a:lnTo>
                  <a:lnTo>
                    <a:pt x="457" y="312"/>
                  </a:lnTo>
                  <a:lnTo>
                    <a:pt x="455" y="300"/>
                  </a:lnTo>
                  <a:lnTo>
                    <a:pt x="453" y="289"/>
                  </a:lnTo>
                  <a:lnTo>
                    <a:pt x="454" y="299"/>
                  </a:lnTo>
                  <a:lnTo>
                    <a:pt x="454" y="289"/>
                  </a:lnTo>
                  <a:lnTo>
                    <a:pt x="453" y="277"/>
                  </a:lnTo>
                  <a:lnTo>
                    <a:pt x="452" y="265"/>
                  </a:lnTo>
                  <a:lnTo>
                    <a:pt x="452" y="254"/>
                  </a:lnTo>
                  <a:lnTo>
                    <a:pt x="455" y="252"/>
                  </a:lnTo>
                  <a:lnTo>
                    <a:pt x="455" y="250"/>
                  </a:lnTo>
                  <a:lnTo>
                    <a:pt x="460" y="243"/>
                  </a:lnTo>
                  <a:lnTo>
                    <a:pt x="464" y="237"/>
                  </a:lnTo>
                  <a:lnTo>
                    <a:pt x="464" y="236"/>
                  </a:lnTo>
                  <a:lnTo>
                    <a:pt x="468" y="234"/>
                  </a:lnTo>
                  <a:lnTo>
                    <a:pt x="485" y="224"/>
                  </a:lnTo>
                  <a:lnTo>
                    <a:pt x="486" y="223"/>
                  </a:lnTo>
                  <a:lnTo>
                    <a:pt x="498" y="214"/>
                  </a:lnTo>
                  <a:lnTo>
                    <a:pt x="503" y="213"/>
                  </a:lnTo>
                  <a:lnTo>
                    <a:pt x="512" y="205"/>
                  </a:lnTo>
                  <a:lnTo>
                    <a:pt x="526" y="200"/>
                  </a:lnTo>
                  <a:lnTo>
                    <a:pt x="518" y="197"/>
                  </a:lnTo>
                  <a:lnTo>
                    <a:pt x="523" y="198"/>
                  </a:lnTo>
                  <a:lnTo>
                    <a:pt x="525" y="195"/>
                  </a:lnTo>
                  <a:lnTo>
                    <a:pt x="519" y="192"/>
                  </a:lnTo>
                  <a:lnTo>
                    <a:pt x="532" y="193"/>
                  </a:lnTo>
                  <a:lnTo>
                    <a:pt x="535" y="186"/>
                  </a:lnTo>
                  <a:lnTo>
                    <a:pt x="533" y="189"/>
                  </a:lnTo>
                  <a:lnTo>
                    <a:pt x="528" y="185"/>
                  </a:lnTo>
                  <a:lnTo>
                    <a:pt x="525" y="184"/>
                  </a:lnTo>
                  <a:lnTo>
                    <a:pt x="526" y="183"/>
                  </a:lnTo>
                  <a:lnTo>
                    <a:pt x="530" y="184"/>
                  </a:lnTo>
                  <a:lnTo>
                    <a:pt x="534" y="183"/>
                  </a:lnTo>
                  <a:lnTo>
                    <a:pt x="536" y="184"/>
                  </a:lnTo>
                  <a:lnTo>
                    <a:pt x="537" y="175"/>
                  </a:lnTo>
                  <a:lnTo>
                    <a:pt x="538" y="189"/>
                  </a:lnTo>
                  <a:lnTo>
                    <a:pt x="534" y="172"/>
                  </a:lnTo>
                  <a:lnTo>
                    <a:pt x="530" y="171"/>
                  </a:lnTo>
                  <a:lnTo>
                    <a:pt x="526" y="167"/>
                  </a:lnTo>
                  <a:lnTo>
                    <a:pt x="534" y="170"/>
                  </a:lnTo>
                  <a:lnTo>
                    <a:pt x="531" y="163"/>
                  </a:lnTo>
                  <a:lnTo>
                    <a:pt x="536" y="167"/>
                  </a:lnTo>
                  <a:lnTo>
                    <a:pt x="530" y="155"/>
                  </a:lnTo>
                  <a:lnTo>
                    <a:pt x="537" y="161"/>
                  </a:lnTo>
                  <a:lnTo>
                    <a:pt x="531" y="152"/>
                  </a:lnTo>
                  <a:lnTo>
                    <a:pt x="528" y="152"/>
                  </a:lnTo>
                  <a:lnTo>
                    <a:pt x="533" y="146"/>
                  </a:lnTo>
                  <a:lnTo>
                    <a:pt x="532" y="151"/>
                  </a:lnTo>
                  <a:lnTo>
                    <a:pt x="538" y="155"/>
                  </a:lnTo>
                  <a:lnTo>
                    <a:pt x="536" y="148"/>
                  </a:lnTo>
                  <a:lnTo>
                    <a:pt x="538" y="153"/>
                  </a:lnTo>
                  <a:lnTo>
                    <a:pt x="541" y="140"/>
                  </a:lnTo>
                  <a:lnTo>
                    <a:pt x="548" y="137"/>
                  </a:lnTo>
                  <a:lnTo>
                    <a:pt x="543" y="144"/>
                  </a:lnTo>
                  <a:lnTo>
                    <a:pt x="543" y="148"/>
                  </a:lnTo>
                  <a:lnTo>
                    <a:pt x="541" y="152"/>
                  </a:lnTo>
                  <a:lnTo>
                    <a:pt x="544" y="153"/>
                  </a:lnTo>
                  <a:lnTo>
                    <a:pt x="543" y="158"/>
                  </a:lnTo>
                  <a:lnTo>
                    <a:pt x="543" y="160"/>
                  </a:lnTo>
                  <a:lnTo>
                    <a:pt x="541" y="163"/>
                  </a:lnTo>
                  <a:lnTo>
                    <a:pt x="538" y="168"/>
                  </a:lnTo>
                  <a:lnTo>
                    <a:pt x="553" y="152"/>
                  </a:lnTo>
                  <a:lnTo>
                    <a:pt x="553" y="137"/>
                  </a:lnTo>
                  <a:lnTo>
                    <a:pt x="558" y="131"/>
                  </a:lnTo>
                  <a:lnTo>
                    <a:pt x="553" y="134"/>
                  </a:lnTo>
                  <a:lnTo>
                    <a:pt x="558" y="140"/>
                  </a:lnTo>
                  <a:lnTo>
                    <a:pt x="557" y="144"/>
                  </a:lnTo>
                  <a:lnTo>
                    <a:pt x="571" y="130"/>
                  </a:lnTo>
                  <a:lnTo>
                    <a:pt x="571" y="133"/>
                  </a:lnTo>
                  <a:lnTo>
                    <a:pt x="573" y="123"/>
                  </a:lnTo>
                  <a:lnTo>
                    <a:pt x="578" y="113"/>
                  </a:lnTo>
                  <a:lnTo>
                    <a:pt x="577" y="117"/>
                  </a:lnTo>
                  <a:lnTo>
                    <a:pt x="582" y="115"/>
                  </a:lnTo>
                  <a:lnTo>
                    <a:pt x="594" y="113"/>
                  </a:lnTo>
                  <a:lnTo>
                    <a:pt x="607" y="110"/>
                  </a:lnTo>
                  <a:lnTo>
                    <a:pt x="609" y="106"/>
                  </a:lnTo>
                  <a:lnTo>
                    <a:pt x="612" y="106"/>
                  </a:lnTo>
                  <a:lnTo>
                    <a:pt x="612" y="107"/>
                  </a:lnTo>
                  <a:lnTo>
                    <a:pt x="616" y="109"/>
                  </a:lnTo>
                  <a:lnTo>
                    <a:pt x="619" y="109"/>
                  </a:lnTo>
                  <a:lnTo>
                    <a:pt x="626" y="106"/>
                  </a:lnTo>
                  <a:lnTo>
                    <a:pt x="626" y="101"/>
                  </a:lnTo>
                  <a:lnTo>
                    <a:pt x="626" y="104"/>
                  </a:lnTo>
                  <a:lnTo>
                    <a:pt x="619" y="102"/>
                  </a:lnTo>
                  <a:lnTo>
                    <a:pt x="621" y="93"/>
                  </a:lnTo>
                  <a:lnTo>
                    <a:pt x="621" y="92"/>
                  </a:lnTo>
                  <a:lnTo>
                    <a:pt x="634" y="77"/>
                  </a:lnTo>
                  <a:lnTo>
                    <a:pt x="638" y="74"/>
                  </a:lnTo>
                  <a:lnTo>
                    <a:pt x="640" y="76"/>
                  </a:lnTo>
                  <a:lnTo>
                    <a:pt x="651" y="67"/>
                  </a:lnTo>
                  <a:lnTo>
                    <a:pt x="651" y="68"/>
                  </a:lnTo>
                  <a:lnTo>
                    <a:pt x="653" y="68"/>
                  </a:lnTo>
                  <a:lnTo>
                    <a:pt x="659" y="68"/>
                  </a:lnTo>
                  <a:lnTo>
                    <a:pt x="672" y="62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651" name="Freeform 398"/>
            <p:cNvSpPr>
              <a:spLocks/>
            </p:cNvSpPr>
            <p:nvPr/>
          </p:nvSpPr>
          <p:spPr bwMode="auto">
            <a:xfrm>
              <a:off x="265" y="1400"/>
              <a:ext cx="430" cy="206"/>
            </a:xfrm>
            <a:custGeom>
              <a:avLst/>
              <a:gdLst>
                <a:gd name="T0" fmla="*/ 345 w 430"/>
                <a:gd name="T1" fmla="*/ 178 h 206"/>
                <a:gd name="T2" fmla="*/ 332 w 430"/>
                <a:gd name="T3" fmla="*/ 144 h 206"/>
                <a:gd name="T4" fmla="*/ 313 w 430"/>
                <a:gd name="T5" fmla="*/ 136 h 206"/>
                <a:gd name="T6" fmla="*/ 330 w 430"/>
                <a:gd name="T7" fmla="*/ 105 h 206"/>
                <a:gd name="T8" fmla="*/ 396 w 430"/>
                <a:gd name="T9" fmla="*/ 46 h 206"/>
                <a:gd name="T10" fmla="*/ 389 w 430"/>
                <a:gd name="T11" fmla="*/ 12 h 206"/>
                <a:gd name="T12" fmla="*/ 334 w 430"/>
                <a:gd name="T13" fmla="*/ 4 h 206"/>
                <a:gd name="T14" fmla="*/ 322 w 430"/>
                <a:gd name="T15" fmla="*/ 1 h 206"/>
                <a:gd name="T16" fmla="*/ 277 w 430"/>
                <a:gd name="T17" fmla="*/ 7 h 206"/>
                <a:gd name="T18" fmla="*/ 252 w 430"/>
                <a:gd name="T19" fmla="*/ 12 h 206"/>
                <a:gd name="T20" fmla="*/ 179 w 430"/>
                <a:gd name="T21" fmla="*/ 34 h 206"/>
                <a:gd name="T22" fmla="*/ 194 w 430"/>
                <a:gd name="T23" fmla="*/ 56 h 206"/>
                <a:gd name="T24" fmla="*/ 187 w 430"/>
                <a:gd name="T25" fmla="*/ 58 h 206"/>
                <a:gd name="T26" fmla="*/ 172 w 430"/>
                <a:gd name="T27" fmla="*/ 56 h 206"/>
                <a:gd name="T28" fmla="*/ 121 w 430"/>
                <a:gd name="T29" fmla="*/ 72 h 206"/>
                <a:gd name="T30" fmla="*/ 171 w 430"/>
                <a:gd name="T31" fmla="*/ 76 h 206"/>
                <a:gd name="T32" fmla="*/ 141 w 430"/>
                <a:gd name="T33" fmla="*/ 94 h 206"/>
                <a:gd name="T34" fmla="*/ 100 w 430"/>
                <a:gd name="T35" fmla="*/ 105 h 206"/>
                <a:gd name="T36" fmla="*/ 75 w 430"/>
                <a:gd name="T37" fmla="*/ 115 h 206"/>
                <a:gd name="T38" fmla="*/ 83 w 430"/>
                <a:gd name="T39" fmla="*/ 118 h 206"/>
                <a:gd name="T40" fmla="*/ 81 w 430"/>
                <a:gd name="T41" fmla="*/ 127 h 206"/>
                <a:gd name="T42" fmla="*/ 62 w 430"/>
                <a:gd name="T43" fmla="*/ 131 h 206"/>
                <a:gd name="T44" fmla="*/ 84 w 430"/>
                <a:gd name="T45" fmla="*/ 137 h 206"/>
                <a:gd name="T46" fmla="*/ 89 w 430"/>
                <a:gd name="T47" fmla="*/ 151 h 206"/>
                <a:gd name="T48" fmla="*/ 111 w 430"/>
                <a:gd name="T49" fmla="*/ 150 h 206"/>
                <a:gd name="T50" fmla="*/ 106 w 430"/>
                <a:gd name="T51" fmla="*/ 160 h 206"/>
                <a:gd name="T52" fmla="*/ 91 w 430"/>
                <a:gd name="T53" fmla="*/ 170 h 206"/>
                <a:gd name="T54" fmla="*/ 39 w 430"/>
                <a:gd name="T55" fmla="*/ 192 h 206"/>
                <a:gd name="T56" fmla="*/ 0 w 430"/>
                <a:gd name="T57" fmla="*/ 203 h 206"/>
                <a:gd name="T58" fmla="*/ 11 w 430"/>
                <a:gd name="T59" fmla="*/ 202 h 206"/>
                <a:gd name="T60" fmla="*/ 39 w 430"/>
                <a:gd name="T61" fmla="*/ 194 h 206"/>
                <a:gd name="T62" fmla="*/ 66 w 430"/>
                <a:gd name="T63" fmla="*/ 188 h 206"/>
                <a:gd name="T64" fmla="*/ 156 w 430"/>
                <a:gd name="T65" fmla="*/ 152 h 206"/>
                <a:gd name="T66" fmla="*/ 181 w 430"/>
                <a:gd name="T67" fmla="*/ 134 h 206"/>
                <a:gd name="T68" fmla="*/ 222 w 430"/>
                <a:gd name="T69" fmla="*/ 122 h 206"/>
                <a:gd name="T70" fmla="*/ 183 w 430"/>
                <a:gd name="T71" fmla="*/ 141 h 206"/>
                <a:gd name="T72" fmla="*/ 199 w 430"/>
                <a:gd name="T73" fmla="*/ 141 h 206"/>
                <a:gd name="T74" fmla="*/ 205 w 430"/>
                <a:gd name="T75" fmla="*/ 139 h 206"/>
                <a:gd name="T76" fmla="*/ 230 w 430"/>
                <a:gd name="T77" fmla="*/ 132 h 206"/>
                <a:gd name="T78" fmla="*/ 235 w 430"/>
                <a:gd name="T79" fmla="*/ 126 h 206"/>
                <a:gd name="T80" fmla="*/ 242 w 430"/>
                <a:gd name="T81" fmla="*/ 126 h 206"/>
                <a:gd name="T82" fmla="*/ 250 w 430"/>
                <a:gd name="T83" fmla="*/ 128 h 206"/>
                <a:gd name="T84" fmla="*/ 256 w 430"/>
                <a:gd name="T85" fmla="*/ 133 h 206"/>
                <a:gd name="T86" fmla="*/ 278 w 430"/>
                <a:gd name="T87" fmla="*/ 136 h 206"/>
                <a:gd name="T88" fmla="*/ 312 w 430"/>
                <a:gd name="T89" fmla="*/ 139 h 206"/>
                <a:gd name="T90" fmla="*/ 310 w 430"/>
                <a:gd name="T91" fmla="*/ 151 h 206"/>
                <a:gd name="T92" fmla="*/ 325 w 430"/>
                <a:gd name="T93" fmla="*/ 153 h 206"/>
                <a:gd name="T94" fmla="*/ 328 w 430"/>
                <a:gd name="T95" fmla="*/ 158 h 206"/>
                <a:gd name="T96" fmla="*/ 340 w 430"/>
                <a:gd name="T97" fmla="*/ 161 h 206"/>
                <a:gd name="T98" fmla="*/ 347 w 430"/>
                <a:gd name="T99" fmla="*/ 164 h 206"/>
                <a:gd name="T100" fmla="*/ 340 w 430"/>
                <a:gd name="T101" fmla="*/ 172 h 206"/>
                <a:gd name="T102" fmla="*/ 343 w 430"/>
                <a:gd name="T103" fmla="*/ 187 h 206"/>
                <a:gd name="T104" fmla="*/ 347 w 430"/>
                <a:gd name="T105" fmla="*/ 188 h 206"/>
                <a:gd name="T106" fmla="*/ 338 w 430"/>
                <a:gd name="T107" fmla="*/ 202 h 2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30"/>
                <a:gd name="T163" fmla="*/ 0 h 206"/>
                <a:gd name="T164" fmla="*/ 430 w 430"/>
                <a:gd name="T165" fmla="*/ 206 h 2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30" h="206">
                  <a:moveTo>
                    <a:pt x="348" y="198"/>
                  </a:moveTo>
                  <a:lnTo>
                    <a:pt x="355" y="190"/>
                  </a:lnTo>
                  <a:lnTo>
                    <a:pt x="350" y="184"/>
                  </a:lnTo>
                  <a:lnTo>
                    <a:pt x="345" y="178"/>
                  </a:lnTo>
                  <a:lnTo>
                    <a:pt x="347" y="166"/>
                  </a:lnTo>
                  <a:lnTo>
                    <a:pt x="350" y="154"/>
                  </a:lnTo>
                  <a:lnTo>
                    <a:pt x="347" y="139"/>
                  </a:lnTo>
                  <a:lnTo>
                    <a:pt x="332" y="144"/>
                  </a:lnTo>
                  <a:lnTo>
                    <a:pt x="325" y="149"/>
                  </a:lnTo>
                  <a:lnTo>
                    <a:pt x="316" y="152"/>
                  </a:lnTo>
                  <a:lnTo>
                    <a:pt x="316" y="139"/>
                  </a:lnTo>
                  <a:lnTo>
                    <a:pt x="313" y="136"/>
                  </a:lnTo>
                  <a:lnTo>
                    <a:pt x="318" y="133"/>
                  </a:lnTo>
                  <a:lnTo>
                    <a:pt x="298" y="134"/>
                  </a:lnTo>
                  <a:lnTo>
                    <a:pt x="314" y="119"/>
                  </a:lnTo>
                  <a:lnTo>
                    <a:pt x="330" y="105"/>
                  </a:lnTo>
                  <a:lnTo>
                    <a:pt x="346" y="90"/>
                  </a:lnTo>
                  <a:lnTo>
                    <a:pt x="362" y="75"/>
                  </a:lnTo>
                  <a:lnTo>
                    <a:pt x="379" y="61"/>
                  </a:lnTo>
                  <a:lnTo>
                    <a:pt x="396" y="46"/>
                  </a:lnTo>
                  <a:lnTo>
                    <a:pt x="412" y="32"/>
                  </a:lnTo>
                  <a:lnTo>
                    <a:pt x="429" y="19"/>
                  </a:lnTo>
                  <a:lnTo>
                    <a:pt x="408" y="13"/>
                  </a:lnTo>
                  <a:lnTo>
                    <a:pt x="389" y="12"/>
                  </a:lnTo>
                  <a:lnTo>
                    <a:pt x="370" y="10"/>
                  </a:lnTo>
                  <a:lnTo>
                    <a:pt x="345" y="8"/>
                  </a:lnTo>
                  <a:lnTo>
                    <a:pt x="343" y="7"/>
                  </a:lnTo>
                  <a:lnTo>
                    <a:pt x="334" y="4"/>
                  </a:lnTo>
                  <a:lnTo>
                    <a:pt x="328" y="4"/>
                  </a:lnTo>
                  <a:lnTo>
                    <a:pt x="326" y="2"/>
                  </a:lnTo>
                  <a:lnTo>
                    <a:pt x="317" y="4"/>
                  </a:lnTo>
                  <a:lnTo>
                    <a:pt x="322" y="1"/>
                  </a:lnTo>
                  <a:lnTo>
                    <a:pt x="316" y="0"/>
                  </a:lnTo>
                  <a:lnTo>
                    <a:pt x="290" y="6"/>
                  </a:lnTo>
                  <a:lnTo>
                    <a:pt x="286" y="5"/>
                  </a:lnTo>
                  <a:lnTo>
                    <a:pt x="277" y="7"/>
                  </a:lnTo>
                  <a:lnTo>
                    <a:pt x="276" y="9"/>
                  </a:lnTo>
                  <a:lnTo>
                    <a:pt x="270" y="12"/>
                  </a:lnTo>
                  <a:lnTo>
                    <a:pt x="274" y="8"/>
                  </a:lnTo>
                  <a:lnTo>
                    <a:pt x="252" y="12"/>
                  </a:lnTo>
                  <a:lnTo>
                    <a:pt x="230" y="20"/>
                  </a:lnTo>
                  <a:lnTo>
                    <a:pt x="208" y="27"/>
                  </a:lnTo>
                  <a:lnTo>
                    <a:pt x="190" y="28"/>
                  </a:lnTo>
                  <a:lnTo>
                    <a:pt x="179" y="34"/>
                  </a:lnTo>
                  <a:lnTo>
                    <a:pt x="187" y="46"/>
                  </a:lnTo>
                  <a:lnTo>
                    <a:pt x="183" y="49"/>
                  </a:lnTo>
                  <a:lnTo>
                    <a:pt x="199" y="51"/>
                  </a:lnTo>
                  <a:lnTo>
                    <a:pt x="194" y="56"/>
                  </a:lnTo>
                  <a:lnTo>
                    <a:pt x="206" y="56"/>
                  </a:lnTo>
                  <a:lnTo>
                    <a:pt x="191" y="56"/>
                  </a:lnTo>
                  <a:lnTo>
                    <a:pt x="190" y="51"/>
                  </a:lnTo>
                  <a:lnTo>
                    <a:pt x="187" y="58"/>
                  </a:lnTo>
                  <a:lnTo>
                    <a:pt x="192" y="61"/>
                  </a:lnTo>
                  <a:lnTo>
                    <a:pt x="185" y="61"/>
                  </a:lnTo>
                  <a:lnTo>
                    <a:pt x="164" y="60"/>
                  </a:lnTo>
                  <a:lnTo>
                    <a:pt x="172" y="56"/>
                  </a:lnTo>
                  <a:lnTo>
                    <a:pt x="148" y="60"/>
                  </a:lnTo>
                  <a:lnTo>
                    <a:pt x="117" y="67"/>
                  </a:lnTo>
                  <a:lnTo>
                    <a:pt x="127" y="71"/>
                  </a:lnTo>
                  <a:lnTo>
                    <a:pt x="121" y="72"/>
                  </a:lnTo>
                  <a:lnTo>
                    <a:pt x="119" y="80"/>
                  </a:lnTo>
                  <a:lnTo>
                    <a:pt x="145" y="80"/>
                  </a:lnTo>
                  <a:lnTo>
                    <a:pt x="149" y="82"/>
                  </a:lnTo>
                  <a:lnTo>
                    <a:pt x="171" y="76"/>
                  </a:lnTo>
                  <a:lnTo>
                    <a:pt x="166" y="81"/>
                  </a:lnTo>
                  <a:lnTo>
                    <a:pt x="162" y="82"/>
                  </a:lnTo>
                  <a:lnTo>
                    <a:pt x="157" y="90"/>
                  </a:lnTo>
                  <a:lnTo>
                    <a:pt x="141" y="94"/>
                  </a:lnTo>
                  <a:lnTo>
                    <a:pt x="116" y="100"/>
                  </a:lnTo>
                  <a:lnTo>
                    <a:pt x="120" y="97"/>
                  </a:lnTo>
                  <a:lnTo>
                    <a:pt x="112" y="99"/>
                  </a:lnTo>
                  <a:lnTo>
                    <a:pt x="100" y="105"/>
                  </a:lnTo>
                  <a:lnTo>
                    <a:pt x="102" y="105"/>
                  </a:lnTo>
                  <a:lnTo>
                    <a:pt x="97" y="106"/>
                  </a:lnTo>
                  <a:lnTo>
                    <a:pt x="81" y="113"/>
                  </a:lnTo>
                  <a:lnTo>
                    <a:pt x="75" y="115"/>
                  </a:lnTo>
                  <a:lnTo>
                    <a:pt x="76" y="116"/>
                  </a:lnTo>
                  <a:lnTo>
                    <a:pt x="70" y="118"/>
                  </a:lnTo>
                  <a:lnTo>
                    <a:pt x="72" y="122"/>
                  </a:lnTo>
                  <a:lnTo>
                    <a:pt x="83" y="118"/>
                  </a:lnTo>
                  <a:lnTo>
                    <a:pt x="72" y="124"/>
                  </a:lnTo>
                  <a:lnTo>
                    <a:pt x="73" y="124"/>
                  </a:lnTo>
                  <a:lnTo>
                    <a:pt x="85" y="126"/>
                  </a:lnTo>
                  <a:lnTo>
                    <a:pt x="81" y="127"/>
                  </a:lnTo>
                  <a:lnTo>
                    <a:pt x="82" y="129"/>
                  </a:lnTo>
                  <a:lnTo>
                    <a:pt x="75" y="129"/>
                  </a:lnTo>
                  <a:lnTo>
                    <a:pt x="71" y="127"/>
                  </a:lnTo>
                  <a:lnTo>
                    <a:pt x="62" y="131"/>
                  </a:lnTo>
                  <a:lnTo>
                    <a:pt x="67" y="139"/>
                  </a:lnTo>
                  <a:lnTo>
                    <a:pt x="85" y="135"/>
                  </a:lnTo>
                  <a:lnTo>
                    <a:pt x="96" y="129"/>
                  </a:lnTo>
                  <a:lnTo>
                    <a:pt x="84" y="137"/>
                  </a:lnTo>
                  <a:lnTo>
                    <a:pt x="77" y="145"/>
                  </a:lnTo>
                  <a:lnTo>
                    <a:pt x="74" y="149"/>
                  </a:lnTo>
                  <a:lnTo>
                    <a:pt x="67" y="155"/>
                  </a:lnTo>
                  <a:lnTo>
                    <a:pt x="89" y="151"/>
                  </a:lnTo>
                  <a:lnTo>
                    <a:pt x="94" y="152"/>
                  </a:lnTo>
                  <a:lnTo>
                    <a:pt x="94" y="158"/>
                  </a:lnTo>
                  <a:lnTo>
                    <a:pt x="107" y="149"/>
                  </a:lnTo>
                  <a:lnTo>
                    <a:pt x="111" y="150"/>
                  </a:lnTo>
                  <a:lnTo>
                    <a:pt x="103" y="153"/>
                  </a:lnTo>
                  <a:lnTo>
                    <a:pt x="104" y="156"/>
                  </a:lnTo>
                  <a:lnTo>
                    <a:pt x="123" y="150"/>
                  </a:lnTo>
                  <a:lnTo>
                    <a:pt x="106" y="160"/>
                  </a:lnTo>
                  <a:lnTo>
                    <a:pt x="108" y="161"/>
                  </a:lnTo>
                  <a:lnTo>
                    <a:pt x="107" y="161"/>
                  </a:lnTo>
                  <a:lnTo>
                    <a:pt x="96" y="168"/>
                  </a:lnTo>
                  <a:lnTo>
                    <a:pt x="91" y="170"/>
                  </a:lnTo>
                  <a:lnTo>
                    <a:pt x="73" y="179"/>
                  </a:lnTo>
                  <a:lnTo>
                    <a:pt x="46" y="187"/>
                  </a:lnTo>
                  <a:lnTo>
                    <a:pt x="43" y="192"/>
                  </a:lnTo>
                  <a:lnTo>
                    <a:pt x="39" y="192"/>
                  </a:lnTo>
                  <a:lnTo>
                    <a:pt x="37" y="193"/>
                  </a:lnTo>
                  <a:lnTo>
                    <a:pt x="37" y="191"/>
                  </a:lnTo>
                  <a:lnTo>
                    <a:pt x="28" y="191"/>
                  </a:lnTo>
                  <a:lnTo>
                    <a:pt x="0" y="203"/>
                  </a:lnTo>
                  <a:lnTo>
                    <a:pt x="1" y="202"/>
                  </a:lnTo>
                  <a:lnTo>
                    <a:pt x="3" y="203"/>
                  </a:lnTo>
                  <a:lnTo>
                    <a:pt x="9" y="200"/>
                  </a:lnTo>
                  <a:lnTo>
                    <a:pt x="11" y="202"/>
                  </a:lnTo>
                  <a:lnTo>
                    <a:pt x="23" y="196"/>
                  </a:lnTo>
                  <a:lnTo>
                    <a:pt x="30" y="196"/>
                  </a:lnTo>
                  <a:lnTo>
                    <a:pt x="26" y="196"/>
                  </a:lnTo>
                  <a:lnTo>
                    <a:pt x="39" y="194"/>
                  </a:lnTo>
                  <a:lnTo>
                    <a:pt x="47" y="193"/>
                  </a:lnTo>
                  <a:lnTo>
                    <a:pt x="50" y="193"/>
                  </a:lnTo>
                  <a:lnTo>
                    <a:pt x="62" y="189"/>
                  </a:lnTo>
                  <a:lnTo>
                    <a:pt x="66" y="188"/>
                  </a:lnTo>
                  <a:lnTo>
                    <a:pt x="69" y="186"/>
                  </a:lnTo>
                  <a:lnTo>
                    <a:pt x="102" y="173"/>
                  </a:lnTo>
                  <a:lnTo>
                    <a:pt x="131" y="164"/>
                  </a:lnTo>
                  <a:lnTo>
                    <a:pt x="156" y="152"/>
                  </a:lnTo>
                  <a:lnTo>
                    <a:pt x="151" y="149"/>
                  </a:lnTo>
                  <a:lnTo>
                    <a:pt x="172" y="139"/>
                  </a:lnTo>
                  <a:lnTo>
                    <a:pt x="177" y="139"/>
                  </a:lnTo>
                  <a:lnTo>
                    <a:pt x="181" y="134"/>
                  </a:lnTo>
                  <a:lnTo>
                    <a:pt x="200" y="127"/>
                  </a:lnTo>
                  <a:lnTo>
                    <a:pt x="218" y="121"/>
                  </a:lnTo>
                  <a:lnTo>
                    <a:pt x="231" y="119"/>
                  </a:lnTo>
                  <a:lnTo>
                    <a:pt x="222" y="122"/>
                  </a:lnTo>
                  <a:lnTo>
                    <a:pt x="225" y="125"/>
                  </a:lnTo>
                  <a:lnTo>
                    <a:pt x="221" y="125"/>
                  </a:lnTo>
                  <a:lnTo>
                    <a:pt x="202" y="128"/>
                  </a:lnTo>
                  <a:lnTo>
                    <a:pt x="183" y="141"/>
                  </a:lnTo>
                  <a:lnTo>
                    <a:pt x="192" y="140"/>
                  </a:lnTo>
                  <a:lnTo>
                    <a:pt x="178" y="146"/>
                  </a:lnTo>
                  <a:lnTo>
                    <a:pt x="185" y="147"/>
                  </a:lnTo>
                  <a:lnTo>
                    <a:pt x="199" y="141"/>
                  </a:lnTo>
                  <a:lnTo>
                    <a:pt x="195" y="144"/>
                  </a:lnTo>
                  <a:lnTo>
                    <a:pt x="200" y="141"/>
                  </a:lnTo>
                  <a:lnTo>
                    <a:pt x="202" y="141"/>
                  </a:lnTo>
                  <a:lnTo>
                    <a:pt x="205" y="139"/>
                  </a:lnTo>
                  <a:lnTo>
                    <a:pt x="205" y="140"/>
                  </a:lnTo>
                  <a:lnTo>
                    <a:pt x="212" y="137"/>
                  </a:lnTo>
                  <a:lnTo>
                    <a:pt x="217" y="138"/>
                  </a:lnTo>
                  <a:lnTo>
                    <a:pt x="230" y="132"/>
                  </a:lnTo>
                  <a:lnTo>
                    <a:pt x="228" y="131"/>
                  </a:lnTo>
                  <a:lnTo>
                    <a:pt x="232" y="129"/>
                  </a:lnTo>
                  <a:lnTo>
                    <a:pt x="230" y="128"/>
                  </a:lnTo>
                  <a:lnTo>
                    <a:pt x="235" y="126"/>
                  </a:lnTo>
                  <a:lnTo>
                    <a:pt x="246" y="121"/>
                  </a:lnTo>
                  <a:lnTo>
                    <a:pt x="238" y="125"/>
                  </a:lnTo>
                  <a:lnTo>
                    <a:pt x="242" y="124"/>
                  </a:lnTo>
                  <a:lnTo>
                    <a:pt x="242" y="126"/>
                  </a:lnTo>
                  <a:lnTo>
                    <a:pt x="257" y="123"/>
                  </a:lnTo>
                  <a:lnTo>
                    <a:pt x="253" y="124"/>
                  </a:lnTo>
                  <a:lnTo>
                    <a:pt x="252" y="127"/>
                  </a:lnTo>
                  <a:lnTo>
                    <a:pt x="250" y="128"/>
                  </a:lnTo>
                  <a:lnTo>
                    <a:pt x="255" y="128"/>
                  </a:lnTo>
                  <a:lnTo>
                    <a:pt x="255" y="129"/>
                  </a:lnTo>
                  <a:lnTo>
                    <a:pt x="252" y="131"/>
                  </a:lnTo>
                  <a:lnTo>
                    <a:pt x="256" y="133"/>
                  </a:lnTo>
                  <a:lnTo>
                    <a:pt x="266" y="129"/>
                  </a:lnTo>
                  <a:lnTo>
                    <a:pt x="262" y="132"/>
                  </a:lnTo>
                  <a:lnTo>
                    <a:pt x="265" y="135"/>
                  </a:lnTo>
                  <a:lnTo>
                    <a:pt x="278" y="136"/>
                  </a:lnTo>
                  <a:lnTo>
                    <a:pt x="292" y="137"/>
                  </a:lnTo>
                  <a:lnTo>
                    <a:pt x="292" y="140"/>
                  </a:lnTo>
                  <a:lnTo>
                    <a:pt x="307" y="138"/>
                  </a:lnTo>
                  <a:lnTo>
                    <a:pt x="312" y="139"/>
                  </a:lnTo>
                  <a:lnTo>
                    <a:pt x="307" y="142"/>
                  </a:lnTo>
                  <a:lnTo>
                    <a:pt x="310" y="138"/>
                  </a:lnTo>
                  <a:lnTo>
                    <a:pt x="303" y="142"/>
                  </a:lnTo>
                  <a:lnTo>
                    <a:pt x="310" y="151"/>
                  </a:lnTo>
                  <a:lnTo>
                    <a:pt x="317" y="159"/>
                  </a:lnTo>
                  <a:lnTo>
                    <a:pt x="322" y="159"/>
                  </a:lnTo>
                  <a:lnTo>
                    <a:pt x="320" y="151"/>
                  </a:lnTo>
                  <a:lnTo>
                    <a:pt x="325" y="153"/>
                  </a:lnTo>
                  <a:lnTo>
                    <a:pt x="329" y="151"/>
                  </a:lnTo>
                  <a:lnTo>
                    <a:pt x="331" y="152"/>
                  </a:lnTo>
                  <a:lnTo>
                    <a:pt x="327" y="156"/>
                  </a:lnTo>
                  <a:lnTo>
                    <a:pt x="328" y="158"/>
                  </a:lnTo>
                  <a:lnTo>
                    <a:pt x="329" y="160"/>
                  </a:lnTo>
                  <a:lnTo>
                    <a:pt x="339" y="148"/>
                  </a:lnTo>
                  <a:lnTo>
                    <a:pt x="338" y="155"/>
                  </a:lnTo>
                  <a:lnTo>
                    <a:pt x="340" y="161"/>
                  </a:lnTo>
                  <a:lnTo>
                    <a:pt x="342" y="159"/>
                  </a:lnTo>
                  <a:lnTo>
                    <a:pt x="343" y="162"/>
                  </a:lnTo>
                  <a:lnTo>
                    <a:pt x="340" y="164"/>
                  </a:lnTo>
                  <a:lnTo>
                    <a:pt x="347" y="164"/>
                  </a:lnTo>
                  <a:lnTo>
                    <a:pt x="342" y="164"/>
                  </a:lnTo>
                  <a:lnTo>
                    <a:pt x="342" y="168"/>
                  </a:lnTo>
                  <a:lnTo>
                    <a:pt x="339" y="167"/>
                  </a:lnTo>
                  <a:lnTo>
                    <a:pt x="340" y="172"/>
                  </a:lnTo>
                  <a:lnTo>
                    <a:pt x="336" y="173"/>
                  </a:lnTo>
                  <a:lnTo>
                    <a:pt x="337" y="174"/>
                  </a:lnTo>
                  <a:lnTo>
                    <a:pt x="339" y="180"/>
                  </a:lnTo>
                  <a:lnTo>
                    <a:pt x="343" y="187"/>
                  </a:lnTo>
                  <a:lnTo>
                    <a:pt x="339" y="187"/>
                  </a:lnTo>
                  <a:lnTo>
                    <a:pt x="329" y="195"/>
                  </a:lnTo>
                  <a:lnTo>
                    <a:pt x="333" y="193"/>
                  </a:lnTo>
                  <a:lnTo>
                    <a:pt x="347" y="188"/>
                  </a:lnTo>
                  <a:lnTo>
                    <a:pt x="339" y="198"/>
                  </a:lnTo>
                  <a:lnTo>
                    <a:pt x="336" y="200"/>
                  </a:lnTo>
                  <a:lnTo>
                    <a:pt x="343" y="198"/>
                  </a:lnTo>
                  <a:lnTo>
                    <a:pt x="338" y="202"/>
                  </a:lnTo>
                  <a:lnTo>
                    <a:pt x="336" y="205"/>
                  </a:lnTo>
                  <a:lnTo>
                    <a:pt x="348" y="198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652" name="Freeform 399"/>
            <p:cNvSpPr>
              <a:spLocks/>
            </p:cNvSpPr>
            <p:nvPr/>
          </p:nvSpPr>
          <p:spPr bwMode="auto">
            <a:xfrm>
              <a:off x="384" y="1564"/>
              <a:ext cx="33" cy="17"/>
            </a:xfrm>
            <a:custGeom>
              <a:avLst/>
              <a:gdLst>
                <a:gd name="T0" fmla="*/ 32 w 33"/>
                <a:gd name="T1" fmla="*/ 4 h 17"/>
                <a:gd name="T2" fmla="*/ 29 w 33"/>
                <a:gd name="T3" fmla="*/ 3 h 17"/>
                <a:gd name="T4" fmla="*/ 30 w 33"/>
                <a:gd name="T5" fmla="*/ 2 h 17"/>
                <a:gd name="T6" fmla="*/ 29 w 33"/>
                <a:gd name="T7" fmla="*/ 1 h 17"/>
                <a:gd name="T8" fmla="*/ 26 w 33"/>
                <a:gd name="T9" fmla="*/ 0 h 17"/>
                <a:gd name="T10" fmla="*/ 23 w 33"/>
                <a:gd name="T11" fmla="*/ 2 h 17"/>
                <a:gd name="T12" fmla="*/ 21 w 33"/>
                <a:gd name="T13" fmla="*/ 2 h 17"/>
                <a:gd name="T14" fmla="*/ 16 w 33"/>
                <a:gd name="T15" fmla="*/ 3 h 17"/>
                <a:gd name="T16" fmla="*/ 11 w 33"/>
                <a:gd name="T17" fmla="*/ 9 h 17"/>
                <a:gd name="T18" fmla="*/ 10 w 33"/>
                <a:gd name="T19" fmla="*/ 4 h 17"/>
                <a:gd name="T20" fmla="*/ 1 w 33"/>
                <a:gd name="T21" fmla="*/ 9 h 17"/>
                <a:gd name="T22" fmla="*/ 1 w 33"/>
                <a:gd name="T23" fmla="*/ 13 h 17"/>
                <a:gd name="T24" fmla="*/ 3 w 33"/>
                <a:gd name="T25" fmla="*/ 11 h 17"/>
                <a:gd name="T26" fmla="*/ 6 w 33"/>
                <a:gd name="T27" fmla="*/ 12 h 17"/>
                <a:gd name="T28" fmla="*/ 0 w 33"/>
                <a:gd name="T29" fmla="*/ 16 h 17"/>
                <a:gd name="T30" fmla="*/ 7 w 33"/>
                <a:gd name="T31" fmla="*/ 12 h 17"/>
                <a:gd name="T32" fmla="*/ 21 w 33"/>
                <a:gd name="T33" fmla="*/ 8 h 17"/>
                <a:gd name="T34" fmla="*/ 23 w 33"/>
                <a:gd name="T35" fmla="*/ 6 h 17"/>
                <a:gd name="T36" fmla="*/ 32 w 33"/>
                <a:gd name="T37" fmla="*/ 4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3"/>
                <a:gd name="T58" fmla="*/ 0 h 17"/>
                <a:gd name="T59" fmla="*/ 33 w 33"/>
                <a:gd name="T60" fmla="*/ 17 h 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3" h="17">
                  <a:moveTo>
                    <a:pt x="32" y="4"/>
                  </a:moveTo>
                  <a:lnTo>
                    <a:pt x="29" y="3"/>
                  </a:lnTo>
                  <a:lnTo>
                    <a:pt x="30" y="2"/>
                  </a:lnTo>
                  <a:lnTo>
                    <a:pt x="29" y="1"/>
                  </a:lnTo>
                  <a:lnTo>
                    <a:pt x="26" y="0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16" y="3"/>
                  </a:lnTo>
                  <a:lnTo>
                    <a:pt x="11" y="9"/>
                  </a:lnTo>
                  <a:lnTo>
                    <a:pt x="10" y="4"/>
                  </a:lnTo>
                  <a:lnTo>
                    <a:pt x="1" y="9"/>
                  </a:lnTo>
                  <a:lnTo>
                    <a:pt x="1" y="13"/>
                  </a:lnTo>
                  <a:lnTo>
                    <a:pt x="3" y="11"/>
                  </a:lnTo>
                  <a:lnTo>
                    <a:pt x="6" y="12"/>
                  </a:lnTo>
                  <a:lnTo>
                    <a:pt x="0" y="16"/>
                  </a:lnTo>
                  <a:lnTo>
                    <a:pt x="7" y="12"/>
                  </a:lnTo>
                  <a:lnTo>
                    <a:pt x="21" y="8"/>
                  </a:lnTo>
                  <a:lnTo>
                    <a:pt x="23" y="6"/>
                  </a:lnTo>
                  <a:lnTo>
                    <a:pt x="32" y="4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653" name="Freeform 400"/>
            <p:cNvSpPr>
              <a:spLocks/>
            </p:cNvSpPr>
            <p:nvPr/>
          </p:nvSpPr>
          <p:spPr bwMode="auto">
            <a:xfrm>
              <a:off x="313" y="1492"/>
              <a:ext cx="26" cy="17"/>
            </a:xfrm>
            <a:custGeom>
              <a:avLst/>
              <a:gdLst>
                <a:gd name="T0" fmla="*/ 25 w 26"/>
                <a:gd name="T1" fmla="*/ 9 h 17"/>
                <a:gd name="T2" fmla="*/ 13 w 26"/>
                <a:gd name="T3" fmla="*/ 16 h 17"/>
                <a:gd name="T4" fmla="*/ 8 w 26"/>
                <a:gd name="T5" fmla="*/ 6 h 17"/>
                <a:gd name="T6" fmla="*/ 10 w 26"/>
                <a:gd name="T7" fmla="*/ 11 h 17"/>
                <a:gd name="T8" fmla="*/ 0 w 26"/>
                <a:gd name="T9" fmla="*/ 9 h 17"/>
                <a:gd name="T10" fmla="*/ 3 w 26"/>
                <a:gd name="T11" fmla="*/ 0 h 17"/>
                <a:gd name="T12" fmla="*/ 14 w 26"/>
                <a:gd name="T13" fmla="*/ 0 h 17"/>
                <a:gd name="T14" fmla="*/ 25 w 26"/>
                <a:gd name="T15" fmla="*/ 9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"/>
                <a:gd name="T25" fmla="*/ 0 h 17"/>
                <a:gd name="T26" fmla="*/ 26 w 26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" h="17">
                  <a:moveTo>
                    <a:pt x="25" y="9"/>
                  </a:moveTo>
                  <a:lnTo>
                    <a:pt x="13" y="16"/>
                  </a:lnTo>
                  <a:lnTo>
                    <a:pt x="8" y="6"/>
                  </a:lnTo>
                  <a:lnTo>
                    <a:pt x="10" y="11"/>
                  </a:lnTo>
                  <a:lnTo>
                    <a:pt x="0" y="9"/>
                  </a:lnTo>
                  <a:lnTo>
                    <a:pt x="3" y="0"/>
                  </a:lnTo>
                  <a:lnTo>
                    <a:pt x="14" y="0"/>
                  </a:lnTo>
                  <a:lnTo>
                    <a:pt x="25" y="9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654" name="Freeform 401"/>
            <p:cNvSpPr>
              <a:spLocks/>
            </p:cNvSpPr>
            <p:nvPr/>
          </p:nvSpPr>
          <p:spPr bwMode="auto">
            <a:xfrm>
              <a:off x="580" y="1585"/>
              <a:ext cx="17" cy="24"/>
            </a:xfrm>
            <a:custGeom>
              <a:avLst/>
              <a:gdLst>
                <a:gd name="T0" fmla="*/ 9 w 17"/>
                <a:gd name="T1" fmla="*/ 21 h 24"/>
                <a:gd name="T2" fmla="*/ 6 w 17"/>
                <a:gd name="T3" fmla="*/ 23 h 24"/>
                <a:gd name="T4" fmla="*/ 6 w 17"/>
                <a:gd name="T5" fmla="*/ 18 h 24"/>
                <a:gd name="T6" fmla="*/ 0 w 17"/>
                <a:gd name="T7" fmla="*/ 15 h 24"/>
                <a:gd name="T8" fmla="*/ 5 w 17"/>
                <a:gd name="T9" fmla="*/ 13 h 24"/>
                <a:gd name="T10" fmla="*/ 8 w 17"/>
                <a:gd name="T11" fmla="*/ 10 h 24"/>
                <a:gd name="T12" fmla="*/ 2 w 17"/>
                <a:gd name="T13" fmla="*/ 11 h 24"/>
                <a:gd name="T14" fmla="*/ 9 w 17"/>
                <a:gd name="T15" fmla="*/ 6 h 24"/>
                <a:gd name="T16" fmla="*/ 8 w 17"/>
                <a:gd name="T17" fmla="*/ 2 h 24"/>
                <a:gd name="T18" fmla="*/ 13 w 17"/>
                <a:gd name="T19" fmla="*/ 0 h 24"/>
                <a:gd name="T20" fmla="*/ 16 w 17"/>
                <a:gd name="T21" fmla="*/ 12 h 24"/>
                <a:gd name="T22" fmla="*/ 13 w 17"/>
                <a:gd name="T23" fmla="*/ 10 h 24"/>
                <a:gd name="T24" fmla="*/ 13 w 17"/>
                <a:gd name="T25" fmla="*/ 12 h 24"/>
                <a:gd name="T26" fmla="*/ 9 w 17"/>
                <a:gd name="T27" fmla="*/ 21 h 2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24"/>
                <a:gd name="T44" fmla="*/ 17 w 17"/>
                <a:gd name="T45" fmla="*/ 24 h 2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24">
                  <a:moveTo>
                    <a:pt x="9" y="21"/>
                  </a:moveTo>
                  <a:lnTo>
                    <a:pt x="6" y="23"/>
                  </a:lnTo>
                  <a:lnTo>
                    <a:pt x="6" y="18"/>
                  </a:lnTo>
                  <a:lnTo>
                    <a:pt x="0" y="15"/>
                  </a:lnTo>
                  <a:lnTo>
                    <a:pt x="5" y="13"/>
                  </a:lnTo>
                  <a:lnTo>
                    <a:pt x="8" y="10"/>
                  </a:lnTo>
                  <a:lnTo>
                    <a:pt x="2" y="11"/>
                  </a:lnTo>
                  <a:lnTo>
                    <a:pt x="9" y="6"/>
                  </a:lnTo>
                  <a:lnTo>
                    <a:pt x="8" y="2"/>
                  </a:lnTo>
                  <a:lnTo>
                    <a:pt x="13" y="0"/>
                  </a:lnTo>
                  <a:lnTo>
                    <a:pt x="16" y="12"/>
                  </a:lnTo>
                  <a:lnTo>
                    <a:pt x="13" y="10"/>
                  </a:lnTo>
                  <a:lnTo>
                    <a:pt x="13" y="12"/>
                  </a:lnTo>
                  <a:lnTo>
                    <a:pt x="9" y="21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655" name="Freeform 402"/>
            <p:cNvSpPr>
              <a:spLocks/>
            </p:cNvSpPr>
            <p:nvPr/>
          </p:nvSpPr>
          <p:spPr bwMode="auto">
            <a:xfrm>
              <a:off x="587" y="1560"/>
              <a:ext cx="17" cy="19"/>
            </a:xfrm>
            <a:custGeom>
              <a:avLst/>
              <a:gdLst>
                <a:gd name="T0" fmla="*/ 14 w 17"/>
                <a:gd name="T1" fmla="*/ 9 h 19"/>
                <a:gd name="T2" fmla="*/ 11 w 17"/>
                <a:gd name="T3" fmla="*/ 11 h 19"/>
                <a:gd name="T4" fmla="*/ 0 w 17"/>
                <a:gd name="T5" fmla="*/ 18 h 19"/>
                <a:gd name="T6" fmla="*/ 3 w 17"/>
                <a:gd name="T7" fmla="*/ 14 h 19"/>
                <a:gd name="T8" fmla="*/ 12 w 17"/>
                <a:gd name="T9" fmla="*/ 0 h 19"/>
                <a:gd name="T10" fmla="*/ 16 w 17"/>
                <a:gd name="T11" fmla="*/ 1 h 19"/>
                <a:gd name="T12" fmla="*/ 14 w 17"/>
                <a:gd name="T13" fmla="*/ 9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9"/>
                <a:gd name="T23" fmla="*/ 17 w 17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9">
                  <a:moveTo>
                    <a:pt x="14" y="9"/>
                  </a:moveTo>
                  <a:lnTo>
                    <a:pt x="11" y="11"/>
                  </a:lnTo>
                  <a:lnTo>
                    <a:pt x="0" y="18"/>
                  </a:lnTo>
                  <a:lnTo>
                    <a:pt x="3" y="14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14" y="9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656" name="Freeform 403"/>
            <p:cNvSpPr>
              <a:spLocks/>
            </p:cNvSpPr>
            <p:nvPr/>
          </p:nvSpPr>
          <p:spPr bwMode="auto">
            <a:xfrm>
              <a:off x="241" y="1602"/>
              <a:ext cx="21" cy="17"/>
            </a:xfrm>
            <a:custGeom>
              <a:avLst/>
              <a:gdLst>
                <a:gd name="T0" fmla="*/ 20 w 21"/>
                <a:gd name="T1" fmla="*/ 10 h 17"/>
                <a:gd name="T2" fmla="*/ 16 w 21"/>
                <a:gd name="T3" fmla="*/ 0 h 17"/>
                <a:gd name="T4" fmla="*/ 0 w 21"/>
                <a:gd name="T5" fmla="*/ 12 h 17"/>
                <a:gd name="T6" fmla="*/ 6 w 21"/>
                <a:gd name="T7" fmla="*/ 16 h 17"/>
                <a:gd name="T8" fmla="*/ 20 w 21"/>
                <a:gd name="T9" fmla="*/ 1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7"/>
                <a:gd name="T17" fmla="*/ 21 w 2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7">
                  <a:moveTo>
                    <a:pt x="20" y="10"/>
                  </a:moveTo>
                  <a:lnTo>
                    <a:pt x="16" y="0"/>
                  </a:lnTo>
                  <a:lnTo>
                    <a:pt x="0" y="12"/>
                  </a:lnTo>
                  <a:lnTo>
                    <a:pt x="6" y="16"/>
                  </a:lnTo>
                  <a:lnTo>
                    <a:pt x="20" y="1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657" name="Freeform 404"/>
            <p:cNvSpPr>
              <a:spLocks/>
            </p:cNvSpPr>
            <p:nvPr/>
          </p:nvSpPr>
          <p:spPr bwMode="auto">
            <a:xfrm>
              <a:off x="301" y="1534"/>
              <a:ext cx="17" cy="17"/>
            </a:xfrm>
            <a:custGeom>
              <a:avLst/>
              <a:gdLst>
                <a:gd name="T0" fmla="*/ 14 w 17"/>
                <a:gd name="T1" fmla="*/ 10 h 17"/>
                <a:gd name="T2" fmla="*/ 9 w 17"/>
                <a:gd name="T3" fmla="*/ 16 h 17"/>
                <a:gd name="T4" fmla="*/ 0 w 17"/>
                <a:gd name="T5" fmla="*/ 8 h 17"/>
                <a:gd name="T6" fmla="*/ 16 w 17"/>
                <a:gd name="T7" fmla="*/ 0 h 17"/>
                <a:gd name="T8" fmla="*/ 14 w 17"/>
                <a:gd name="T9" fmla="*/ 1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4" y="10"/>
                  </a:moveTo>
                  <a:lnTo>
                    <a:pt x="9" y="16"/>
                  </a:lnTo>
                  <a:lnTo>
                    <a:pt x="0" y="8"/>
                  </a:lnTo>
                  <a:lnTo>
                    <a:pt x="16" y="0"/>
                  </a:lnTo>
                  <a:lnTo>
                    <a:pt x="14" y="1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658" name="Freeform 405"/>
            <p:cNvSpPr>
              <a:spLocks/>
            </p:cNvSpPr>
            <p:nvPr/>
          </p:nvSpPr>
          <p:spPr bwMode="auto">
            <a:xfrm>
              <a:off x="579" y="1560"/>
              <a:ext cx="17" cy="17"/>
            </a:xfrm>
            <a:custGeom>
              <a:avLst/>
              <a:gdLst>
                <a:gd name="T0" fmla="*/ 13 w 17"/>
                <a:gd name="T1" fmla="*/ 16 h 17"/>
                <a:gd name="T2" fmla="*/ 11 w 17"/>
                <a:gd name="T3" fmla="*/ 11 h 17"/>
                <a:gd name="T4" fmla="*/ 7 w 17"/>
                <a:gd name="T5" fmla="*/ 5 h 17"/>
                <a:gd name="T6" fmla="*/ 16 w 17"/>
                <a:gd name="T7" fmla="*/ 10 h 17"/>
                <a:gd name="T8" fmla="*/ 14 w 17"/>
                <a:gd name="T9" fmla="*/ 7 h 17"/>
                <a:gd name="T10" fmla="*/ 9 w 17"/>
                <a:gd name="T11" fmla="*/ 5 h 17"/>
                <a:gd name="T12" fmla="*/ 13 w 17"/>
                <a:gd name="T13" fmla="*/ 0 h 17"/>
                <a:gd name="T14" fmla="*/ 6 w 17"/>
                <a:gd name="T15" fmla="*/ 4 h 17"/>
                <a:gd name="T16" fmla="*/ 3 w 17"/>
                <a:gd name="T17" fmla="*/ 8 h 17"/>
                <a:gd name="T18" fmla="*/ 0 w 17"/>
                <a:gd name="T19" fmla="*/ 10 h 17"/>
                <a:gd name="T20" fmla="*/ 3 w 17"/>
                <a:gd name="T21" fmla="*/ 16 h 17"/>
                <a:gd name="T22" fmla="*/ 6 w 17"/>
                <a:gd name="T23" fmla="*/ 11 h 17"/>
                <a:gd name="T24" fmla="*/ 13 w 17"/>
                <a:gd name="T25" fmla="*/ 16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3" y="16"/>
                  </a:moveTo>
                  <a:lnTo>
                    <a:pt x="11" y="11"/>
                  </a:lnTo>
                  <a:lnTo>
                    <a:pt x="7" y="5"/>
                  </a:lnTo>
                  <a:lnTo>
                    <a:pt x="16" y="10"/>
                  </a:lnTo>
                  <a:lnTo>
                    <a:pt x="14" y="7"/>
                  </a:lnTo>
                  <a:lnTo>
                    <a:pt x="9" y="5"/>
                  </a:lnTo>
                  <a:lnTo>
                    <a:pt x="13" y="0"/>
                  </a:lnTo>
                  <a:lnTo>
                    <a:pt x="6" y="4"/>
                  </a:lnTo>
                  <a:lnTo>
                    <a:pt x="3" y="8"/>
                  </a:lnTo>
                  <a:lnTo>
                    <a:pt x="0" y="10"/>
                  </a:lnTo>
                  <a:lnTo>
                    <a:pt x="3" y="16"/>
                  </a:lnTo>
                  <a:lnTo>
                    <a:pt x="6" y="11"/>
                  </a:lnTo>
                  <a:lnTo>
                    <a:pt x="13" y="16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659" name="Freeform 406"/>
            <p:cNvSpPr>
              <a:spLocks/>
            </p:cNvSpPr>
            <p:nvPr/>
          </p:nvSpPr>
          <p:spPr bwMode="auto">
            <a:xfrm>
              <a:off x="576" y="1571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6 w 17"/>
                <a:gd name="T3" fmla="*/ 0 h 17"/>
                <a:gd name="T4" fmla="*/ 3 w 17"/>
                <a:gd name="T5" fmla="*/ 3 h 17"/>
                <a:gd name="T6" fmla="*/ 0 w 17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16"/>
                  </a:moveTo>
                  <a:lnTo>
                    <a:pt x="16" y="0"/>
                  </a:lnTo>
                  <a:lnTo>
                    <a:pt x="3" y="3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660" name="Freeform 407"/>
            <p:cNvSpPr>
              <a:spLocks/>
            </p:cNvSpPr>
            <p:nvPr/>
          </p:nvSpPr>
          <p:spPr bwMode="auto">
            <a:xfrm>
              <a:off x="590" y="1577"/>
              <a:ext cx="17" cy="17"/>
            </a:xfrm>
            <a:custGeom>
              <a:avLst/>
              <a:gdLst>
                <a:gd name="T0" fmla="*/ 14 w 17"/>
                <a:gd name="T1" fmla="*/ 10 h 17"/>
                <a:gd name="T2" fmla="*/ 16 w 17"/>
                <a:gd name="T3" fmla="*/ 5 h 17"/>
                <a:gd name="T4" fmla="*/ 5 w 17"/>
                <a:gd name="T5" fmla="*/ 0 h 17"/>
                <a:gd name="T6" fmla="*/ 0 w 17"/>
                <a:gd name="T7" fmla="*/ 13 h 17"/>
                <a:gd name="T8" fmla="*/ 5 w 17"/>
                <a:gd name="T9" fmla="*/ 16 h 17"/>
                <a:gd name="T10" fmla="*/ 10 w 17"/>
                <a:gd name="T11" fmla="*/ 10 h 17"/>
                <a:gd name="T12" fmla="*/ 14 w 17"/>
                <a:gd name="T13" fmla="*/ 1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4" y="10"/>
                  </a:moveTo>
                  <a:lnTo>
                    <a:pt x="16" y="5"/>
                  </a:lnTo>
                  <a:lnTo>
                    <a:pt x="5" y="0"/>
                  </a:lnTo>
                  <a:lnTo>
                    <a:pt x="0" y="13"/>
                  </a:lnTo>
                  <a:lnTo>
                    <a:pt x="5" y="16"/>
                  </a:lnTo>
                  <a:lnTo>
                    <a:pt x="10" y="10"/>
                  </a:lnTo>
                  <a:lnTo>
                    <a:pt x="14" y="1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661" name="Freeform 408"/>
            <p:cNvSpPr>
              <a:spLocks/>
            </p:cNvSpPr>
            <p:nvPr/>
          </p:nvSpPr>
          <p:spPr bwMode="auto">
            <a:xfrm>
              <a:off x="581" y="1580"/>
              <a:ext cx="17" cy="17"/>
            </a:xfrm>
            <a:custGeom>
              <a:avLst/>
              <a:gdLst>
                <a:gd name="T0" fmla="*/ 16 w 17"/>
                <a:gd name="T1" fmla="*/ 4 h 17"/>
                <a:gd name="T2" fmla="*/ 0 w 17"/>
                <a:gd name="T3" fmla="*/ 16 h 17"/>
                <a:gd name="T4" fmla="*/ 8 w 17"/>
                <a:gd name="T5" fmla="*/ 0 h 17"/>
                <a:gd name="T6" fmla="*/ 16 w 17"/>
                <a:gd name="T7" fmla="*/ 4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16" y="4"/>
                  </a:moveTo>
                  <a:lnTo>
                    <a:pt x="0" y="16"/>
                  </a:lnTo>
                  <a:lnTo>
                    <a:pt x="8" y="0"/>
                  </a:lnTo>
                  <a:lnTo>
                    <a:pt x="16" y="4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662" name="Freeform 409"/>
            <p:cNvSpPr>
              <a:spLocks/>
            </p:cNvSpPr>
            <p:nvPr/>
          </p:nvSpPr>
          <p:spPr bwMode="auto">
            <a:xfrm>
              <a:off x="1113" y="1792"/>
              <a:ext cx="27" cy="17"/>
            </a:xfrm>
            <a:custGeom>
              <a:avLst/>
              <a:gdLst>
                <a:gd name="T0" fmla="*/ 26 w 27"/>
                <a:gd name="T1" fmla="*/ 2 h 17"/>
                <a:gd name="T2" fmla="*/ 19 w 27"/>
                <a:gd name="T3" fmla="*/ 6 h 17"/>
                <a:gd name="T4" fmla="*/ 20 w 27"/>
                <a:gd name="T5" fmla="*/ 0 h 17"/>
                <a:gd name="T6" fmla="*/ 0 w 27"/>
                <a:gd name="T7" fmla="*/ 16 h 17"/>
                <a:gd name="T8" fmla="*/ 13 w 27"/>
                <a:gd name="T9" fmla="*/ 9 h 17"/>
                <a:gd name="T10" fmla="*/ 26 w 27"/>
                <a:gd name="T11" fmla="*/ 2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"/>
                <a:gd name="T19" fmla="*/ 0 h 17"/>
                <a:gd name="T20" fmla="*/ 27 w 2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" h="17">
                  <a:moveTo>
                    <a:pt x="26" y="2"/>
                  </a:moveTo>
                  <a:lnTo>
                    <a:pt x="19" y="6"/>
                  </a:lnTo>
                  <a:lnTo>
                    <a:pt x="20" y="0"/>
                  </a:lnTo>
                  <a:lnTo>
                    <a:pt x="0" y="16"/>
                  </a:lnTo>
                  <a:lnTo>
                    <a:pt x="13" y="9"/>
                  </a:lnTo>
                  <a:lnTo>
                    <a:pt x="26" y="2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/>
            </a:p>
          </p:txBody>
        </p:sp>
      </p:grpSp>
      <p:sp>
        <p:nvSpPr>
          <p:cNvPr id="409" name="Retângulo 408"/>
          <p:cNvSpPr/>
          <p:nvPr/>
        </p:nvSpPr>
        <p:spPr>
          <a:xfrm>
            <a:off x="1187450" y="6021388"/>
            <a:ext cx="1584325" cy="36036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&lt; 50%</a:t>
            </a:r>
          </a:p>
        </p:txBody>
      </p:sp>
      <p:sp>
        <p:nvSpPr>
          <p:cNvPr id="410" name="Fluxograma: Processo 409"/>
          <p:cNvSpPr/>
          <p:nvPr/>
        </p:nvSpPr>
        <p:spPr>
          <a:xfrm>
            <a:off x="683568" y="6021288"/>
            <a:ext cx="432048" cy="288032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411" name="Fluxograma: Processo 410"/>
          <p:cNvSpPr/>
          <p:nvPr/>
        </p:nvSpPr>
        <p:spPr>
          <a:xfrm>
            <a:off x="3203848" y="5949280"/>
            <a:ext cx="432048" cy="360040"/>
          </a:xfrm>
          <a:prstGeom prst="flowChartProcess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412" name="Retângulo 411"/>
          <p:cNvSpPr/>
          <p:nvPr/>
        </p:nvSpPr>
        <p:spPr>
          <a:xfrm>
            <a:off x="684213" y="6453188"/>
            <a:ext cx="431800" cy="26035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schemeClr val="bg1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413" name="Retângulo 412"/>
          <p:cNvSpPr/>
          <p:nvPr/>
        </p:nvSpPr>
        <p:spPr>
          <a:xfrm>
            <a:off x="3203575" y="6381750"/>
            <a:ext cx="431800" cy="2873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schemeClr val="bg1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414" name="Retângulo 413"/>
          <p:cNvSpPr/>
          <p:nvPr/>
        </p:nvSpPr>
        <p:spPr>
          <a:xfrm>
            <a:off x="0" y="188913"/>
            <a:ext cx="91440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  <a:cs typeface="Times New Roman" pitchFamily="18" charset="0"/>
              </a:rPr>
              <a:t>%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  <a:cs typeface="Times New Roman" pitchFamily="18" charset="0"/>
              </a:rPr>
              <a:t>das populações com acesso regular a medicamentos essenciais</a:t>
            </a:r>
          </a:p>
        </p:txBody>
      </p:sp>
      <p:sp>
        <p:nvSpPr>
          <p:cNvPr id="415" name="CaixaDeTexto 414"/>
          <p:cNvSpPr txBox="1"/>
          <p:nvPr/>
        </p:nvSpPr>
        <p:spPr>
          <a:xfrm>
            <a:off x="3708400" y="5949950"/>
            <a:ext cx="1439863" cy="3683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latin typeface="Arial Black" pitchFamily="34" charset="0"/>
              </a:rPr>
              <a:t>80 a 95%</a:t>
            </a:r>
          </a:p>
        </p:txBody>
      </p:sp>
      <p:sp>
        <p:nvSpPr>
          <p:cNvPr id="416" name="CaixaDeTexto 415"/>
          <p:cNvSpPr txBox="1"/>
          <p:nvPr/>
        </p:nvSpPr>
        <p:spPr>
          <a:xfrm>
            <a:off x="3708400" y="6381750"/>
            <a:ext cx="1439863" cy="3683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latin typeface="Arial Black" pitchFamily="34" charset="0"/>
              </a:rPr>
              <a:t>&gt; 95 %</a:t>
            </a:r>
          </a:p>
        </p:txBody>
      </p:sp>
      <p:sp>
        <p:nvSpPr>
          <p:cNvPr id="417" name="CaixaDeTexto 416"/>
          <p:cNvSpPr txBox="1"/>
          <p:nvPr/>
        </p:nvSpPr>
        <p:spPr>
          <a:xfrm>
            <a:off x="1187450" y="6381750"/>
            <a:ext cx="1584325" cy="33813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>
                <a:latin typeface="Arial Black" pitchFamily="34" charset="0"/>
              </a:rPr>
              <a:t>50 a 80 %</a:t>
            </a:r>
          </a:p>
        </p:txBody>
      </p:sp>
      <p:sp>
        <p:nvSpPr>
          <p:cNvPr id="418" name="Retângulo 417"/>
          <p:cNvSpPr/>
          <p:nvPr/>
        </p:nvSpPr>
        <p:spPr>
          <a:xfrm>
            <a:off x="5364163" y="6021388"/>
            <a:ext cx="504825" cy="2889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0257" name="CaixaDeTexto 418"/>
          <p:cNvSpPr txBox="1">
            <a:spLocks noChangeArrowheads="1"/>
          </p:cNvSpPr>
          <p:nvPr/>
        </p:nvSpPr>
        <p:spPr bwMode="auto">
          <a:xfrm>
            <a:off x="5940425" y="6021388"/>
            <a:ext cx="23764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b="1" dirty="0">
                <a:latin typeface="Calibri" pitchFamily="34" charset="0"/>
              </a:rPr>
              <a:t>Dados não disponíveis</a:t>
            </a:r>
          </a:p>
        </p:txBody>
      </p:sp>
      <p:sp>
        <p:nvSpPr>
          <p:cNvPr id="10258" name="CaixaDeTexto 418"/>
          <p:cNvSpPr txBox="1">
            <a:spLocks noChangeArrowheads="1"/>
          </p:cNvSpPr>
          <p:nvPr/>
        </p:nvSpPr>
        <p:spPr bwMode="auto">
          <a:xfrm>
            <a:off x="6516688" y="6453188"/>
            <a:ext cx="23764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b="1" dirty="0"/>
              <a:t>Fonte:  OPAS 2007</a:t>
            </a:r>
          </a:p>
        </p:txBody>
      </p:sp>
    </p:spTree>
    <p:extLst>
      <p:ext uri="{BB962C8B-B14F-4D97-AF65-F5344CB8AC3E}">
        <p14:creationId xmlns:p14="http://schemas.microsoft.com/office/powerpoint/2010/main" val="325786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Diagram 5"/>
          <p:cNvGrpSpPr>
            <a:grpSpLocks noChangeAspect="1"/>
          </p:cNvGrpSpPr>
          <p:nvPr/>
        </p:nvGrpSpPr>
        <p:grpSpPr bwMode="auto">
          <a:xfrm>
            <a:off x="250825" y="1196975"/>
            <a:ext cx="8713788" cy="4689475"/>
            <a:chOff x="113" y="1236"/>
            <a:chExt cx="5489" cy="2618"/>
          </a:xfrm>
        </p:grpSpPr>
        <p:graphicFrame>
          <p:nvGraphicFramePr>
            <p:cNvPr id="27" name="Diagrama 26"/>
            <p:cNvGraphicFramePr/>
            <p:nvPr/>
          </p:nvGraphicFramePr>
          <p:xfrm>
            <a:off x="113" y="1236"/>
            <a:ext cx="5489" cy="261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7192" name="Text Box 44"/>
            <p:cNvSpPr txBox="1">
              <a:spLocks noChangeArrowheads="1"/>
            </p:cNvSpPr>
            <p:nvPr/>
          </p:nvSpPr>
          <p:spPr bwMode="auto">
            <a:xfrm>
              <a:off x="2394" y="2419"/>
              <a:ext cx="91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000" b="1" dirty="0">
                  <a:latin typeface="Arial Black" pitchFamily="34" charset="0"/>
                  <a:cs typeface="Arial" charset="0"/>
                </a:rPr>
                <a:t>ODM</a:t>
              </a:r>
            </a:p>
          </p:txBody>
        </p:sp>
        <p:sp>
          <p:nvSpPr>
            <p:cNvPr id="25" name="Text Box 45"/>
            <p:cNvSpPr txBox="1">
              <a:spLocks noChangeArrowheads="1"/>
            </p:cNvSpPr>
            <p:nvPr/>
          </p:nvSpPr>
          <p:spPr bwMode="auto">
            <a:xfrm>
              <a:off x="340" y="3030"/>
              <a:ext cx="1384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pt-BR" dirty="0">
                  <a:solidFill>
                    <a:srgbClr val="FF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Black" pitchFamily="34" charset="0"/>
                  <a:cs typeface="Arial" charset="0"/>
                </a:rPr>
                <a:t>Comércio</a:t>
              </a:r>
            </a:p>
          </p:txBody>
        </p:sp>
        <p:sp>
          <p:nvSpPr>
            <p:cNvPr id="26" name="Text Box 46"/>
            <p:cNvSpPr txBox="1">
              <a:spLocks noChangeArrowheads="1"/>
            </p:cNvSpPr>
            <p:nvPr/>
          </p:nvSpPr>
          <p:spPr bwMode="auto">
            <a:xfrm>
              <a:off x="204" y="2628"/>
              <a:ext cx="1163" cy="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pt-BR" dirty="0">
                  <a:solidFill>
                    <a:srgbClr val="FF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Black" pitchFamily="34" charset="0"/>
                  <a:cs typeface="Arial" charset="0"/>
                </a:rPr>
                <a:t>Pequenos países</a:t>
              </a:r>
            </a:p>
          </p:txBody>
        </p:sp>
      </p:grpSp>
      <p:sp>
        <p:nvSpPr>
          <p:cNvPr id="449583" name="Text Box 47"/>
          <p:cNvSpPr txBox="1">
            <a:spLocks noChangeArrowheads="1"/>
          </p:cNvSpPr>
          <p:nvPr/>
        </p:nvSpPr>
        <p:spPr bwMode="auto">
          <a:xfrm>
            <a:off x="6416675" y="2801938"/>
            <a:ext cx="2727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Mortalidade infantil                  de &lt; 5 anos</a:t>
            </a:r>
          </a:p>
        </p:txBody>
      </p:sp>
      <p:sp>
        <p:nvSpPr>
          <p:cNvPr id="449584" name="Text Box 48"/>
          <p:cNvSpPr txBox="1">
            <a:spLocks noChangeArrowheads="1"/>
          </p:cNvSpPr>
          <p:nvPr/>
        </p:nvSpPr>
        <p:spPr bwMode="auto">
          <a:xfrm>
            <a:off x="6804025" y="3648075"/>
            <a:ext cx="201644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Mortalidade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Materna</a:t>
            </a:r>
          </a:p>
        </p:txBody>
      </p:sp>
      <p:sp>
        <p:nvSpPr>
          <p:cNvPr id="449585" name="Text Box 49"/>
          <p:cNvSpPr txBox="1">
            <a:spLocks noChangeArrowheads="1"/>
          </p:cNvSpPr>
          <p:nvPr/>
        </p:nvSpPr>
        <p:spPr bwMode="auto">
          <a:xfrm>
            <a:off x="6804025" y="4332288"/>
            <a:ext cx="1698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HIV/AIDS</a:t>
            </a:r>
          </a:p>
        </p:txBody>
      </p:sp>
      <p:sp>
        <p:nvSpPr>
          <p:cNvPr id="449586" name="Text Box 50"/>
          <p:cNvSpPr txBox="1">
            <a:spLocks noChangeArrowheads="1"/>
          </p:cNvSpPr>
          <p:nvPr/>
        </p:nvSpPr>
        <p:spPr bwMode="auto">
          <a:xfrm>
            <a:off x="6228183" y="4787900"/>
            <a:ext cx="22744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MAL/INF/DIS</a:t>
            </a:r>
          </a:p>
        </p:txBody>
      </p:sp>
      <p:sp>
        <p:nvSpPr>
          <p:cNvPr id="449587" name="Text Box 51"/>
          <p:cNvSpPr txBox="1">
            <a:spLocks noChangeArrowheads="1"/>
          </p:cNvSpPr>
          <p:nvPr/>
        </p:nvSpPr>
        <p:spPr bwMode="auto">
          <a:xfrm>
            <a:off x="3600833" y="5701506"/>
            <a:ext cx="2521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Água potável</a:t>
            </a:r>
            <a:endParaRPr lang="en-US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449588" name="Text Box 52"/>
          <p:cNvSpPr txBox="1">
            <a:spLocks noChangeArrowheads="1"/>
          </p:cNvSpPr>
          <p:nvPr/>
        </p:nvSpPr>
        <p:spPr bwMode="auto">
          <a:xfrm>
            <a:off x="3884612" y="1011161"/>
            <a:ext cx="1374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Pobreza</a:t>
            </a:r>
          </a:p>
        </p:txBody>
      </p:sp>
      <p:sp>
        <p:nvSpPr>
          <p:cNvPr id="449589" name="Text Box 53"/>
          <p:cNvSpPr txBox="1">
            <a:spLocks noChangeArrowheads="1"/>
          </p:cNvSpPr>
          <p:nvPr/>
        </p:nvSpPr>
        <p:spPr bwMode="auto">
          <a:xfrm>
            <a:off x="5497513" y="1277938"/>
            <a:ext cx="13065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Fome</a:t>
            </a:r>
          </a:p>
        </p:txBody>
      </p:sp>
      <p:sp>
        <p:nvSpPr>
          <p:cNvPr id="449590" name="Text Box 54"/>
          <p:cNvSpPr txBox="1">
            <a:spLocks noChangeArrowheads="1"/>
          </p:cNvSpPr>
          <p:nvPr/>
        </p:nvSpPr>
        <p:spPr bwMode="auto">
          <a:xfrm>
            <a:off x="6228182" y="1695450"/>
            <a:ext cx="25922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Educação Primária</a:t>
            </a:r>
          </a:p>
        </p:txBody>
      </p:sp>
      <p:sp>
        <p:nvSpPr>
          <p:cNvPr id="449591" name="Text Box 55"/>
          <p:cNvSpPr txBox="1">
            <a:spLocks noChangeArrowheads="1"/>
          </p:cNvSpPr>
          <p:nvPr/>
        </p:nvSpPr>
        <p:spPr bwMode="auto">
          <a:xfrm>
            <a:off x="6588223" y="2249488"/>
            <a:ext cx="255577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Disparidade de sexos</a:t>
            </a:r>
          </a:p>
        </p:txBody>
      </p:sp>
      <p:sp>
        <p:nvSpPr>
          <p:cNvPr id="449592" name="Text Box 56"/>
          <p:cNvSpPr txBox="1">
            <a:spLocks noChangeArrowheads="1"/>
          </p:cNvSpPr>
          <p:nvPr/>
        </p:nvSpPr>
        <p:spPr bwMode="auto">
          <a:xfrm>
            <a:off x="6228183" y="5357813"/>
            <a:ext cx="216024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Ambiente</a:t>
            </a:r>
          </a:p>
        </p:txBody>
      </p:sp>
      <p:sp>
        <p:nvSpPr>
          <p:cNvPr id="449594" name="Text Box 58"/>
          <p:cNvSpPr txBox="1">
            <a:spLocks noChangeArrowheads="1"/>
          </p:cNvSpPr>
          <p:nvPr/>
        </p:nvSpPr>
        <p:spPr bwMode="auto">
          <a:xfrm>
            <a:off x="1116013" y="1773238"/>
            <a:ext cx="2016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Medicamentos essenciais</a:t>
            </a:r>
          </a:p>
        </p:txBody>
      </p:sp>
      <p:sp>
        <p:nvSpPr>
          <p:cNvPr id="449596" name="Text Box 60"/>
          <p:cNvSpPr txBox="1">
            <a:spLocks noChangeArrowheads="1"/>
          </p:cNvSpPr>
          <p:nvPr/>
        </p:nvSpPr>
        <p:spPr bwMode="auto">
          <a:xfrm>
            <a:off x="467544" y="2965450"/>
            <a:ext cx="187220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Perdão da dívida</a:t>
            </a:r>
          </a:p>
        </p:txBody>
      </p:sp>
      <p:sp>
        <p:nvSpPr>
          <p:cNvPr id="449598" name="Text Box 62"/>
          <p:cNvSpPr txBox="1">
            <a:spLocks noChangeArrowheads="1"/>
          </p:cNvSpPr>
          <p:nvPr/>
        </p:nvSpPr>
        <p:spPr bwMode="auto">
          <a:xfrm>
            <a:off x="1030289" y="2454275"/>
            <a:ext cx="1309464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Trabalho</a:t>
            </a:r>
          </a:p>
        </p:txBody>
      </p:sp>
      <p:sp>
        <p:nvSpPr>
          <p:cNvPr id="449599" name="Text Box 63"/>
          <p:cNvSpPr txBox="1">
            <a:spLocks noChangeArrowheads="1"/>
          </p:cNvSpPr>
          <p:nvPr/>
        </p:nvSpPr>
        <p:spPr bwMode="auto">
          <a:xfrm>
            <a:off x="2790825" y="1296988"/>
            <a:ext cx="81000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IT</a:t>
            </a:r>
          </a:p>
        </p:txBody>
      </p:sp>
      <p:sp>
        <p:nvSpPr>
          <p:cNvPr id="1083" name="Rectangle 64"/>
          <p:cNvSpPr>
            <a:spLocks noChangeArrowheads="1"/>
          </p:cNvSpPr>
          <p:nvPr/>
        </p:nvSpPr>
        <p:spPr bwMode="auto">
          <a:xfrm>
            <a:off x="1047750" y="188913"/>
            <a:ext cx="7454900" cy="8921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ONU - Cúpula do Milênio em 2000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OBJETIVOS DO MILÊNIO</a:t>
            </a:r>
            <a:endParaRPr lang="en-US" sz="2400" dirty="0">
              <a:latin typeface="Arial Black" pitchFamily="34" charset="0"/>
            </a:endParaRPr>
          </a:p>
        </p:txBody>
      </p:sp>
      <p:sp>
        <p:nvSpPr>
          <p:cNvPr id="7187" name="Rectangle 65"/>
          <p:cNvSpPr>
            <a:spLocks noChangeArrowheads="1"/>
          </p:cNvSpPr>
          <p:nvPr/>
        </p:nvSpPr>
        <p:spPr bwMode="auto">
          <a:xfrm>
            <a:off x="5313363" y="6096000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2000" dirty="0">
              <a:solidFill>
                <a:srgbClr val="FFCC00"/>
              </a:solidFill>
              <a:latin typeface="Arial Black" pitchFamily="34" charset="0"/>
            </a:endParaRPr>
          </a:p>
        </p:txBody>
      </p:sp>
      <p:sp>
        <p:nvSpPr>
          <p:cNvPr id="449593" name="Text Box 57"/>
          <p:cNvSpPr txBox="1">
            <a:spLocks noChangeArrowheads="1"/>
          </p:cNvSpPr>
          <p:nvPr/>
        </p:nvSpPr>
        <p:spPr bwMode="auto">
          <a:xfrm>
            <a:off x="1709738" y="5395913"/>
            <a:ext cx="17097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Favelas</a:t>
            </a:r>
          </a:p>
        </p:txBody>
      </p:sp>
      <p:sp>
        <p:nvSpPr>
          <p:cNvPr id="449595" name="Text Box 59"/>
          <p:cNvSpPr txBox="1">
            <a:spLocks noChangeArrowheads="1"/>
          </p:cNvSpPr>
          <p:nvPr/>
        </p:nvSpPr>
        <p:spPr bwMode="auto">
          <a:xfrm>
            <a:off x="899592" y="4838700"/>
            <a:ext cx="2035696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Sistema Financeiro</a:t>
            </a:r>
          </a:p>
        </p:txBody>
      </p:sp>
      <p:sp>
        <p:nvSpPr>
          <p:cNvPr id="7190" name="Retângulo 21"/>
          <p:cNvSpPr>
            <a:spLocks noChangeArrowheads="1"/>
          </p:cNvSpPr>
          <p:nvPr/>
        </p:nvSpPr>
        <p:spPr bwMode="auto">
          <a:xfrm>
            <a:off x="0" y="5989204"/>
            <a:ext cx="9144000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pt-BR" sz="1400" b="1" dirty="0" smtClean="0">
              <a:latin typeface="Corbel" pitchFamily="34" charset="0"/>
            </a:endParaRPr>
          </a:p>
          <a:p>
            <a:pPr>
              <a:lnSpc>
                <a:spcPct val="90000"/>
              </a:lnSpc>
            </a:pPr>
            <a:r>
              <a:rPr lang="pt-BR" sz="1400" b="1" dirty="0" smtClean="0">
                <a:latin typeface="Corbel" pitchFamily="34" charset="0"/>
              </a:rPr>
              <a:t>Os </a:t>
            </a:r>
            <a:r>
              <a:rPr lang="pt-BR" sz="1400" b="1" dirty="0">
                <a:latin typeface="Corbel" pitchFamily="34" charset="0"/>
              </a:rPr>
              <a:t>ODM possuem metas para reduzir a pobreza e melhorar a qualidade de vida das populações. A saúde ocupa um lugar central, com relação direta em três dos oito ODM, oito das dezoito metas, e dezoito dos 48 indicadores. Destaca-se, a promoção do acesso aos medicamentos essenciais nos países em desenvolvimento.</a:t>
            </a:r>
            <a:endParaRPr lang="en-US" sz="1400" b="1" dirty="0"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68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282154"/>
          </a:xfrm>
        </p:spPr>
        <p:txBody>
          <a:bodyPr>
            <a:normAutofit/>
          </a:bodyPr>
          <a:lstStyle/>
          <a:p>
            <a:r>
              <a:rPr lang="pt-BR" sz="3600" b="1" dirty="0"/>
              <a:t>A ASSISTÊNCIA FARMACÊUTICA NO SUS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323528" y="1600200"/>
            <a:ext cx="8640960" cy="4925144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t-BR" sz="2800" b="1" i="0" u="sng" dirty="0" smtClean="0">
                <a:solidFill>
                  <a:srgbClr val="FF0000"/>
                </a:solidFill>
              </a:rPr>
              <a:t>OBJETIVOS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pt-BR" sz="3100" b="1" i="0" dirty="0" smtClean="0">
                <a:solidFill>
                  <a:srgbClr val="000000"/>
                </a:solidFill>
              </a:rPr>
              <a:t>A </a:t>
            </a:r>
            <a:r>
              <a:rPr lang="pt-BR" sz="3100" b="1" i="0" dirty="0">
                <a:solidFill>
                  <a:srgbClr val="000000"/>
                </a:solidFill>
              </a:rPr>
              <a:t>garantia necessária da segurança, da eficácia e da qualidade dos medicamentos; 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pt-BR" sz="3100" b="1" i="0" dirty="0" smtClean="0">
                <a:solidFill>
                  <a:srgbClr val="000000"/>
                </a:solidFill>
              </a:rPr>
              <a:t>O </a:t>
            </a:r>
            <a:r>
              <a:rPr lang="pt-BR" sz="3100" b="1" i="0" dirty="0">
                <a:solidFill>
                  <a:srgbClr val="000000"/>
                </a:solidFill>
              </a:rPr>
              <a:t>acesso da população aos </a:t>
            </a:r>
            <a:r>
              <a:rPr lang="pt-BR" sz="3100" b="1" i="0" dirty="0" smtClean="0">
                <a:solidFill>
                  <a:srgbClr val="000000"/>
                </a:solidFill>
              </a:rPr>
              <a:t>medicamentos essenciais; </a:t>
            </a:r>
            <a:endParaRPr lang="pt-BR" sz="3100" b="1" i="0" dirty="0">
              <a:solidFill>
                <a:srgbClr val="000000"/>
              </a:solidFill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pt-BR" sz="3100" b="1" i="0" dirty="0" smtClean="0">
                <a:solidFill>
                  <a:srgbClr val="000000"/>
                </a:solidFill>
              </a:rPr>
              <a:t>A </a:t>
            </a:r>
            <a:r>
              <a:rPr lang="pt-BR" sz="3100" b="1" i="0" dirty="0">
                <a:solidFill>
                  <a:srgbClr val="000000"/>
                </a:solidFill>
              </a:rPr>
              <a:t>promoção do uso racional de medicamentos; </a:t>
            </a:r>
            <a:endParaRPr lang="pt-BR" sz="3100" b="1" i="0" dirty="0" smtClean="0">
              <a:solidFill>
                <a:srgbClr val="000000"/>
              </a:solidFill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endParaRPr lang="pt-BR" dirty="0">
              <a:solidFill>
                <a:srgbClr val="000000"/>
              </a:solidFill>
            </a:endParaRPr>
          </a:p>
          <a:p>
            <a:pPr marL="0" indent="0">
              <a:buClr>
                <a:srgbClr val="C00000"/>
              </a:buClr>
              <a:buNone/>
            </a:pPr>
            <a:endParaRPr lang="pt-BR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pt-BR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pt-BR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pt-BR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pt-BR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pt-BR" sz="3200" b="1" i="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t-BR" sz="3200" b="1" i="0" dirty="0" smtClean="0">
                <a:solidFill>
                  <a:srgbClr val="FF0000"/>
                </a:solidFill>
              </a:rPr>
              <a:t>Integralidade </a:t>
            </a:r>
            <a:r>
              <a:rPr lang="pt-BR" sz="3200" b="1" i="0" dirty="0">
                <a:solidFill>
                  <a:srgbClr val="FF0000"/>
                </a:solidFill>
              </a:rPr>
              <a:t>e resolutividade das ações em saúde </a:t>
            </a:r>
          </a:p>
        </p:txBody>
      </p:sp>
      <p:sp>
        <p:nvSpPr>
          <p:cNvPr id="4" name="Seta em curva para a direita 3"/>
          <p:cNvSpPr/>
          <p:nvPr/>
        </p:nvSpPr>
        <p:spPr>
          <a:xfrm>
            <a:off x="3491880" y="3933056"/>
            <a:ext cx="1224136" cy="172020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42" tIns="45624" rIns="91242" bIns="45624"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18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4294967295"/>
          </p:nvPr>
        </p:nvSpPr>
        <p:spPr>
          <a:xfrm>
            <a:off x="0" y="1196752"/>
            <a:ext cx="8964487" cy="5472607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kumimoji="1" lang="pt-BR" sz="3200" i="0" dirty="0">
                <a:cs typeface="Arial" pitchFamily="34" charset="0"/>
              </a:rPr>
              <a:t>São aqueles que satisfazem as necessidades </a:t>
            </a:r>
            <a:r>
              <a:rPr kumimoji="1" lang="pt-BR" sz="3200" i="0" dirty="0" smtClean="0">
                <a:cs typeface="Arial" pitchFamily="34" charset="0"/>
              </a:rPr>
              <a:t>prioritárias de </a:t>
            </a:r>
            <a:r>
              <a:rPr kumimoji="1" lang="pt-BR" sz="3200" i="0" dirty="0">
                <a:cs typeface="Arial" pitchFamily="34" charset="0"/>
              </a:rPr>
              <a:t>saúde </a:t>
            </a:r>
            <a:r>
              <a:rPr kumimoji="1" lang="pt-BR" sz="3200" i="0" dirty="0" smtClean="0">
                <a:cs typeface="Arial" pitchFamily="34" charset="0"/>
              </a:rPr>
              <a:t>da </a:t>
            </a:r>
            <a:r>
              <a:rPr kumimoji="1" lang="pt-BR" sz="3200" i="0" dirty="0">
                <a:cs typeface="Arial" pitchFamily="34" charset="0"/>
              </a:rPr>
              <a:t>população</a:t>
            </a:r>
            <a:r>
              <a:rPr kumimoji="1" lang="pt-BR" sz="3200" i="0" dirty="0" smtClean="0">
                <a:cs typeface="Arial" pitchFamily="34" charset="0"/>
              </a:rPr>
              <a:t>, selecionados de acordo com a relevância em termos de saúde, bem como de evidências quanto a eficácia, à segurança e a custo-efetividade. Devem </a:t>
            </a:r>
            <a:r>
              <a:rPr kumimoji="1" lang="pt-BR" sz="3200" i="0" dirty="0">
                <a:cs typeface="Arial" pitchFamily="34" charset="0"/>
              </a:rPr>
              <a:t>estar disponíveis, a todos os momentos, em quantidades adequadas e nas formas e dosagens apropriadas</a:t>
            </a:r>
            <a:r>
              <a:rPr kumimoji="1" lang="pt-BR" sz="3200" i="0" dirty="0" smtClean="0">
                <a:cs typeface="Arial" pitchFamily="34" charset="0"/>
              </a:rPr>
              <a:t>, nos padrões desejáveis de qualidade,  </a:t>
            </a:r>
            <a:r>
              <a:rPr kumimoji="1" lang="pt-BR" sz="3200" i="0" u="sng" dirty="0">
                <a:cs typeface="Arial" pitchFamily="34" charset="0"/>
              </a:rPr>
              <a:t>a um preço que os indivíduos e as comunidades possam arcar</a:t>
            </a:r>
            <a:r>
              <a:rPr kumimoji="1" lang="pt-BR" sz="3200" i="0" dirty="0">
                <a:cs typeface="Arial" pitchFamily="34" charset="0"/>
              </a:rPr>
              <a:t>. </a:t>
            </a:r>
            <a:endParaRPr lang="pt-BR" sz="3200" i="0" dirty="0"/>
          </a:p>
          <a:p>
            <a:endParaRPr lang="pt-BR" sz="3200" dirty="0">
              <a:solidFill>
                <a:schemeClr val="tx1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39552" y="332656"/>
            <a:ext cx="8064896" cy="864096"/>
          </a:xfrm>
        </p:spPr>
        <p:txBody>
          <a:bodyPr>
            <a:normAutofit/>
          </a:bodyPr>
          <a:lstStyle/>
          <a:p>
            <a:r>
              <a:rPr lang="pt-BR" sz="3600" dirty="0" smtClean="0"/>
              <a:t>MEDICAMENTOS ESSENCIAIS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2193744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32656"/>
            <a:ext cx="8640960" cy="792088"/>
          </a:xfrm>
        </p:spPr>
        <p:txBody>
          <a:bodyPr>
            <a:normAutofit/>
          </a:bodyPr>
          <a:lstStyle/>
          <a:p>
            <a:r>
              <a:rPr lang="pt-BR" sz="3200" b="1" dirty="0"/>
              <a:t>USO RACIONAL DE MEDICAMENTOS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12776"/>
            <a:ext cx="8964488" cy="532859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t-BR" sz="2500" i="0" dirty="0"/>
              <a:t>Existe uso racional quando os pacientes recebem os </a:t>
            </a:r>
            <a:r>
              <a:rPr lang="pt-BR" sz="2500" i="0" u="sng" dirty="0"/>
              <a:t>medicamentos apropriados </a:t>
            </a:r>
            <a:r>
              <a:rPr lang="pt-BR" sz="2500" i="0" dirty="0"/>
              <a:t>à sua condição clínica, em </a:t>
            </a:r>
            <a:r>
              <a:rPr lang="pt-BR" sz="2500" i="0" u="sng" dirty="0"/>
              <a:t>doses adequadas</a:t>
            </a:r>
            <a:r>
              <a:rPr lang="pt-BR" sz="2500" i="0" dirty="0"/>
              <a:t> às suas necessidades individuais, por um período de </a:t>
            </a:r>
            <a:r>
              <a:rPr lang="pt-BR" sz="2500" i="0" u="sng" dirty="0"/>
              <a:t>tempo adequado</a:t>
            </a:r>
            <a:r>
              <a:rPr lang="pt-BR" sz="2500" i="0" dirty="0"/>
              <a:t> e ao </a:t>
            </a:r>
            <a:r>
              <a:rPr lang="pt-BR" sz="2500" i="0" u="sng" dirty="0"/>
              <a:t>menor custo</a:t>
            </a:r>
            <a:r>
              <a:rPr lang="pt-BR" sz="2500" i="0" dirty="0"/>
              <a:t> possível para eles e sua comunidade.</a:t>
            </a:r>
          </a:p>
          <a:p>
            <a:endParaRPr lang="pt-BR" sz="2500" b="1" dirty="0"/>
          </a:p>
          <a:p>
            <a:pPr algn="just" eaLnBrk="0" hangingPunct="0">
              <a:lnSpc>
                <a:spcPct val="115000"/>
              </a:lnSpc>
              <a:buFont typeface="Wingdings" pitchFamily="2" charset="2"/>
              <a:buNone/>
            </a:pPr>
            <a:r>
              <a:rPr lang="pt-BR" sz="2500" b="1" dirty="0">
                <a:solidFill>
                  <a:srgbClr val="C00000"/>
                </a:solidFill>
              </a:rPr>
              <a:t>OMS, Conferência Mundial Sobre Uso Racional de Medicamentos, </a:t>
            </a:r>
            <a:r>
              <a:rPr lang="pt-BR" sz="2500" b="1" dirty="0" err="1">
                <a:solidFill>
                  <a:srgbClr val="C00000"/>
                </a:solidFill>
              </a:rPr>
              <a:t>Nairobi</a:t>
            </a:r>
            <a:r>
              <a:rPr lang="pt-BR" sz="2500" b="1" dirty="0">
                <a:solidFill>
                  <a:srgbClr val="C00000"/>
                </a:solidFill>
              </a:rPr>
              <a:t>, 1985</a:t>
            </a:r>
            <a:r>
              <a:rPr lang="pt-BR" sz="2500" b="1" dirty="0" smtClean="0">
                <a:solidFill>
                  <a:srgbClr val="C00000"/>
                </a:solidFill>
              </a:rPr>
              <a:t>.</a:t>
            </a:r>
          </a:p>
          <a:p>
            <a:pPr algn="just" eaLnBrk="0" hangingPunct="0">
              <a:lnSpc>
                <a:spcPct val="115000"/>
              </a:lnSpc>
              <a:buFont typeface="Wingdings" pitchFamily="2" charset="2"/>
              <a:buNone/>
            </a:pPr>
            <a:endParaRPr lang="pt-BR" sz="2500" b="1" dirty="0">
              <a:solidFill>
                <a:schemeClr val="hlink"/>
              </a:solidFill>
            </a:endParaRPr>
          </a:p>
          <a:p>
            <a:r>
              <a:rPr lang="pt-BR" sz="2500" b="1" u="sng" dirty="0" smtClean="0">
                <a:solidFill>
                  <a:srgbClr val="FF0000"/>
                </a:solidFill>
              </a:rPr>
              <a:t>IMPORTANCIA DAS LISTAS DE MEDICAMENTOS </a:t>
            </a:r>
            <a:endParaRPr lang="pt-BR" sz="25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8297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2306</Words>
  <Application>Microsoft Office PowerPoint</Application>
  <PresentationFormat>Apresentação na tela (4:3)</PresentationFormat>
  <Paragraphs>390</Paragraphs>
  <Slides>45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45</vt:i4>
      </vt:variant>
    </vt:vector>
  </HeadingPairs>
  <TitlesOfParts>
    <vt:vector size="46" baseType="lpstr">
      <vt:lpstr>Tema do Office</vt:lpstr>
      <vt:lpstr>Workshop da Saúde </vt:lpstr>
      <vt:lpstr> A ASSISTÊNCIA FARMACÊUTICA COMO POLÍTICA </vt:lpstr>
      <vt:lpstr>POR QUE ORGANIZAR A POLÍTICA DE ASSISTÊNCIA FARMACÊUTICA NO SUS</vt:lpstr>
      <vt:lpstr>HISTÓRICO</vt:lpstr>
      <vt:lpstr>Apresentação do PowerPoint</vt:lpstr>
      <vt:lpstr>Apresentação do PowerPoint</vt:lpstr>
      <vt:lpstr>A ASSISTÊNCIA FARMACÊUTICA NO SUS</vt:lpstr>
      <vt:lpstr>MEDICAMENTOS ESSENCIAIS</vt:lpstr>
      <vt:lpstr>USO RACIONAL DE MEDICAMENTOS</vt:lpstr>
      <vt:lpstr>Apresentação do PowerPoint</vt:lpstr>
      <vt:lpstr>Duas concepções antagônicas </vt:lpstr>
      <vt:lpstr>O Complexo Industrial da Saúde </vt:lpstr>
      <vt:lpstr>O Mercado Farmacêutico Mundial</vt:lpstr>
      <vt:lpstr>O Mercado Farmacêutico no Brasil</vt:lpstr>
      <vt:lpstr>O mercado farmacêutico no Brasil</vt:lpstr>
      <vt:lpstr>Mercados Consumidores</vt:lpstr>
      <vt:lpstr>Situação no Brasil e Mundo </vt:lpstr>
      <vt:lpstr>AS FALHAS DE MERCADO</vt:lpstr>
      <vt:lpstr>PAPEL DO ESTADO</vt:lpstr>
      <vt:lpstr>EVOLUÇÃO DOS GASTOS DO MS COM MEDICAMENTOS – 2003 a 2011</vt:lpstr>
      <vt:lpstr>Apresentação do PowerPoint</vt:lpstr>
      <vt:lpstr>Apresentação do PowerPoint</vt:lpstr>
      <vt:lpstr> A Assistência Farmacêutica no RS: o cenário em 2011 </vt:lpstr>
      <vt:lpstr>Tramitação de processos</vt:lpstr>
      <vt:lpstr>Apresentação do PowerPoint</vt:lpstr>
      <vt:lpstr>Apresentação do PowerPoint</vt:lpstr>
      <vt:lpstr>Apresentação do PowerPoint</vt:lpstr>
      <vt:lpstr>Ações relevantes em desenvolvimento </vt:lpstr>
      <vt:lpstr>Judicialização da Saúde</vt:lpstr>
      <vt:lpstr>Apresentação do PowerPoint</vt:lpstr>
      <vt:lpstr>Dificuldades no atendimento da demanda judicial</vt:lpstr>
      <vt:lpstr>Dificuldades no atendimento da demanda judicial</vt:lpstr>
      <vt:lpstr>Apresentação do PowerPoint</vt:lpstr>
      <vt:lpstr>  OS CAMINHOS DA CONSTRUÇÃO DO SUS  </vt:lpstr>
      <vt:lpstr>Apresentação do PowerPoint</vt:lpstr>
      <vt:lpstr>Decreto 7.508 – A RENAME e a RENASES   A Relação Nacional de Medicamentos Essenciais – RENAME compreende a seleção e a padronização de medicamentos indicados para atendimento de doenças ou de agravos no âmbito do SUS  Medicamentos essenciais são aqueles definidos pelo SUS para garantir o acesso do usuário ao tratamento medicamentoso</vt:lpstr>
      <vt:lpstr>DISPONIBILIDADE PELO SUS: RENAME</vt:lpstr>
      <vt:lpstr>  Lei 12.401 – Incorporação Tecnológica </vt:lpstr>
      <vt:lpstr>Processo de incorporação de tecnologias</vt:lpstr>
      <vt:lpstr> Decreto 7.646 – Fluxo de Incorporação</vt:lpstr>
      <vt:lpstr>Objetivo Geral da Política Nacional de Gestão de Tecnologias em Saúde</vt:lpstr>
      <vt:lpstr>         Portal CONITEC</vt:lpstr>
      <vt:lpstr>Lei Complementar 141/12 Regulamentação da EC 29/00</vt:lpstr>
      <vt:lpstr>Desafios no Rio Grande do Sul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Irene</dc:creator>
  <cp:lastModifiedBy>Irene</cp:lastModifiedBy>
  <cp:revision>31</cp:revision>
  <dcterms:created xsi:type="dcterms:W3CDTF">2013-05-24T02:32:04Z</dcterms:created>
  <dcterms:modified xsi:type="dcterms:W3CDTF">2013-05-24T15:45:45Z</dcterms:modified>
</cp:coreProperties>
</file>